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slideLayouts/slideLayout9.xml" ContentType="application/vnd.openxmlformats-officedocument.presentationml.slideLayout+xml"/>
  <Override PartName="/ppt/theme/theme8.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4" r:id="rId2"/>
    <p:sldMasterId id="2147483713" r:id="rId3"/>
    <p:sldMasterId id="2147483739" r:id="rId4"/>
    <p:sldMasterId id="2147483707" r:id="rId5"/>
    <p:sldMasterId id="2147483731" r:id="rId6"/>
    <p:sldMasterId id="2147483734" r:id="rId7"/>
    <p:sldMasterId id="2147483737" r:id="rId8"/>
    <p:sldMasterId id="2147483710" r:id="rId9"/>
  </p:sldMasterIdLst>
  <p:notesMasterIdLst>
    <p:notesMasterId r:id="rId67"/>
  </p:notesMasterIdLst>
  <p:handoutMasterIdLst>
    <p:handoutMasterId r:id="rId68"/>
  </p:handoutMasterIdLst>
  <p:sldIdLst>
    <p:sldId id="1079" r:id="rId10"/>
    <p:sldId id="679" r:id="rId11"/>
    <p:sldId id="1078" r:id="rId12"/>
    <p:sldId id="1034" r:id="rId13"/>
    <p:sldId id="1037" r:id="rId14"/>
    <p:sldId id="1038" r:id="rId15"/>
    <p:sldId id="1039" r:id="rId16"/>
    <p:sldId id="1040" r:id="rId17"/>
    <p:sldId id="1041" r:id="rId18"/>
    <p:sldId id="1042" r:id="rId19"/>
    <p:sldId id="1043" r:id="rId20"/>
    <p:sldId id="1044" r:id="rId21"/>
    <p:sldId id="1045" r:id="rId22"/>
    <p:sldId id="1046" r:id="rId23"/>
    <p:sldId id="1047" r:id="rId24"/>
    <p:sldId id="1048" r:id="rId25"/>
    <p:sldId id="1049" r:id="rId26"/>
    <p:sldId id="1050" r:id="rId27"/>
    <p:sldId id="1051" r:id="rId28"/>
    <p:sldId id="685" r:id="rId29"/>
    <p:sldId id="721" r:id="rId30"/>
    <p:sldId id="722" r:id="rId31"/>
    <p:sldId id="723" r:id="rId32"/>
    <p:sldId id="724" r:id="rId33"/>
    <p:sldId id="725" r:id="rId34"/>
    <p:sldId id="726" r:id="rId35"/>
    <p:sldId id="727" r:id="rId36"/>
    <p:sldId id="728" r:id="rId37"/>
    <p:sldId id="729" r:id="rId38"/>
    <p:sldId id="829" r:id="rId39"/>
    <p:sldId id="865" r:id="rId40"/>
    <p:sldId id="866" r:id="rId41"/>
    <p:sldId id="867" r:id="rId42"/>
    <p:sldId id="868" r:id="rId43"/>
    <p:sldId id="869" r:id="rId44"/>
    <p:sldId id="870" r:id="rId45"/>
    <p:sldId id="1054" r:id="rId46"/>
    <p:sldId id="1056" r:id="rId47"/>
    <p:sldId id="1057" r:id="rId48"/>
    <p:sldId id="1058" r:id="rId49"/>
    <p:sldId id="1061" r:id="rId50"/>
    <p:sldId id="1063" r:id="rId51"/>
    <p:sldId id="1064" r:id="rId52"/>
    <p:sldId id="1065" r:id="rId53"/>
    <p:sldId id="1066" r:id="rId54"/>
    <p:sldId id="1067" r:id="rId55"/>
    <p:sldId id="1074" r:id="rId56"/>
    <p:sldId id="1075" r:id="rId57"/>
    <p:sldId id="1076" r:id="rId58"/>
    <p:sldId id="886" r:id="rId59"/>
    <p:sldId id="895" r:id="rId60"/>
    <p:sldId id="1077" r:id="rId61"/>
    <p:sldId id="896" r:id="rId62"/>
    <p:sldId id="897" r:id="rId63"/>
    <p:sldId id="898" r:id="rId64"/>
    <p:sldId id="899" r:id="rId65"/>
    <p:sldId id="900" r:id="rId66"/>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40"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ABB4A"/>
    <a:srgbClr val="E8E8E8"/>
    <a:srgbClr val="D7DF23"/>
    <a:srgbClr val="FFFFFF"/>
    <a:srgbClr val="F8F8F8"/>
    <a:srgbClr val="006852"/>
    <a:srgbClr val="00843E"/>
    <a:srgbClr val="00843D"/>
    <a:srgbClr val="079444"/>
    <a:srgbClr val="00843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7CDF37-9A04-48F6-9916-EB5CDD18F4FE}" v="1" dt="2022-11-23T19:04:38.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95238" autoAdjust="0"/>
  </p:normalViewPr>
  <p:slideViewPr>
    <p:cSldViewPr snapToGrid="0" snapToObjects="1">
      <p:cViewPr varScale="1">
        <p:scale>
          <a:sx n="148" d="100"/>
          <a:sy n="148" d="100"/>
        </p:scale>
        <p:origin x="924" y="8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p:scale>
          <a:sx n="60" d="100"/>
          <a:sy n="60" d="100"/>
        </p:scale>
        <p:origin x="702" y="-300"/>
      </p:cViewPr>
      <p:guideLst>
        <p:guide orient="horz" pos="2940"/>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slide" Target="slides/slide46.xml"/><Relationship Id="rId63" Type="http://schemas.openxmlformats.org/officeDocument/2006/relationships/slide" Target="slides/slide54.xml"/><Relationship Id="rId68" Type="http://schemas.openxmlformats.org/officeDocument/2006/relationships/handoutMaster" Target="handoutMasters/handoutMaster1.xml"/><Relationship Id="rId7" Type="http://schemas.openxmlformats.org/officeDocument/2006/relationships/slideMaster" Target="slideMasters/slideMaster7.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slide" Target="slides/slide57.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61" Type="http://schemas.openxmlformats.org/officeDocument/2006/relationships/slide" Target="slides/slide52.xml"/><Relationship Id="rId372" Type="http://schemas.microsoft.com/office/2016/11/relationships/changesInfo" Target="changesInfos/changesInfo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slide" Target="slides/slide56.xml"/><Relationship Id="rId371"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42.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notesMaster" Target="notesMasters/notesMaster1.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scruggs@nsc.org" userId="SCQf+82qr5zvUOOHi+mX9ox8iGDv915zA7nYobWlchE=" providerId="None" clId="Web-{A87CDF37-9A04-48F6-9916-EB5CDD18F4FE}"/>
    <pc:docChg chg="addSld">
      <pc:chgData name="tracey.scruggs@nsc.org" userId="SCQf+82qr5zvUOOHi+mX9ox8iGDv915zA7nYobWlchE=" providerId="None" clId="Web-{A87CDF37-9A04-48F6-9916-EB5CDD18F4FE}" dt="2022-11-23T19:04:38.254" v="0"/>
      <pc:docMkLst>
        <pc:docMk/>
      </pc:docMkLst>
      <pc:sldChg chg="new">
        <pc:chgData name="tracey.scruggs@nsc.org" userId="SCQf+82qr5zvUOOHi+mX9ox8iGDv915zA7nYobWlchE=" providerId="None" clId="Web-{A87CDF37-9A04-48F6-9916-EB5CDD18F4FE}" dt="2022-11-23T19:04:38.254" v="0"/>
        <pc:sldMkLst>
          <pc:docMk/>
          <pc:sldMk cId="515261095" sldId="69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1344" y="0"/>
            <a:ext cx="3037840" cy="464820"/>
          </a:xfrm>
          <a:prstGeom prst="rect">
            <a:avLst/>
          </a:prstGeom>
        </p:spPr>
        <p:txBody>
          <a:bodyPr vert="horz" lIns="93177" tIns="46589" rIns="93177" bIns="46589" rtlCol="0"/>
          <a:lstStyle>
            <a:lvl1pPr algn="r">
              <a:defRPr sz="1200"/>
            </a:lvl1pPr>
          </a:lstStyle>
          <a:p>
            <a:fld id="{C69C5C47-9B38-4964-B4F9-E5C0D5B39355}" type="datetime1">
              <a:rPr lang="en-US" smtClean="0"/>
              <a:t>6/21/2023</a:t>
            </a:fld>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lIns="93177" tIns="46589" rIns="93177" bIns="46589" rtlCol="0" anchor="b"/>
          <a:lstStyle>
            <a:lvl1pPr algn="r">
              <a:defRPr sz="1200"/>
            </a:lvl1pPr>
          </a:lstStyle>
          <a:p>
            <a:fld id="{9DA2006E-358A-174F-891B-81475F01E430}" type="slidenum">
              <a:rPr lang="en-US" smtClean="0"/>
              <a:t>‹#›</a:t>
            </a:fld>
            <a:endParaRPr lang="en-US" dirty="0"/>
          </a:p>
        </p:txBody>
      </p:sp>
    </p:spTree>
    <p:extLst>
      <p:ext uri="{BB962C8B-B14F-4D97-AF65-F5344CB8AC3E}">
        <p14:creationId xmlns:p14="http://schemas.microsoft.com/office/powerpoint/2010/main" val="13632979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4C1DB25-8195-4E7D-9721-9013AA8AF82E}" type="datetime1">
              <a:rPr lang="en-US" smtClean="0"/>
              <a:t>6/21/2023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148324-B2FD-2C41-BAC2-646858B14AB1}" type="slidenum">
              <a:rPr lang="en-US" smtClean="0"/>
              <a:t>‹#›</a:t>
            </a:fld>
            <a:endParaRPr lang="en-US" dirty="0"/>
          </a:p>
        </p:txBody>
      </p:sp>
    </p:spTree>
    <p:extLst>
      <p:ext uri="{BB962C8B-B14F-4D97-AF65-F5344CB8AC3E}">
        <p14:creationId xmlns:p14="http://schemas.microsoft.com/office/powerpoint/2010/main" val="1152278771"/>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slide</a:t>
            </a:r>
          </a:p>
        </p:txBody>
      </p:sp>
      <p:sp>
        <p:nvSpPr>
          <p:cNvPr id="4" name="Date Placeholder 3"/>
          <p:cNvSpPr>
            <a:spLocks noGrp="1"/>
          </p:cNvSpPr>
          <p:nvPr>
            <p:ph type="dt" idx="10"/>
          </p:nvPr>
        </p:nvSpPr>
        <p:spPr/>
        <p:txBody>
          <a:bodyPr/>
          <a:lstStyle/>
          <a:p>
            <a:fld id="{A3DD6430-AE16-4E37-A4AD-F44DF5C90412}" type="datetime1">
              <a:rPr lang="en-US" smtClean="0"/>
              <a:t>6/21/2023</a:t>
            </a:fld>
            <a:endParaRPr lang="en-US" dirty="0"/>
          </a:p>
        </p:txBody>
      </p:sp>
      <p:sp>
        <p:nvSpPr>
          <p:cNvPr id="5" name="Slide Number Placeholder 4"/>
          <p:cNvSpPr>
            <a:spLocks noGrp="1"/>
          </p:cNvSpPr>
          <p:nvPr>
            <p:ph type="sldNum" sz="quarter" idx="11"/>
          </p:nvPr>
        </p:nvSpPr>
        <p:spPr/>
        <p:txBody>
          <a:bodyPr/>
          <a:lstStyle/>
          <a:p>
            <a:fld id="{88148324-B2FD-2C41-BAC2-646858B14AB1}" type="slidenum">
              <a:rPr lang="en-US" smtClean="0"/>
              <a:t>2</a:t>
            </a:fld>
            <a:endParaRPr lang="en-US" dirty="0"/>
          </a:p>
        </p:txBody>
      </p:sp>
    </p:spTree>
    <p:extLst>
      <p:ext uri="{BB962C8B-B14F-4D97-AF65-F5344CB8AC3E}">
        <p14:creationId xmlns:p14="http://schemas.microsoft.com/office/powerpoint/2010/main" val="2189844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CDFF1-761E-4522-8ED1-E538A84C4937}" type="slidenum">
              <a:rPr lang="en-US" smtClean="0"/>
              <a:t>47</a:t>
            </a:fld>
            <a:endParaRPr lang="en-US"/>
          </a:p>
        </p:txBody>
      </p:sp>
    </p:spTree>
    <p:extLst>
      <p:ext uri="{BB962C8B-B14F-4D97-AF65-F5344CB8AC3E}">
        <p14:creationId xmlns:p14="http://schemas.microsoft.com/office/powerpoint/2010/main" val="2207792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69843" y="2250219"/>
            <a:ext cx="8077199" cy="1026589"/>
          </a:xfrm>
          <a:prstGeom prst="rect">
            <a:avLst/>
          </a:prstGeom>
        </p:spPr>
        <p:txBody>
          <a:bodyPr/>
          <a:lstStyle>
            <a:lvl1pPr>
              <a:defRPr sz="3600" b="1" i="0">
                <a:solidFill>
                  <a:srgbClr val="F8F8F8"/>
                </a:solidFill>
                <a:latin typeface="+mj-lt"/>
                <a:ea typeface="Roboto Condensed" panose="02000000000000000000" pitchFamily="2" charset="0"/>
              </a:defRPr>
            </a:lvl1pPr>
          </a:lstStyle>
          <a:p>
            <a:r>
              <a:rPr lang="en-US" dirty="0"/>
              <a:t>Click to edit Master title style</a:t>
            </a:r>
          </a:p>
        </p:txBody>
      </p:sp>
      <p:sp>
        <p:nvSpPr>
          <p:cNvPr id="3" name="Subtitle 2"/>
          <p:cNvSpPr>
            <a:spLocks noGrp="1"/>
          </p:cNvSpPr>
          <p:nvPr>
            <p:ph type="subTitle" idx="1"/>
          </p:nvPr>
        </p:nvSpPr>
        <p:spPr>
          <a:xfrm>
            <a:off x="1371600" y="3491119"/>
            <a:ext cx="6400800" cy="1314450"/>
          </a:xfrm>
          <a:prstGeom prst="rect">
            <a:avLst/>
          </a:prstGeom>
        </p:spPr>
        <p:txBody>
          <a:bodyPr/>
          <a:lstStyle>
            <a:lvl1pPr marL="0" indent="0" algn="ctr">
              <a:buNone/>
              <a:defRPr>
                <a:solidFill>
                  <a:srgbClr val="6ABB4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extBox 8">
            <a:extLst>
              <a:ext uri="{FF2B5EF4-FFF2-40B4-BE49-F238E27FC236}">
                <a16:creationId xmlns:a16="http://schemas.microsoft.com/office/drawing/2014/main" id="{31A5FB17-D3FE-8B4C-892A-4E155C039122}"/>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7" name="TextBox 6">
            <a:extLst>
              <a:ext uri="{FF2B5EF4-FFF2-40B4-BE49-F238E27FC236}">
                <a16:creationId xmlns:a16="http://schemas.microsoft.com/office/drawing/2014/main" id="{A24393EE-C035-E343-B71D-C399DA51E06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65900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A932-863E-DA4C-8B4C-654EACA9B696}"/>
              </a:ext>
            </a:extLst>
          </p:cNvPr>
          <p:cNvSpPr>
            <a:spLocks noGrp="1"/>
          </p:cNvSpPr>
          <p:nvPr>
            <p:ph type="title"/>
          </p:nvPr>
        </p:nvSpPr>
        <p:spPr>
          <a:xfrm>
            <a:off x="628649" y="274638"/>
            <a:ext cx="7945507" cy="993775"/>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99FD2F3-C54F-4C4E-A58D-5220508FC9F5}"/>
              </a:ext>
            </a:extLst>
          </p:cNvPr>
          <p:cNvSpPr>
            <a:spLocks noGrp="1"/>
          </p:cNvSpPr>
          <p:nvPr>
            <p:ph idx="1"/>
          </p:nvPr>
        </p:nvSpPr>
        <p:spPr>
          <a:xfrm>
            <a:off x="628650" y="1370013"/>
            <a:ext cx="788670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5617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0BC1-22DD-1746-8305-00E3EB91D723}"/>
              </a:ext>
            </a:extLst>
          </p:cNvPr>
          <p:cNvSpPr>
            <a:spLocks noGrp="1"/>
          </p:cNvSpPr>
          <p:nvPr>
            <p:ph type="title"/>
          </p:nvPr>
        </p:nvSpPr>
        <p:spPr>
          <a:xfrm>
            <a:off x="628649" y="274638"/>
            <a:ext cx="7945507" cy="993775"/>
          </a:xfrm>
          <a:prstGeom prst="rect">
            <a:avLst/>
          </a:prstGeom>
        </p:spPr>
        <p:txBody>
          <a:bodyPr/>
          <a:lstStyle>
            <a:lvl1pPr>
              <a:defRPr b="1" i="0">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27866CF-4F38-B84B-A57B-3019B5CCE45D}"/>
              </a:ext>
            </a:extLst>
          </p:cNvPr>
          <p:cNvSpPr>
            <a:spLocks noGrp="1"/>
          </p:cNvSpPr>
          <p:nvPr>
            <p:ph sz="half" idx="1"/>
          </p:nvPr>
        </p:nvSpPr>
        <p:spPr>
          <a:xfrm>
            <a:off x="62865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C6B0B79-CDEC-284A-9330-AE721F4EEBCD}"/>
              </a:ext>
            </a:extLst>
          </p:cNvPr>
          <p:cNvSpPr>
            <a:spLocks noGrp="1"/>
          </p:cNvSpPr>
          <p:nvPr>
            <p:ph sz="half" idx="2"/>
          </p:nvPr>
        </p:nvSpPr>
        <p:spPr>
          <a:xfrm>
            <a:off x="4648200" y="1370013"/>
            <a:ext cx="3867150" cy="3262312"/>
          </a:xfrm>
          <a:prstGeom prst="rect">
            <a:avLst/>
          </a:prstGeom>
        </p:spPr>
        <p:txBody>
          <a:bodyPr/>
          <a:lstStyle>
            <a:lvl1pPr>
              <a:defRPr>
                <a:latin typeface="Arial" panose="020B0604020202020204" pitchFamily="34" charset="0"/>
                <a:ea typeface="Roboto" panose="02000000000000000000" pitchFamily="2" charset="0"/>
                <a:cs typeface="Arial" panose="020B0604020202020204" pitchFamily="34" charset="0"/>
              </a:defRPr>
            </a:lvl1pPr>
            <a:lvl2pPr>
              <a:defRPr>
                <a:latin typeface="Arial" panose="020B0604020202020204" pitchFamily="34" charset="0"/>
                <a:ea typeface="Roboto" panose="02000000000000000000" pitchFamily="2" charset="0"/>
                <a:cs typeface="Arial" panose="020B0604020202020204" pitchFamily="34" charset="0"/>
              </a:defRPr>
            </a:lvl2pPr>
            <a:lvl3pPr>
              <a:defRPr>
                <a:latin typeface="Arial" panose="020B0604020202020204" pitchFamily="34" charset="0"/>
                <a:ea typeface="Roboto" panose="02000000000000000000" pitchFamily="2" charset="0"/>
                <a:cs typeface="Arial" panose="020B0604020202020204" pitchFamily="34" charset="0"/>
              </a:defRPr>
            </a:lvl3pPr>
            <a:lvl4pPr>
              <a:defRPr>
                <a:latin typeface="Arial" panose="020B0604020202020204" pitchFamily="34" charset="0"/>
                <a:ea typeface="Roboto" panose="02000000000000000000" pitchFamily="2" charset="0"/>
                <a:cs typeface="Arial" panose="020B0604020202020204" pitchFamily="34" charset="0"/>
              </a:defRPr>
            </a:lvl4pPr>
            <a:lvl5pPr>
              <a:defRPr>
                <a:latin typeface="Arial" panose="020B0604020202020204" pitchFamily="34" charset="0"/>
                <a:ea typeface="Roboto" panose="02000000000000000000" pitchFamily="2"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7620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50" y="274639"/>
            <a:ext cx="7945507" cy="993775"/>
          </a:xfrm>
          <a:prstGeom prst="rect">
            <a:avLst/>
          </a:prstGeom>
        </p:spPr>
        <p:txBody>
          <a:bodyPr anchor="ctr"/>
          <a:lstStyle>
            <a:lvl1pPr>
              <a:defRPr sz="3600" b="1" i="0">
                <a:solidFill>
                  <a:schemeClr val="accent1"/>
                </a:solidFill>
                <a:latin typeface="+mj-lt"/>
                <a:ea typeface="Roboto Condensed" panose="02000000000000000000" pitchFamily="2"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3434073" y="4812772"/>
            <a:ext cx="2275855" cy="230832"/>
          </a:xfrm>
          <a:prstGeom prst="rect">
            <a:avLst/>
          </a:prstGeom>
          <a:noFill/>
        </p:spPr>
        <p:txBody>
          <a:bodyPr wrap="square" rtlCol="0">
            <a:spAutoFit/>
          </a:bodyPr>
          <a:lstStyle/>
          <a:p>
            <a:pPr algn="ctr"/>
            <a:r>
              <a:rPr lang="en-US" sz="900" cap="small" baseline="0" dirty="0" smtClean="0">
                <a:latin typeface="Roboto Condensed" panose="02000000000000000000" pitchFamily="2" charset="0"/>
                <a:ea typeface="Roboto Condensed" panose="02000000000000000000" pitchFamily="2" charset="0"/>
              </a:rPr>
              <a:t>Arts, Entertainment and Recreation Scenarios</a:t>
            </a:r>
            <a:endParaRPr lang="en-US" sz="900" cap="small" baseline="0" dirty="0">
              <a:latin typeface="Roboto Condensed" panose="02000000000000000000" pitchFamily="2" charset="0"/>
              <a:ea typeface="Roboto Condensed" panose="02000000000000000000" pitchFamily="2" charset="0"/>
            </a:endParaRPr>
          </a:p>
        </p:txBody>
      </p:sp>
    </p:spTree>
    <p:extLst>
      <p:ext uri="{BB962C8B-B14F-4D97-AF65-F5344CB8AC3E}">
        <p14:creationId xmlns:p14="http://schemas.microsoft.com/office/powerpoint/2010/main" val="18173753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45B9D-C3DF-DE4B-9B4F-7C0DA849AF4A}"/>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9A3BE71-BB56-DB49-A2AC-43C1DD68FB57}"/>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947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781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AA442C-CD60-894F-9D25-57AED7C9BA97}"/>
              </a:ext>
            </a:extLst>
          </p:cNvPr>
          <p:cNvSpPr>
            <a:spLocks noGrp="1"/>
          </p:cNvSpPr>
          <p:nvPr>
            <p:ph type="title"/>
          </p:nvPr>
        </p:nvSpPr>
        <p:spPr>
          <a:xfrm>
            <a:off x="628650" y="299576"/>
            <a:ext cx="4022863" cy="993775"/>
          </a:xfrm>
          <a:prstGeom prst="rect">
            <a:avLst/>
          </a:prstGeom>
        </p:spPr>
        <p:txBody>
          <a:bodyPr vert="horz" lIns="91440" tIns="45720" rIns="91440" bIns="45720" rtlCol="0" anchor="ctr">
            <a:normAutofit/>
          </a:bodyPr>
          <a:lstStyle>
            <a:lvl1pPr>
              <a:defRPr sz="3600" b="1" i="0">
                <a:solidFill>
                  <a:schemeClr val="tx2"/>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1B4C82E-1498-C544-8443-DA8DB5919FA1}"/>
              </a:ext>
            </a:extLst>
          </p:cNvPr>
          <p:cNvSpPr>
            <a:spLocks noGrp="1"/>
          </p:cNvSpPr>
          <p:nvPr>
            <p:ph idx="1"/>
          </p:nvPr>
        </p:nvSpPr>
        <p:spPr>
          <a:xfrm>
            <a:off x="628650" y="1370013"/>
            <a:ext cx="4022863"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544E223D-FD6F-AD40-AEA8-77FBDBC88B88}"/>
              </a:ext>
            </a:extLst>
          </p:cNvPr>
          <p:cNvSpPr>
            <a:spLocks noGrp="1"/>
          </p:cNvSpPr>
          <p:nvPr>
            <p:ph idx="10"/>
          </p:nvPr>
        </p:nvSpPr>
        <p:spPr>
          <a:xfrm>
            <a:off x="5431692" y="1370013"/>
            <a:ext cx="3712308" cy="3262312"/>
          </a:xfrm>
          <a:prstGeom prst="rect">
            <a:avLst/>
          </a:prstGeo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0448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2521-A925-B84A-9560-CD10CA8B1121}"/>
              </a:ext>
            </a:extLst>
          </p:cNvPr>
          <p:cNvSpPr>
            <a:spLocks noGrp="1"/>
          </p:cNvSpPr>
          <p:nvPr>
            <p:ph type="title"/>
          </p:nvPr>
        </p:nvSpPr>
        <p:spPr>
          <a:xfrm>
            <a:off x="628649" y="274638"/>
            <a:ext cx="7945507" cy="993775"/>
          </a:xfrm>
          <a:prstGeom prst="rect">
            <a:avLst/>
          </a:prstGeom>
        </p:spPr>
        <p:txBody>
          <a:bodyPr anchor="ctr"/>
          <a:lstStyle>
            <a:lvl1pPr>
              <a:defRPr sz="3600" b="1" i="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DC44684-9759-FD46-A618-8429D8FB3CD4}"/>
              </a:ext>
            </a:extLst>
          </p:cNvPr>
          <p:cNvSpPr>
            <a:spLocks noGrp="1"/>
          </p:cNvSpPr>
          <p:nvPr>
            <p:ph idx="1"/>
          </p:nvPr>
        </p:nvSpPr>
        <p:spPr>
          <a:xfrm>
            <a:off x="628650" y="1370013"/>
            <a:ext cx="7886700" cy="3262312"/>
          </a:xfrm>
          <a:prstGeom prst="rect">
            <a:avLst/>
          </a:prstGeom>
        </p:spPr>
        <p:txBody>
          <a:bodyPr/>
          <a:lstStyle>
            <a:lvl1pPr>
              <a:defRPr>
                <a:solidFill>
                  <a:schemeClr val="accent5">
                    <a:lumMod val="10000"/>
                  </a:schemeClr>
                </a:solidFill>
              </a:defRPr>
            </a:lvl1pPr>
            <a:lvl2pPr>
              <a:defRPr>
                <a:solidFill>
                  <a:schemeClr val="accent5">
                    <a:lumMod val="10000"/>
                  </a:schemeClr>
                </a:solidFill>
              </a:defRPr>
            </a:lvl2pPr>
            <a:lvl3pPr>
              <a:defRPr>
                <a:solidFill>
                  <a:schemeClr val="accent5">
                    <a:lumMod val="10000"/>
                  </a:schemeClr>
                </a:solidFill>
              </a:defRPr>
            </a:lvl3pPr>
            <a:lvl4pPr>
              <a:defRPr>
                <a:solidFill>
                  <a:schemeClr val="accent5">
                    <a:lumMod val="10000"/>
                  </a:schemeClr>
                </a:solidFill>
              </a:defRPr>
            </a:lvl4pPr>
            <a:lvl5pPr>
              <a:defRPr>
                <a:solidFill>
                  <a:schemeClr val="accent5">
                    <a:lumMod val="10000"/>
                  </a:schemeClr>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Action Button: Return 3">
            <a:hlinkClick r:id="rId2" action="ppaction://hlinksldjump" highlightClick="1"/>
          </p:cNvPr>
          <p:cNvSpPr/>
          <p:nvPr userDrawn="1"/>
        </p:nvSpPr>
        <p:spPr>
          <a:xfrm>
            <a:off x="8846289" y="4485388"/>
            <a:ext cx="297712" cy="287503"/>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274802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FDF07-545B-534A-981A-678E83F0EF26}"/>
              </a:ext>
            </a:extLst>
          </p:cNvPr>
          <p:cNvSpPr>
            <a:spLocks noGrp="1"/>
          </p:cNvSpPr>
          <p:nvPr>
            <p:ph type="title"/>
          </p:nvPr>
        </p:nvSpPr>
        <p:spPr>
          <a:xfrm>
            <a:off x="4979337" y="299576"/>
            <a:ext cx="4022863" cy="993775"/>
          </a:xfrm>
          <a:prstGeom prst="rect">
            <a:avLst/>
          </a:prstGeom>
          <a:noFill/>
        </p:spPr>
        <p:txBody>
          <a:bodyPr vert="horz" lIns="91440" tIns="45720" rIns="91440" bIns="45720" rtlCol="0" anchor="ctr">
            <a:normAutofit/>
          </a:bodyPr>
          <a:lstStyle>
            <a:lvl1pPr>
              <a:defRPr sz="3600" b="1" i="0">
                <a:solidFill>
                  <a:srgbClr val="6ABB4A"/>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8E87BCCD-4779-AB4C-8F8B-C27775585392}"/>
              </a:ext>
            </a:extLst>
          </p:cNvPr>
          <p:cNvSpPr>
            <a:spLocks noGrp="1"/>
          </p:cNvSpPr>
          <p:nvPr>
            <p:ph idx="1"/>
          </p:nvPr>
        </p:nvSpPr>
        <p:spPr>
          <a:xfrm>
            <a:off x="143620" y="1370013"/>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2">
            <a:extLst>
              <a:ext uri="{FF2B5EF4-FFF2-40B4-BE49-F238E27FC236}">
                <a16:creationId xmlns:a16="http://schemas.microsoft.com/office/drawing/2014/main" id="{E439D9BA-A174-D147-92B1-6571C71BBD8F}"/>
              </a:ext>
            </a:extLst>
          </p:cNvPr>
          <p:cNvSpPr>
            <a:spLocks noGrp="1"/>
          </p:cNvSpPr>
          <p:nvPr>
            <p:ph idx="10"/>
          </p:nvPr>
        </p:nvSpPr>
        <p:spPr>
          <a:xfrm>
            <a:off x="4979338" y="1370013"/>
            <a:ext cx="4022863" cy="3262312"/>
          </a:xfrm>
          <a:prstGeom prst="rect">
            <a:avLst/>
          </a:prstGeom>
        </p:spPr>
        <p:txBody>
          <a:bodyPr vert="horz" lIns="91440" tIns="45720" rIns="91440" bIns="45720" rtlCol="0">
            <a:normAutofit/>
          </a:bodyPr>
          <a:lstStyle>
            <a:lvl1pPr>
              <a:defRPr>
                <a:solidFill>
                  <a:schemeClr val="accent5"/>
                </a:solidFill>
                <a:latin typeface="Arial" panose="020B0604020202020204" pitchFamily="34" charset="0"/>
                <a:cs typeface="Arial" panose="020B0604020202020204" pitchFamily="34" charset="0"/>
              </a:defRPr>
            </a:lvl1pPr>
            <a:lvl2pPr>
              <a:defRPr>
                <a:solidFill>
                  <a:schemeClr val="accent5"/>
                </a:solidFill>
                <a:latin typeface="Arial" panose="020B0604020202020204" pitchFamily="34" charset="0"/>
                <a:cs typeface="Arial" panose="020B0604020202020204" pitchFamily="34" charset="0"/>
              </a:defRPr>
            </a:lvl2pPr>
            <a:lvl3pPr>
              <a:defRPr>
                <a:solidFill>
                  <a:schemeClr val="accent5"/>
                </a:solidFill>
                <a:latin typeface="Arial" panose="020B0604020202020204" pitchFamily="34" charset="0"/>
                <a:cs typeface="Arial" panose="020B0604020202020204" pitchFamily="34" charset="0"/>
              </a:defRPr>
            </a:lvl3pPr>
            <a:lvl4pPr>
              <a:defRPr>
                <a:solidFill>
                  <a:schemeClr val="accent5"/>
                </a:solidFill>
                <a:latin typeface="Arial" panose="020B0604020202020204" pitchFamily="34" charset="0"/>
                <a:cs typeface="Arial" panose="020B0604020202020204" pitchFamily="34" charset="0"/>
              </a:defRPr>
            </a:lvl4pPr>
            <a:lvl5pPr>
              <a:defRPr>
                <a:solidFill>
                  <a:schemeClr val="accent5"/>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4761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accent1"/>
                </a:solidFill>
                <a:latin typeface="Roboto Condensed" panose="02000000000000000000" pitchFamily="2" charset="0"/>
                <a:ea typeface="Roboto Condensed" panose="02000000000000000000" pitchFamily="2"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C56052AE-02A9-5D46-A08D-BAA21DD332C6}"/>
              </a:ext>
            </a:extLst>
          </p:cNvPr>
          <p:cNvSpPr>
            <a:spLocks noGrp="1"/>
          </p:cNvSpPr>
          <p:nvPr>
            <p:ph type="body" sz="quarter" idx="11" hasCustomPrompt="1"/>
          </p:nvPr>
        </p:nvSpPr>
        <p:spPr>
          <a:xfrm>
            <a:off x="486852" y="276483"/>
            <a:ext cx="4022725" cy="1033463"/>
          </a:xfrm>
          <a:prstGeom prst="rect">
            <a:avLst/>
          </a:prstGeom>
        </p:spPr>
        <p:txBody>
          <a:bodyPr/>
          <a:lstStyle>
            <a:lvl1pPr marL="0" indent="0">
              <a:buNone/>
              <a:defRPr sz="3600" b="1" i="0">
                <a:solidFill>
                  <a:srgbClr val="6ABB4A"/>
                </a:solidFill>
                <a:latin typeface="Arial" panose="020B0604020202020204" pitchFamily="34" charset="0"/>
                <a:ea typeface="Roboto Condensed" panose="02000000000000000000" pitchFamily="2" charset="0"/>
                <a:cs typeface="Arial" panose="020B0604020202020204" pitchFamily="34" charset="0"/>
              </a:defRPr>
            </a:lvl1pPr>
          </a:lstStyle>
          <a:p>
            <a:r>
              <a:rPr lang="en-US" b="1" i="0" dirty="0">
                <a:solidFill>
                  <a:schemeClr val="accent3"/>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973402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27568F-B7AC-1D4B-9C9D-E774CE50AC99}"/>
              </a:ext>
            </a:extLst>
          </p:cNvPr>
          <p:cNvSpPr>
            <a:spLocks noGrp="1"/>
          </p:cNvSpPr>
          <p:nvPr>
            <p:ph type="title"/>
          </p:nvPr>
        </p:nvSpPr>
        <p:spPr>
          <a:xfrm>
            <a:off x="5057527" y="402943"/>
            <a:ext cx="4022863" cy="993775"/>
          </a:xfrm>
          <a:prstGeom prst="rect">
            <a:avLst/>
          </a:prstGeom>
        </p:spPr>
        <p:txBody>
          <a:bodyPr vert="horz" lIns="91440" tIns="45720" rIns="91440" bIns="45720" rtlCol="0" anchor="ctr">
            <a:normAutofit/>
          </a:bodyPr>
          <a:lstStyle>
            <a:lvl1pPr>
              <a:defRPr sz="3600" b="1" i="0">
                <a:solidFill>
                  <a:schemeClr val="tx2"/>
                </a:solidFill>
                <a:latin typeface="Arial" panose="020B0604020202020204" pitchFamily="34" charset="0"/>
                <a:ea typeface="Roboto Condensed" panose="02000000000000000000" pitchFamily="2"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E2F76977-2975-C944-8E22-F2C8FD57A4AF}"/>
              </a:ext>
            </a:extLst>
          </p:cNvPr>
          <p:cNvSpPr>
            <a:spLocks noGrp="1"/>
          </p:cNvSpPr>
          <p:nvPr>
            <p:ph idx="1"/>
          </p:nvPr>
        </p:nvSpPr>
        <p:spPr>
          <a:xfrm>
            <a:off x="5057527" y="1473380"/>
            <a:ext cx="4022863" cy="3262312"/>
          </a:xfrm>
          <a:prstGeom prst="rect">
            <a:avLst/>
          </a:prstGeom>
        </p:spPr>
        <p:txBody>
          <a:bodyPr vert="horz" lIns="91440" tIns="45720" rIns="91440" bIns="45720" rtlCol="0">
            <a:normAutofit/>
          </a:bodyPr>
          <a:lstStyle>
            <a:lvl1pPr>
              <a:defRPr>
                <a:solidFill>
                  <a:schemeClr val="accent5">
                    <a:lumMod val="10000"/>
                  </a:schemeClr>
                </a:solidFill>
                <a:latin typeface="Arial" panose="020B0604020202020204" pitchFamily="34" charset="0"/>
                <a:cs typeface="Arial" panose="020B0604020202020204" pitchFamily="34" charset="0"/>
              </a:defRPr>
            </a:lvl1pPr>
            <a:lvl2pPr>
              <a:defRPr>
                <a:solidFill>
                  <a:schemeClr val="accent5">
                    <a:lumMod val="10000"/>
                  </a:schemeClr>
                </a:solidFill>
                <a:latin typeface="Arial" panose="020B0604020202020204" pitchFamily="34" charset="0"/>
                <a:cs typeface="Arial" panose="020B0604020202020204" pitchFamily="34" charset="0"/>
              </a:defRPr>
            </a:lvl2pPr>
            <a:lvl3pPr>
              <a:defRPr>
                <a:solidFill>
                  <a:schemeClr val="accent5">
                    <a:lumMod val="10000"/>
                  </a:schemeClr>
                </a:solidFill>
                <a:latin typeface="Arial" panose="020B0604020202020204" pitchFamily="34" charset="0"/>
                <a:cs typeface="Arial" panose="020B0604020202020204" pitchFamily="34" charset="0"/>
              </a:defRPr>
            </a:lvl3pPr>
            <a:lvl4pPr>
              <a:defRPr>
                <a:solidFill>
                  <a:schemeClr val="accent5">
                    <a:lumMod val="10000"/>
                  </a:schemeClr>
                </a:solidFill>
                <a:latin typeface="Arial" panose="020B0604020202020204" pitchFamily="34" charset="0"/>
                <a:cs typeface="Arial" panose="020B0604020202020204" pitchFamily="34" charset="0"/>
              </a:defRPr>
            </a:lvl4pPr>
            <a:lvl5pPr>
              <a:defRPr>
                <a:solidFill>
                  <a:schemeClr val="accent5">
                    <a:lumMod val="1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a:extLst>
              <a:ext uri="{FF2B5EF4-FFF2-40B4-BE49-F238E27FC236}">
                <a16:creationId xmlns:a16="http://schemas.microsoft.com/office/drawing/2014/main" id="{A8016018-1283-664E-993A-E027841B7ECF}"/>
              </a:ext>
            </a:extLst>
          </p:cNvPr>
          <p:cNvSpPr>
            <a:spLocks noGrp="1"/>
          </p:cNvSpPr>
          <p:nvPr>
            <p:ph idx="10"/>
          </p:nvPr>
        </p:nvSpPr>
        <p:spPr>
          <a:xfrm>
            <a:off x="486852" y="1473380"/>
            <a:ext cx="4022863" cy="3262312"/>
          </a:xfrm>
          <a:prstGeom prst="rect">
            <a:avLst/>
          </a:prstGeom>
        </p:spPr>
        <p:txBody>
          <a:bodyPr vert="horz" lIns="91440" tIns="45720" rIns="91440" bIns="45720" rtlCol="0">
            <a:normAutofit/>
          </a:bodyPr>
          <a:lstStyle>
            <a:lvl1pPr>
              <a:defRPr>
                <a:solidFill>
                  <a:srgbClr val="F8F8F8"/>
                </a:solidFill>
                <a:latin typeface="Arial" panose="020B0604020202020204" pitchFamily="34" charset="0"/>
                <a:cs typeface="Arial" panose="020B0604020202020204" pitchFamily="34" charset="0"/>
              </a:defRPr>
            </a:lvl1pPr>
            <a:lvl2pPr>
              <a:defRPr>
                <a:solidFill>
                  <a:srgbClr val="F8F8F8"/>
                </a:solidFill>
                <a:latin typeface="Arial" panose="020B0604020202020204" pitchFamily="34" charset="0"/>
                <a:cs typeface="Arial" panose="020B0604020202020204" pitchFamily="34" charset="0"/>
              </a:defRPr>
            </a:lvl2pPr>
            <a:lvl3pPr>
              <a:defRPr>
                <a:solidFill>
                  <a:srgbClr val="F8F8F8"/>
                </a:solidFill>
                <a:latin typeface="Arial" panose="020B0604020202020204" pitchFamily="34" charset="0"/>
                <a:cs typeface="Arial" panose="020B0604020202020204" pitchFamily="34" charset="0"/>
              </a:defRPr>
            </a:lvl3pPr>
            <a:lvl4pPr>
              <a:defRPr>
                <a:solidFill>
                  <a:srgbClr val="F8F8F8"/>
                </a:solidFill>
                <a:latin typeface="Arial" panose="020B0604020202020204" pitchFamily="34" charset="0"/>
                <a:cs typeface="Arial" panose="020B0604020202020204" pitchFamily="34" charset="0"/>
              </a:defRPr>
            </a:lvl4pPr>
            <a:lvl5pPr>
              <a:defRPr>
                <a:solidFill>
                  <a:srgbClr val="F8F8F8"/>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5B3E76EA-6332-8943-9EBF-815D6B6F9D1A}"/>
              </a:ext>
            </a:extLst>
          </p:cNvPr>
          <p:cNvSpPr>
            <a:spLocks noGrp="1"/>
          </p:cNvSpPr>
          <p:nvPr>
            <p:ph type="body" sz="quarter" idx="11" hasCustomPrompt="1"/>
          </p:nvPr>
        </p:nvSpPr>
        <p:spPr>
          <a:xfrm>
            <a:off x="486852" y="290231"/>
            <a:ext cx="4086225" cy="1106487"/>
          </a:xfrm>
          <a:prstGeom prst="rect">
            <a:avLst/>
          </a:prstGeom>
        </p:spPr>
        <p:txBody>
          <a:bodyPr/>
          <a:lstStyle>
            <a:lvl1pPr marL="0" indent="0">
              <a:buNone/>
              <a:defRPr sz="3600" b="1" i="0">
                <a:solidFill>
                  <a:srgbClr val="E8E8E8"/>
                </a:solidFill>
                <a:latin typeface="Arial" panose="020B0604020202020204" pitchFamily="34" charset="0"/>
                <a:ea typeface="Roboto Condensed" panose="02000000000000000000" pitchFamily="2" charset="0"/>
                <a:cs typeface="Arial" panose="020B0604020202020204" pitchFamily="34" charset="0"/>
              </a:defRPr>
            </a:lvl1pPr>
          </a:lstStyle>
          <a:p>
            <a:r>
              <a:rPr lang="en-US" b="1" i="0" dirty="0">
                <a:solidFill>
                  <a:schemeClr val="accent6"/>
                </a:solidFill>
                <a:latin typeface="Roboto Condensed" panose="02000000000000000000" pitchFamily="2" charset="0"/>
                <a:ea typeface="Roboto Condensed" panose="02000000000000000000" pitchFamily="2" charset="0"/>
              </a:rPr>
              <a:t>Click to edit Master title style</a:t>
            </a:r>
          </a:p>
          <a:p>
            <a:pPr lvl="4"/>
            <a:endParaRPr lang="en-US" dirty="0"/>
          </a:p>
        </p:txBody>
      </p:sp>
    </p:spTree>
    <p:extLst>
      <p:ext uri="{BB962C8B-B14F-4D97-AF65-F5344CB8AC3E}">
        <p14:creationId xmlns:p14="http://schemas.microsoft.com/office/powerpoint/2010/main" val="22510517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3.sv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4.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4.xml"/><Relationship Id="rId1" Type="http://schemas.openxmlformats.org/officeDocument/2006/relationships/slideLayout" Target="../slideLayouts/slideLayout5.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8.xml"/><Relationship Id="rId4" Type="http://schemas.openxmlformats.org/officeDocument/2006/relationships/image" Target="../media/image3.sv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9.xml"/><Relationship Id="rId4" Type="http://schemas.openxmlformats.org/officeDocument/2006/relationships/image" Target="../media/image3.svg"/></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sv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8F8F8"/>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8CC9D2F-6CC9-0646-9784-23BA2CE6C429}"/>
              </a:ext>
            </a:extLst>
          </p:cNvPr>
          <p:cNvPicPr>
            <a:picLocks noChangeAspect="1"/>
          </p:cNvPicPr>
          <p:nvPr userDrawn="1"/>
        </p:nvPicPr>
        <p:blipFill>
          <a:blip r:embed="rId4"/>
          <a:stretch>
            <a:fillRect/>
          </a:stretch>
        </p:blipFill>
        <p:spPr>
          <a:xfrm>
            <a:off x="0" y="20625"/>
            <a:ext cx="9144000" cy="5143500"/>
          </a:xfrm>
          <a:prstGeom prst="rect">
            <a:avLst/>
          </a:prstGeom>
        </p:spPr>
      </p:pic>
      <p:pic>
        <p:nvPicPr>
          <p:cNvPr id="7" name="Graphic 6">
            <a:extLst>
              <a:ext uri="{FF2B5EF4-FFF2-40B4-BE49-F238E27FC236}">
                <a16:creationId xmlns:a16="http://schemas.microsoft.com/office/drawing/2014/main" id="{E9433978-1E1B-D145-A702-1F50F67C9D3A}"/>
              </a:ext>
            </a:extLst>
          </p:cNvPr>
          <p:cNvPicPr>
            <a:picLocks noChangeAspect="1"/>
          </p:cNvPicPr>
          <p:nvPr userDrawn="1"/>
        </p:nvPicPr>
        <p:blipFill>
          <a:blip r:embed="rId5">
            <a:extLst>
              <a:ext uri="{96DAC541-7B7A-43D3-8B79-37D633B846F1}">
                <asvg:svgBlip xmlns:asvg="http://schemas.microsoft.com/office/drawing/2016/SVG/main" xmlns="" r:embed="rId6"/>
              </a:ext>
            </a:extLst>
          </a:blip>
          <a:stretch>
            <a:fillRect/>
          </a:stretch>
        </p:blipFill>
        <p:spPr>
          <a:xfrm>
            <a:off x="3501763" y="468396"/>
            <a:ext cx="2225269" cy="858515"/>
          </a:xfrm>
          <a:prstGeom prst="rect">
            <a:avLst/>
          </a:prstGeom>
        </p:spPr>
      </p:pic>
    </p:spTree>
    <p:extLst>
      <p:ext uri="{BB962C8B-B14F-4D97-AF65-F5344CB8AC3E}">
        <p14:creationId xmlns:p14="http://schemas.microsoft.com/office/powerpoint/2010/main" val="2620345885"/>
      </p:ext>
    </p:extLst>
  </p:cSld>
  <p:clrMap bg1="lt1" tx1="dk1" bg2="lt2" tx2="dk2" accent1="accent1" accent2="accent2" accent3="accent3" accent4="accent4" accent5="accent5" accent6="accent6" hlink="hlink" folHlink="folHlink"/>
  <p:sldLayoutIdLst>
    <p:sldLayoutId id="2147483660" r:id="rId1"/>
    <p:sldLayoutId id="2147483744" r:id="rId2"/>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E8E8"/>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6BC1652-55E2-FB41-9E88-65D17815A2DD}"/>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11" name="Graphic 10">
            <a:extLst>
              <a:ext uri="{FF2B5EF4-FFF2-40B4-BE49-F238E27FC236}">
                <a16:creationId xmlns:a16="http://schemas.microsoft.com/office/drawing/2014/main" id="{C18854D3-5B2D-B54C-8AA9-EA575BD7A844}"/>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62045" y="4564415"/>
            <a:ext cx="971940" cy="374977"/>
          </a:xfrm>
          <a:prstGeom prst="rect">
            <a:avLst/>
          </a:prstGeom>
        </p:spPr>
      </p:pic>
      <p:sp>
        <p:nvSpPr>
          <p:cNvPr id="5" name="TextBox 4">
            <a:extLst>
              <a:ext uri="{FF2B5EF4-FFF2-40B4-BE49-F238E27FC236}">
                <a16:creationId xmlns:a16="http://schemas.microsoft.com/office/drawing/2014/main" id="{E9F793FC-793F-644E-83C7-3F18D8BD039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D90879F-CC17-D544-9BF6-5499D124F3D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624466119"/>
      </p:ext>
    </p:extLst>
  </p:cSld>
  <p:clrMap bg1="lt1" tx1="dk1" bg2="lt2" tx2="dk2" accent1="accent1" accent2="accent2" accent3="accent3" accent4="accent4" accent5="accent5" accent6="accent6" hlink="hlink" folHlink="folHlink"/>
  <p:sldLayoutIdLst>
    <p:sldLayoutId id="2147483666" r:id="rId1"/>
  </p:sldLayoutIdLst>
  <p:hf sldNum="0" hdr="0" ftr="0" dt="0"/>
  <p:txStyles>
    <p:titleStyle>
      <a:lvl1pPr algn="l" defTabSz="914400" rtl="0" eaLnBrk="1" latinLnBrk="0" hangingPunct="1">
        <a:lnSpc>
          <a:spcPct val="90000"/>
        </a:lnSpc>
        <a:spcBef>
          <a:spcPct val="0"/>
        </a:spcBef>
        <a:buNone/>
        <a:defRPr sz="4000" b="1" i="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9D9328-B13F-A24B-A881-B78BB3F6D137}"/>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6" name="TextBox 5">
            <a:extLst>
              <a:ext uri="{FF2B5EF4-FFF2-40B4-BE49-F238E27FC236}">
                <a16:creationId xmlns:a16="http://schemas.microsoft.com/office/drawing/2014/main" id="{CB320464-AB67-F04E-8D71-40FD374399F4}"/>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1147664552"/>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61983D-FC98-2343-8D3E-9D93C705584C}"/>
              </a:ext>
            </a:extLst>
          </p:cNvPr>
          <p:cNvPicPr>
            <a:picLocks noChangeAspect="1"/>
          </p:cNvPicPr>
          <p:nvPr userDrawn="1"/>
        </p:nvPicPr>
        <p:blipFill>
          <a:blip r:embed="rId3"/>
          <a:stretch>
            <a:fillRect/>
          </a:stretch>
        </p:blipFill>
        <p:spPr>
          <a:xfrm>
            <a:off x="0" y="0"/>
            <a:ext cx="9144000" cy="5143500"/>
          </a:xfrm>
          <a:prstGeom prst="rect">
            <a:avLst/>
          </a:prstGeom>
        </p:spPr>
      </p:pic>
      <p:pic>
        <p:nvPicPr>
          <p:cNvPr id="9" name="Graphic 8">
            <a:extLst>
              <a:ext uri="{FF2B5EF4-FFF2-40B4-BE49-F238E27FC236}">
                <a16:creationId xmlns:a16="http://schemas.microsoft.com/office/drawing/2014/main" id="{EB60C660-ED40-BC45-945E-DD04300B4E8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756CEC1B-BD31-A544-8F3C-E0891B5EC2DB}"/>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2"/>
                </a:solidFill>
                <a:latin typeface="Arial" panose="020B0604020202020204" pitchFamily="34" charset="0"/>
                <a:cs typeface="Arial" panose="020B0604020202020204" pitchFamily="34" charset="0"/>
              </a:rPr>
              <a:pPr/>
              <a:t>‹#›</a:t>
            </a:fld>
            <a:endParaRPr lang="en-US" altLang="en-US" sz="1800" dirty="0">
              <a:solidFill>
                <a:schemeClr val="bg2"/>
              </a:solidFill>
            </a:endParaRPr>
          </a:p>
        </p:txBody>
      </p:sp>
      <p:sp>
        <p:nvSpPr>
          <p:cNvPr id="8" name="TextBox 7">
            <a:extLst>
              <a:ext uri="{FF2B5EF4-FFF2-40B4-BE49-F238E27FC236}">
                <a16:creationId xmlns:a16="http://schemas.microsoft.com/office/drawing/2014/main" id="{844153E8-7F87-D14D-8B74-23457BB2DF3B}"/>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2"/>
                </a:solidFill>
              </a:rPr>
              <a:t>©2023 National Safety Council</a:t>
            </a:r>
          </a:p>
        </p:txBody>
      </p:sp>
      <p:sp>
        <p:nvSpPr>
          <p:cNvPr id="10" name="TextBox 9">
            <a:extLst>
              <a:ext uri="{FF2B5EF4-FFF2-40B4-BE49-F238E27FC236}">
                <a16:creationId xmlns:a16="http://schemas.microsoft.com/office/drawing/2014/main" id="{D6A408D5-7A26-1D47-AD70-B81EB29B49E6}"/>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bg2"/>
                </a:solidFill>
              </a:rPr>
              <a:t>CONFIDENTIAL</a:t>
            </a:r>
          </a:p>
        </p:txBody>
      </p:sp>
    </p:spTree>
    <p:extLst>
      <p:ext uri="{BB962C8B-B14F-4D97-AF65-F5344CB8AC3E}">
        <p14:creationId xmlns:p14="http://schemas.microsoft.com/office/powerpoint/2010/main" val="1809936670"/>
      </p:ext>
    </p:extLst>
  </p:cSld>
  <p:clrMap bg1="lt1" tx1="dk1" bg2="lt2" tx2="dk2" accent1="accent1" accent2="accent2" accent3="accent3" accent4="accent4" accent5="accent5" accent6="accent6" hlink="hlink" folHlink="folHlink"/>
  <p:sldLayoutIdLst>
    <p:sldLayoutId id="2147483740"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descr="A picture containing flower&#10;&#10;Description automatically generated">
            <a:extLst>
              <a:ext uri="{FF2B5EF4-FFF2-40B4-BE49-F238E27FC236}">
                <a16:creationId xmlns:a16="http://schemas.microsoft.com/office/drawing/2014/main" id="{AC645B82-8F90-974B-B4FA-03A570831FB1}"/>
              </a:ext>
            </a:extLst>
          </p:cNvPr>
          <p:cNvPicPr>
            <a:picLocks noChangeAspect="1"/>
          </p:cNvPicPr>
          <p:nvPr userDrawn="1"/>
        </p:nvPicPr>
        <p:blipFill>
          <a:blip r:embed="rId3"/>
          <a:stretch>
            <a:fillRect/>
          </a:stretch>
        </p:blipFill>
        <p:spPr>
          <a:xfrm>
            <a:off x="4388126" y="2289976"/>
            <a:ext cx="4755874" cy="2853524"/>
          </a:xfrm>
          <a:prstGeom prst="rect">
            <a:avLst/>
          </a:prstGeom>
        </p:spPr>
      </p:pic>
      <p:sp>
        <p:nvSpPr>
          <p:cNvPr id="5" name="TextBox 4">
            <a:extLst>
              <a:ext uri="{FF2B5EF4-FFF2-40B4-BE49-F238E27FC236}">
                <a16:creationId xmlns:a16="http://schemas.microsoft.com/office/drawing/2014/main" id="{F87F5932-10CA-B84C-B61A-2D1670D09E00}"/>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7" name="Graphic 6">
            <a:extLst>
              <a:ext uri="{FF2B5EF4-FFF2-40B4-BE49-F238E27FC236}">
                <a16:creationId xmlns:a16="http://schemas.microsoft.com/office/drawing/2014/main" id="{816FF221-F392-0341-99A7-2550037B84C5}"/>
              </a:ext>
            </a:extLst>
          </p:cNvPr>
          <p:cNvPicPr>
            <a:picLocks noChangeAspect="1"/>
          </p:cNvPicPr>
          <p:nvPr userDrawn="1"/>
        </p:nvPicPr>
        <p:blipFill>
          <a:blip r:embed="rId4">
            <a:extLst>
              <a:ext uri="{96DAC541-7B7A-43D3-8B79-37D633B846F1}">
                <asvg:svgBlip xmlns:asvg="http://schemas.microsoft.com/office/drawing/2016/SVG/main" xmlns="" r:embed="rId8"/>
              </a:ext>
            </a:extLst>
          </a:blip>
          <a:stretch>
            <a:fillRect/>
          </a:stretch>
        </p:blipFill>
        <p:spPr>
          <a:xfrm>
            <a:off x="162045" y="4564415"/>
            <a:ext cx="971940" cy="374977"/>
          </a:xfrm>
          <a:prstGeom prst="rect">
            <a:avLst/>
          </a:prstGeom>
        </p:spPr>
      </p:pic>
      <p:sp>
        <p:nvSpPr>
          <p:cNvPr id="8" name="TextBox 7">
            <a:extLst>
              <a:ext uri="{FF2B5EF4-FFF2-40B4-BE49-F238E27FC236}">
                <a16:creationId xmlns:a16="http://schemas.microsoft.com/office/drawing/2014/main" id="{A4C83BDC-3132-1648-8B79-D31E40F18F19}"/>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6" name="TextBox 5">
            <a:extLst>
              <a:ext uri="{FF2B5EF4-FFF2-40B4-BE49-F238E27FC236}">
                <a16:creationId xmlns:a16="http://schemas.microsoft.com/office/drawing/2014/main" id="{94B9226F-6341-5E4E-9B49-664C452CCD7A}"/>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
        <p:nvSpPr>
          <p:cNvPr id="2" name="Rectangle 1"/>
          <p:cNvSpPr/>
          <p:nvPr userDrawn="1"/>
        </p:nvSpPr>
        <p:spPr>
          <a:xfrm>
            <a:off x="3905985" y="4683121"/>
            <a:ext cx="1332031" cy="369332"/>
          </a:xfrm>
          <a:prstGeom prst="rect">
            <a:avLst/>
          </a:prstGeom>
        </p:spPr>
        <p:txBody>
          <a:bodyPr wrap="none">
            <a:spAutoFit/>
          </a:bodyPr>
          <a:lstStyle/>
          <a:p>
            <a:pPr algn="ctr"/>
            <a:r>
              <a:rPr lang="en-US" sz="1200" cap="small" baseline="0" dirty="0" smtClean="0">
                <a:latin typeface="Arial" panose="020B0604020202020204" pitchFamily="34" charset="0"/>
                <a:ea typeface="Roboto Condensed" panose="02000000000000000000" pitchFamily="2" charset="0"/>
                <a:cs typeface="Arial" panose="020B0604020202020204" pitchFamily="34" charset="0"/>
              </a:rPr>
              <a:t>Manufacturing</a:t>
            </a:r>
            <a:r>
              <a:rPr lang="en-US" sz="1800" dirty="0" smtClean="0"/>
              <a:t> </a:t>
            </a:r>
            <a:endParaRPr lang="en-US" dirty="0"/>
          </a:p>
        </p:txBody>
      </p:sp>
    </p:spTree>
    <p:extLst>
      <p:ext uri="{BB962C8B-B14F-4D97-AF65-F5344CB8AC3E}">
        <p14:creationId xmlns:p14="http://schemas.microsoft.com/office/powerpoint/2010/main" val="3220331990"/>
      </p:ext>
    </p:extLst>
  </p:cSld>
  <p:clrMap bg1="lt1" tx1="dk1" bg2="lt2" tx2="dk2" accent1="accent1" accent2="accent2" accent3="accent3" accent4="accent4" accent5="accent5" accent6="accent6" hlink="hlink" folHlink="folHlink"/>
  <p:sldLayoutIdLst>
    <p:sldLayoutId id="2147483709"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alpha val="0"/>
          </a:srgbClr>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6D3F5B-2A21-5744-8BDE-2F6EEDCC2C12}"/>
              </a:ext>
            </a:extLst>
          </p:cNvPr>
          <p:cNvPicPr>
            <a:picLocks noChangeAspect="1"/>
          </p:cNvPicPr>
          <p:nvPr userDrawn="1"/>
        </p:nvPicPr>
        <p:blipFill>
          <a:blip r:embed="rId3"/>
          <a:stretch>
            <a:fillRect/>
          </a:stretch>
        </p:blipFill>
        <p:spPr>
          <a:xfrm>
            <a:off x="0" y="0"/>
            <a:ext cx="9144000" cy="5143500"/>
          </a:xfrm>
          <a:prstGeom prst="rect">
            <a:avLst/>
          </a:prstGeom>
        </p:spPr>
      </p:pic>
      <p:sp>
        <p:nvSpPr>
          <p:cNvPr id="5" name="TextBox 4">
            <a:extLst>
              <a:ext uri="{FF2B5EF4-FFF2-40B4-BE49-F238E27FC236}">
                <a16:creationId xmlns:a16="http://schemas.microsoft.com/office/drawing/2014/main" id="{48587371-7B13-4043-9C66-4200AD637B48}"/>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bg1"/>
                </a:solidFill>
                <a:latin typeface="Arial" panose="020B0604020202020204" pitchFamily="34" charset="0"/>
                <a:cs typeface="Arial" panose="020B0604020202020204" pitchFamily="34" charset="0"/>
              </a:rPr>
              <a:pPr/>
              <a:t>‹#›</a:t>
            </a:fld>
            <a:endParaRPr lang="en-US" altLang="en-US" sz="1800" dirty="0">
              <a:solidFill>
                <a:schemeClr val="bg1"/>
              </a:solidFill>
            </a:endParaRPr>
          </a:p>
        </p:txBody>
      </p:sp>
      <p:pic>
        <p:nvPicPr>
          <p:cNvPr id="9" name="Graphic 8">
            <a:extLst>
              <a:ext uri="{FF2B5EF4-FFF2-40B4-BE49-F238E27FC236}">
                <a16:creationId xmlns:a16="http://schemas.microsoft.com/office/drawing/2014/main" id="{AC4633BD-C82B-0440-8F54-89290F1A29B4}"/>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13" name="TextBox 12">
            <a:extLst>
              <a:ext uri="{FF2B5EF4-FFF2-40B4-BE49-F238E27FC236}">
                <a16:creationId xmlns:a16="http://schemas.microsoft.com/office/drawing/2014/main" id="{8FD8C416-F01A-EE4C-8553-9939D14359F1}"/>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rgbClr val="92D050"/>
                </a:solidFill>
              </a:rPr>
              <a:t>©2023 National Safety Council</a:t>
            </a:r>
          </a:p>
        </p:txBody>
      </p:sp>
      <p:sp>
        <p:nvSpPr>
          <p:cNvPr id="10" name="TextBox 9">
            <a:extLst>
              <a:ext uri="{FF2B5EF4-FFF2-40B4-BE49-F238E27FC236}">
                <a16:creationId xmlns:a16="http://schemas.microsoft.com/office/drawing/2014/main" id="{DCD1DBE2-241F-9C49-8873-57303CB35B01}"/>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rgbClr val="92D050"/>
                </a:solidFill>
              </a:rPr>
              <a:t>CONFIDENTIAL</a:t>
            </a:r>
          </a:p>
        </p:txBody>
      </p:sp>
    </p:spTree>
    <p:extLst>
      <p:ext uri="{BB962C8B-B14F-4D97-AF65-F5344CB8AC3E}">
        <p14:creationId xmlns:p14="http://schemas.microsoft.com/office/powerpoint/2010/main" val="3037110771"/>
      </p:ext>
    </p:extLst>
  </p:cSld>
  <p:clrMap bg1="lt1" tx1="dk1" bg2="lt2" tx2="dk2" accent1="accent1" accent2="accent2" accent3="accent3" accent4="accent4" accent5="accent5" accent6="accent6" hlink="hlink" folHlink="folHlink"/>
  <p:sldLayoutIdLst>
    <p:sldLayoutId id="2147483732"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3"/>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rgbClr val="0595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B5D092F9-295C-FB4C-AE51-7F2A381E6430}"/>
              </a:ext>
            </a:extLst>
          </p:cNvPr>
          <p:cNvSpPr txBox="1"/>
          <p:nvPr userDrawn="1"/>
        </p:nvSpPr>
        <p:spPr>
          <a:xfrm>
            <a:off x="5817542" y="4839364"/>
            <a:ext cx="1490224"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206989051"/>
      </p:ext>
    </p:extLst>
  </p:cSld>
  <p:clrMap bg1="lt1" tx1="dk1" bg2="lt2" tx2="dk2" accent1="accent1" accent2="accent2" accent3="accent3" accent4="accent4" accent5="accent5" accent6="accent6" hlink="hlink" folHlink="folHlink"/>
  <p:sldLayoutIdLst>
    <p:sldLayoutId id="2147483735"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 name="Round Single Corner Rectangle 10">
            <a:extLst>
              <a:ext uri="{FF2B5EF4-FFF2-40B4-BE49-F238E27FC236}">
                <a16:creationId xmlns:a16="http://schemas.microsoft.com/office/drawing/2014/main" id="{31444F52-4A7A-1545-9318-64EB33157434}"/>
              </a:ext>
            </a:extLst>
          </p:cNvPr>
          <p:cNvSpPr/>
          <p:nvPr userDrawn="1"/>
        </p:nvSpPr>
        <p:spPr>
          <a:xfrm rot="5400000">
            <a:off x="345163" y="-345161"/>
            <a:ext cx="4287405" cy="4977730"/>
          </a:xfrm>
          <a:custGeom>
            <a:avLst/>
            <a:gdLst>
              <a:gd name="connsiteX0" fmla="*/ 0 w 4287405"/>
              <a:gd name="connsiteY0" fmla="*/ 0 h 4977635"/>
              <a:gd name="connsiteX1" fmla="*/ 3572823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714582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0 h 4977635"/>
              <a:gd name="connsiteX1" fmla="*/ 3820330 w 4287405"/>
              <a:gd name="connsiteY1" fmla="*/ 0 h 4977635"/>
              <a:gd name="connsiteX2" fmla="*/ 4287405 w 4287405"/>
              <a:gd name="connsiteY2" fmla="*/ 391449 h 4977635"/>
              <a:gd name="connsiteX3" fmla="*/ 4287405 w 4287405"/>
              <a:gd name="connsiteY3" fmla="*/ 4977635 h 4977635"/>
              <a:gd name="connsiteX4" fmla="*/ 0 w 4287405"/>
              <a:gd name="connsiteY4" fmla="*/ 4977635 h 4977635"/>
              <a:gd name="connsiteX5" fmla="*/ 0 w 4287405"/>
              <a:gd name="connsiteY5" fmla="*/ 0 h 4977635"/>
              <a:gd name="connsiteX0" fmla="*/ 0 w 4287405"/>
              <a:gd name="connsiteY0" fmla="*/ 163615 h 5141250"/>
              <a:gd name="connsiteX1" fmla="*/ 3820330 w 4287405"/>
              <a:gd name="connsiteY1" fmla="*/ 163615 h 5141250"/>
              <a:gd name="connsiteX2" fmla="*/ 4287405 w 4287405"/>
              <a:gd name="connsiteY2" fmla="*/ 555064 h 5141250"/>
              <a:gd name="connsiteX3" fmla="*/ 4287405 w 4287405"/>
              <a:gd name="connsiteY3" fmla="*/ 5141250 h 5141250"/>
              <a:gd name="connsiteX4" fmla="*/ 0 w 4287405"/>
              <a:gd name="connsiteY4" fmla="*/ 5141250 h 5141250"/>
              <a:gd name="connsiteX5" fmla="*/ 0 w 4287405"/>
              <a:gd name="connsiteY5" fmla="*/ 163615 h 5141250"/>
              <a:gd name="connsiteX0" fmla="*/ 0 w 4287405"/>
              <a:gd name="connsiteY0" fmla="*/ 95 h 4977730"/>
              <a:gd name="connsiteX1" fmla="*/ 3820330 w 4287405"/>
              <a:gd name="connsiteY1" fmla="*/ 95 h 4977730"/>
              <a:gd name="connsiteX2" fmla="*/ 4287405 w 4287405"/>
              <a:gd name="connsiteY2" fmla="*/ 391544 h 4977730"/>
              <a:gd name="connsiteX3" fmla="*/ 4287405 w 4287405"/>
              <a:gd name="connsiteY3" fmla="*/ 4977730 h 4977730"/>
              <a:gd name="connsiteX4" fmla="*/ 0 w 4287405"/>
              <a:gd name="connsiteY4" fmla="*/ 4977730 h 4977730"/>
              <a:gd name="connsiteX5" fmla="*/ 0 w 4287405"/>
              <a:gd name="connsiteY5" fmla="*/ 95 h 497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7405" h="4977730">
                <a:moveTo>
                  <a:pt x="0" y="95"/>
                </a:moveTo>
                <a:lnTo>
                  <a:pt x="3820330" y="95"/>
                </a:lnTo>
                <a:cubicBezTo>
                  <a:pt x="4125606" y="95"/>
                  <a:pt x="4287408" y="-16531"/>
                  <a:pt x="4287405" y="391544"/>
                </a:cubicBezTo>
                <a:cubicBezTo>
                  <a:pt x="4287402" y="799619"/>
                  <a:pt x="4287405" y="3449001"/>
                  <a:pt x="4287405" y="4977730"/>
                </a:cubicBezTo>
                <a:lnTo>
                  <a:pt x="0" y="4977730"/>
                </a:lnTo>
                <a:lnTo>
                  <a:pt x="0" y="9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4BDB99D-E10D-114A-9862-C2A0920B5344}"/>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accent5">
                    <a:lumMod val="50000"/>
                  </a:schemeClr>
                </a:solidFill>
                <a:latin typeface="Arial" panose="020B0604020202020204" pitchFamily="34" charset="0"/>
                <a:cs typeface="Arial" panose="020B0604020202020204" pitchFamily="34" charset="0"/>
              </a:rPr>
              <a:pPr/>
              <a:t>‹#›</a:t>
            </a:fld>
            <a:endParaRPr lang="en-US" altLang="en-US" sz="1800" dirty="0">
              <a:solidFill>
                <a:schemeClr val="accent5">
                  <a:lumMod val="50000"/>
                </a:schemeClr>
              </a:solidFill>
            </a:endParaRPr>
          </a:p>
        </p:txBody>
      </p:sp>
      <p:pic>
        <p:nvPicPr>
          <p:cNvPr id="7" name="Graphic 6">
            <a:extLst>
              <a:ext uri="{FF2B5EF4-FFF2-40B4-BE49-F238E27FC236}">
                <a16:creationId xmlns:a16="http://schemas.microsoft.com/office/drawing/2014/main" id="{FB0C00EA-FC28-8546-9203-D820C0F7AF79}"/>
              </a:ext>
            </a:extLst>
          </p:cNvPr>
          <p:cNvPicPr>
            <a:picLocks noChangeAspect="1"/>
          </p:cNvPicPr>
          <p:nvPr userDrawn="1"/>
        </p:nvPicPr>
        <p:blipFill>
          <a:blip r:embed="rId3">
            <a:extLst>
              <a:ext uri="{96DAC541-7B7A-43D3-8B79-37D633B846F1}">
                <asvg:svgBlip xmlns:asvg="http://schemas.microsoft.com/office/drawing/2016/SVG/main" xmlns="" r:embed="rId4"/>
              </a:ext>
            </a:extLst>
          </a:blip>
          <a:stretch>
            <a:fillRect/>
          </a:stretch>
        </p:blipFill>
        <p:spPr>
          <a:xfrm>
            <a:off x="162045" y="4564415"/>
            <a:ext cx="971940" cy="374977"/>
          </a:xfrm>
          <a:prstGeom prst="rect">
            <a:avLst/>
          </a:prstGeom>
        </p:spPr>
      </p:pic>
      <p:sp>
        <p:nvSpPr>
          <p:cNvPr id="11" name="TextBox 10">
            <a:extLst>
              <a:ext uri="{FF2B5EF4-FFF2-40B4-BE49-F238E27FC236}">
                <a16:creationId xmlns:a16="http://schemas.microsoft.com/office/drawing/2014/main" id="{5D036135-2E0B-7A4E-AD8B-CBD85CD03BF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accent5">
                    <a:lumMod val="50000"/>
                  </a:schemeClr>
                </a:solidFill>
              </a:rPr>
              <a:t>©2023 National Safety Council</a:t>
            </a:r>
          </a:p>
        </p:txBody>
      </p:sp>
      <p:sp>
        <p:nvSpPr>
          <p:cNvPr id="9" name="TextBox 8">
            <a:extLst>
              <a:ext uri="{FF2B5EF4-FFF2-40B4-BE49-F238E27FC236}">
                <a16:creationId xmlns:a16="http://schemas.microsoft.com/office/drawing/2014/main" id="{34F3AA33-C3B9-9F48-9977-9D18ED750BC8}"/>
              </a:ext>
            </a:extLst>
          </p:cNvPr>
          <p:cNvSpPr txBox="1"/>
          <p:nvPr userDrawn="1"/>
        </p:nvSpPr>
        <p:spPr>
          <a:xfrm>
            <a:off x="5817542" y="4839364"/>
            <a:ext cx="1455726" cy="200055"/>
          </a:xfrm>
          <a:prstGeom prst="rect">
            <a:avLst/>
          </a:prstGeom>
          <a:noFill/>
        </p:spPr>
        <p:txBody>
          <a:bodyPr wrap="square" rtlCol="0">
            <a:spAutoFit/>
          </a:bodyPr>
          <a:lstStyle/>
          <a:p>
            <a:r>
              <a:rPr lang="en-US" sz="700" dirty="0">
                <a:solidFill>
                  <a:schemeClr val="accent5">
                    <a:lumMod val="50000"/>
                  </a:schemeClr>
                </a:solidFill>
              </a:rPr>
              <a:t>CONFIDENTIAL</a:t>
            </a:r>
          </a:p>
        </p:txBody>
      </p:sp>
    </p:spTree>
    <p:extLst>
      <p:ext uri="{BB962C8B-B14F-4D97-AF65-F5344CB8AC3E}">
        <p14:creationId xmlns:p14="http://schemas.microsoft.com/office/powerpoint/2010/main" val="635610039"/>
      </p:ext>
    </p:extLst>
  </p:cSld>
  <p:clrMap bg1="lt1" tx1="dk1" bg2="lt2" tx2="dk2" accent1="accent1" accent2="accent2" accent3="accent3" accent4="accent4" accent5="accent5" accent6="accent6" hlink="hlink" folHlink="folHlink"/>
  <p:sldLayoutIdLst>
    <p:sldLayoutId id="2147483738" r:id="rId1"/>
  </p:sldLayoutIdLst>
  <p:hf sldNum="0" hdr="0" ftr="0" dt="0"/>
  <p:txStyles>
    <p:titleStyle>
      <a:lvl1pPr algn="l" defTabSz="914400" rtl="0" eaLnBrk="1" latinLnBrk="0" hangingPunct="1">
        <a:lnSpc>
          <a:spcPct val="90000"/>
        </a:lnSpc>
        <a:spcBef>
          <a:spcPct val="0"/>
        </a:spcBef>
        <a:buNone/>
        <a:defRPr sz="4400" b="1" i="0" kern="1200">
          <a:solidFill>
            <a:schemeClr val="tx1"/>
          </a:solidFill>
          <a:latin typeface="Roboto" panose="02000000000000000000" pitchFamily="2" charset="0"/>
          <a:ea typeface="Roboto" panose="02000000000000000000" pitchFamily="2" charset="0"/>
          <a:cs typeface="Roboto" panose="020000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119DA5-F809-CB44-A6F2-B7674CCB87EB}"/>
              </a:ext>
            </a:extLst>
          </p:cNvPr>
          <p:cNvSpPr>
            <a:spLocks noGrp="1"/>
          </p:cNvSpPr>
          <p:nvPr>
            <p:ph type="title"/>
          </p:nvPr>
        </p:nvSpPr>
        <p:spPr>
          <a:xfrm>
            <a:off x="628650" y="299576"/>
            <a:ext cx="7886700" cy="9937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D6CD8D7-4199-1B44-B470-DA5F272E9532}"/>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4EC0CD03-F853-8E47-B3EA-BFBE3CA96145}"/>
              </a:ext>
            </a:extLst>
          </p:cNvPr>
          <p:cNvSpPr txBox="1"/>
          <p:nvPr userDrawn="1"/>
        </p:nvSpPr>
        <p:spPr>
          <a:xfrm>
            <a:off x="8769927" y="4816282"/>
            <a:ext cx="374073" cy="246221"/>
          </a:xfrm>
          <a:prstGeom prst="rect">
            <a:avLst/>
          </a:prstGeom>
          <a:noFill/>
        </p:spPr>
        <p:txBody>
          <a:bodyPr wrap="square" rtlCol="0">
            <a:spAutoFit/>
          </a:bodyPr>
          <a:lstStyle/>
          <a:p>
            <a:fld id="{FCFFA032-9782-C943-8055-C1787F6935A9}" type="slidenum">
              <a:rPr lang="en-US" altLang="en-US" sz="1000" smtClean="0">
                <a:solidFill>
                  <a:schemeClr val="tx1"/>
                </a:solidFill>
                <a:latin typeface="Arial" panose="020B0604020202020204" pitchFamily="34" charset="0"/>
                <a:cs typeface="Arial" panose="020B0604020202020204" pitchFamily="34" charset="0"/>
              </a:rPr>
              <a:pPr/>
              <a:t>‹#›</a:t>
            </a:fld>
            <a:endParaRPr lang="en-US" altLang="en-US" sz="1800" dirty="0">
              <a:solidFill>
                <a:schemeClr val="tx1"/>
              </a:solidFill>
            </a:endParaRPr>
          </a:p>
        </p:txBody>
      </p:sp>
      <p:pic>
        <p:nvPicPr>
          <p:cNvPr id="8" name="Graphic 7">
            <a:extLst>
              <a:ext uri="{FF2B5EF4-FFF2-40B4-BE49-F238E27FC236}">
                <a16:creationId xmlns:a16="http://schemas.microsoft.com/office/drawing/2014/main" id="{99E0855F-7201-A04C-9E2E-23A874F57F4F}"/>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62045" y="4564415"/>
            <a:ext cx="971940" cy="374977"/>
          </a:xfrm>
          <a:prstGeom prst="rect">
            <a:avLst/>
          </a:prstGeom>
        </p:spPr>
      </p:pic>
      <p:sp>
        <p:nvSpPr>
          <p:cNvPr id="6" name="TextBox 5">
            <a:extLst>
              <a:ext uri="{FF2B5EF4-FFF2-40B4-BE49-F238E27FC236}">
                <a16:creationId xmlns:a16="http://schemas.microsoft.com/office/drawing/2014/main" id="{1AF3F6E3-CDBA-3D44-808C-A42E377019AD}"/>
              </a:ext>
            </a:extLst>
          </p:cNvPr>
          <p:cNvSpPr txBox="1"/>
          <p:nvPr userDrawn="1"/>
        </p:nvSpPr>
        <p:spPr>
          <a:xfrm>
            <a:off x="6723343" y="4839364"/>
            <a:ext cx="1455726" cy="200055"/>
          </a:xfrm>
          <a:prstGeom prst="rect">
            <a:avLst/>
          </a:prstGeom>
          <a:noFill/>
        </p:spPr>
        <p:txBody>
          <a:bodyPr wrap="square" rtlCol="0">
            <a:spAutoFit/>
          </a:bodyPr>
          <a:lstStyle/>
          <a:p>
            <a:r>
              <a:rPr lang="en-US" sz="700" dirty="0">
                <a:solidFill>
                  <a:schemeClr val="bg1">
                    <a:lumMod val="65000"/>
                  </a:schemeClr>
                </a:solidFill>
              </a:rPr>
              <a:t>©2023 National Safety Council</a:t>
            </a:r>
          </a:p>
        </p:txBody>
      </p:sp>
    </p:spTree>
    <p:extLst>
      <p:ext uri="{BB962C8B-B14F-4D97-AF65-F5344CB8AC3E}">
        <p14:creationId xmlns:p14="http://schemas.microsoft.com/office/powerpoint/2010/main" val="1358882005"/>
      </p:ext>
    </p:extLst>
  </p:cSld>
  <p:clrMap bg1="lt1" tx1="dk1" bg2="lt2" tx2="dk2" accent1="accent1" accent2="accent2" accent3="accent3" accent4="accent4" accent5="accent5" accent6="accent6" hlink="hlink" folHlink="folHlink"/>
  <p:sldLayoutIdLst>
    <p:sldLayoutId id="2147483711" r:id="rId1"/>
    <p:sldLayoutId id="2147483712" r:id="rId2"/>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Arial" panose="020B0604020202020204" pitchFamily="34" charset="0"/>
          <a:ea typeface="Roboto Condensed" panose="02000000000000000000" pitchFamily="2"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10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10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1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1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8" Type="http://schemas.openxmlformats.org/officeDocument/2006/relationships/slide" Target="slide50.xml"/><Relationship Id="rId3" Type="http://schemas.openxmlformats.org/officeDocument/2006/relationships/slide" Target="slide4.xml"/><Relationship Id="rId7" Type="http://schemas.openxmlformats.org/officeDocument/2006/relationships/slide" Target="slide30.xml"/><Relationship Id="rId2"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slide" Target="slide46.xml"/><Relationship Id="rId5" Type="http://schemas.openxmlformats.org/officeDocument/2006/relationships/slide" Target="slide20.xml"/><Relationship Id="rId4" Type="http://schemas.openxmlformats.org/officeDocument/2006/relationships/slide" Target="slide41.xml"/><Relationship Id="rId9" Type="http://schemas.openxmlformats.org/officeDocument/2006/relationships/slide" Target="slide37.xml"/></Relationships>
</file>

<file path=ppt/slides/_rels/slide3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1.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2.xml"/></Relationships>
</file>

<file path=ppt/slides/_rels/slide3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5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6880" y="274638"/>
            <a:ext cx="8124692" cy="993775"/>
          </a:xfrm>
        </p:spPr>
        <p:txBody>
          <a:bodyPr>
            <a:normAutofit fontScale="90000"/>
          </a:bodyPr>
          <a:lstStyle/>
          <a:p>
            <a:pPr fontAlgn="base"/>
            <a:r>
              <a:rPr lang="en-US" sz="3100" dirty="0"/>
              <a:t>Case Scenarios for Customizing Your Training</a:t>
            </a:r>
            <a:r>
              <a:rPr lang="en-US" dirty="0"/>
              <a:t> </a:t>
            </a:r>
          </a:p>
        </p:txBody>
      </p:sp>
      <p:sp>
        <p:nvSpPr>
          <p:cNvPr id="5" name="Content Placeholder 4"/>
          <p:cNvSpPr>
            <a:spLocks noGrp="1"/>
          </p:cNvSpPr>
          <p:nvPr>
            <p:ph idx="1"/>
          </p:nvPr>
        </p:nvSpPr>
        <p:spPr>
          <a:xfrm>
            <a:off x="585365" y="1446965"/>
            <a:ext cx="7886700" cy="3262312"/>
          </a:xfrm>
        </p:spPr>
        <p:txBody>
          <a:bodyPr>
            <a:normAutofit fontScale="55000" lnSpcReduction="20000"/>
          </a:bodyPr>
          <a:lstStyle/>
          <a:p>
            <a:pPr marL="0" indent="0" fontAlgn="base">
              <a:lnSpc>
                <a:spcPct val="120000"/>
              </a:lnSpc>
              <a:spcBef>
                <a:spcPts val="0"/>
              </a:spcBef>
              <a:spcAft>
                <a:spcPts val="600"/>
              </a:spcAft>
              <a:buNone/>
            </a:pPr>
            <a:r>
              <a:rPr lang="en-US" dirty="0" smtClean="0"/>
              <a:t>These </a:t>
            </a:r>
            <a:r>
              <a:rPr lang="en-US" dirty="0"/>
              <a:t>materials provide NSC authorized instructors with </a:t>
            </a:r>
            <a:r>
              <a:rPr lang="en-US" dirty="0" smtClean="0"/>
              <a:t>industry-specific </a:t>
            </a:r>
            <a:r>
              <a:rPr lang="en-US" dirty="0"/>
              <a:t>case scenarios </a:t>
            </a:r>
            <a:r>
              <a:rPr lang="en-US" dirty="0" smtClean="0"/>
              <a:t>to help reinforce learning throughout the </a:t>
            </a:r>
            <a:r>
              <a:rPr lang="en-US" dirty="0"/>
              <a:t>content </a:t>
            </a:r>
            <a:r>
              <a:rPr lang="en-US" dirty="0" smtClean="0"/>
              <a:t>delivered. </a:t>
            </a:r>
            <a:endParaRPr lang="en-US" dirty="0"/>
          </a:p>
          <a:p>
            <a:pPr marL="0" indent="0" fontAlgn="base">
              <a:lnSpc>
                <a:spcPct val="120000"/>
              </a:lnSpc>
              <a:spcBef>
                <a:spcPts val="0"/>
              </a:spcBef>
              <a:spcAft>
                <a:spcPts val="600"/>
              </a:spcAft>
              <a:buNone/>
            </a:pPr>
            <a:r>
              <a:rPr lang="en-US" b="1" dirty="0" smtClean="0"/>
              <a:t>Case </a:t>
            </a:r>
            <a:r>
              <a:rPr lang="en-US" b="1" dirty="0"/>
              <a:t>Scenarios</a:t>
            </a:r>
            <a:r>
              <a:rPr lang="en-US" dirty="0"/>
              <a:t> </a:t>
            </a:r>
          </a:p>
          <a:p>
            <a:pPr fontAlgn="base">
              <a:lnSpc>
                <a:spcPct val="120000"/>
              </a:lnSpc>
              <a:spcBef>
                <a:spcPts val="0"/>
              </a:spcBef>
              <a:spcAft>
                <a:spcPts val="600"/>
              </a:spcAft>
            </a:pPr>
            <a:r>
              <a:rPr lang="en-US" dirty="0"/>
              <a:t>Customize your first aid training </a:t>
            </a:r>
            <a:r>
              <a:rPr lang="en-US" dirty="0" smtClean="0"/>
              <a:t>sessions </a:t>
            </a:r>
            <a:r>
              <a:rPr lang="en-US" smtClean="0"/>
              <a:t>using these </a:t>
            </a:r>
            <a:r>
              <a:rPr lang="en-US" dirty="0" smtClean="0"/>
              <a:t>case </a:t>
            </a:r>
            <a:r>
              <a:rPr lang="en-US" dirty="0"/>
              <a:t>scenarios. You’ll find relevant first aid situations that will resonate with your training </a:t>
            </a:r>
            <a:r>
              <a:rPr lang="en-US" dirty="0" smtClean="0"/>
              <a:t>audience. Each </a:t>
            </a:r>
            <a:r>
              <a:rPr lang="en-US" dirty="0"/>
              <a:t>slide deck is organized by Industry. Within the slide decks, you’ll find content to support a variety of first aid situations that participants may encounter.  </a:t>
            </a:r>
            <a:endParaRPr lang="en-US" dirty="0" smtClean="0"/>
          </a:p>
          <a:p>
            <a:pPr marL="0" indent="0" fontAlgn="base">
              <a:lnSpc>
                <a:spcPct val="120000"/>
              </a:lnSpc>
              <a:spcBef>
                <a:spcPts val="0"/>
              </a:spcBef>
              <a:spcAft>
                <a:spcPts val="600"/>
              </a:spcAft>
              <a:buNone/>
            </a:pPr>
            <a:r>
              <a:rPr lang="en-US" b="1" dirty="0" smtClean="0"/>
              <a:t>Scenario Guide</a:t>
            </a:r>
          </a:p>
          <a:p>
            <a:pPr fontAlgn="base">
              <a:lnSpc>
                <a:spcPct val="120000"/>
              </a:lnSpc>
              <a:spcBef>
                <a:spcPts val="0"/>
              </a:spcBef>
              <a:spcAft>
                <a:spcPts val="600"/>
              </a:spcAft>
            </a:pPr>
            <a:r>
              <a:rPr lang="en-US" dirty="0" smtClean="0"/>
              <a:t>Slide 3 is an interactive guide to first aid situation slides. With the presentation in Slide Show mode, each title is linked to that topic section. You’ll find a       in the lower right corner of each slide that will bring you back to the Scenario guide. </a:t>
            </a:r>
          </a:p>
          <a:p>
            <a:pPr fontAlgn="base"/>
            <a:endParaRPr lang="en-US" b="1" dirty="0" smtClean="0"/>
          </a:p>
          <a:p>
            <a:pPr fontAlgn="base"/>
            <a:endParaRPr lang="en-US" dirty="0"/>
          </a:p>
        </p:txBody>
      </p:sp>
      <p:sp>
        <p:nvSpPr>
          <p:cNvPr id="8" name="Action Button: Return 7">
            <a:hlinkClick r:id="rId2" action="ppaction://hlinksldjump" highlightClick="1"/>
          </p:cNvPr>
          <p:cNvSpPr/>
          <p:nvPr/>
        </p:nvSpPr>
        <p:spPr>
          <a:xfrm>
            <a:off x="6372103" y="3868614"/>
            <a:ext cx="239711" cy="216427"/>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71BF44"/>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4034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txBox="1">
            <a:spLocks/>
          </p:cNvSpPr>
          <p:nvPr/>
        </p:nvSpPr>
        <p:spPr bwMode="auto">
          <a:xfrm>
            <a:off x="855663" y="1819757"/>
            <a:ext cx="7632700" cy="1503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4572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0" marR="0" lvl="0" indent="0" algn="l" defTabSz="457200" rtl="0" eaLnBrk="1" fontAlgn="auto" latinLnBrk="0" hangingPunct="1">
              <a:lnSpc>
                <a:spcPct val="100000"/>
              </a:lnSpc>
              <a:spcBef>
                <a:spcPts val="0"/>
              </a:spcBef>
              <a:buClrTx/>
              <a:buSzTx/>
              <a:buNone/>
              <a:tabLst/>
              <a:defRPr/>
            </a:pPr>
            <a:r>
              <a:rPr kumimoji="0" lang="en-US" altLang="en-US" sz="1800" b="1"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ea typeface="+mn-ea"/>
                <a:cs typeface="+mn-cs"/>
              </a:rPr>
              <a:t>2. How </a:t>
            </a:r>
            <a:r>
              <a:rPr kumimoji="0" lang="en-US" alt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would you provide care?</a:t>
            </a:r>
          </a:p>
          <a:p>
            <a:pPr marL="685800"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Put on medical exam gloves.</a:t>
            </a:r>
          </a:p>
          <a:p>
            <a:pPr marL="685800"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Direct the employee to stay still.</a:t>
            </a:r>
          </a:p>
          <a:p>
            <a:pPr marL="685800"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Stabilize the plastic piece in place with dressings or bulky cloth.</a:t>
            </a:r>
          </a:p>
          <a:p>
            <a:pPr marL="685800"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Cover both eyes and remain with the employee until EMS arrives.</a:t>
            </a:r>
          </a:p>
        </p:txBody>
      </p:sp>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2 </a:t>
            </a:r>
            <a:r>
              <a:rPr lang="en-US" sz="3200" b="1" dirty="0" smtClean="0"/>
              <a:t>Answer 2</a:t>
            </a:r>
            <a:endParaRPr lang="en-US" sz="3200" dirty="0"/>
          </a:p>
        </p:txBody>
      </p:sp>
    </p:spTree>
    <p:custDataLst>
      <p:tags r:id="rId1"/>
    </p:custDataLst>
    <p:extLst>
      <p:ext uri="{BB962C8B-B14F-4D97-AF65-F5344CB8AC3E}">
        <p14:creationId xmlns:p14="http://schemas.microsoft.com/office/powerpoint/2010/main" val="35445174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3</a:t>
            </a:r>
            <a:endParaRPr lang="en-US" sz="3200" dirty="0"/>
          </a:p>
        </p:txBody>
      </p:sp>
      <p:sp>
        <p:nvSpPr>
          <p:cNvPr id="3" name="Content Placeholder 2"/>
          <p:cNvSpPr>
            <a:spLocks noGrp="1"/>
          </p:cNvSpPr>
          <p:nvPr>
            <p:ph idx="1"/>
          </p:nvPr>
        </p:nvSpPr>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You have been called to render first aid to an employee who was injured on the job. The employee was clearing a machine jam. He had disabled the guard interlock and was working on the machine live. His shirt became caught in a roller, and he was pulled into the machine. </a:t>
            </a:r>
          </a:p>
          <a:p>
            <a:pPr marL="0" indent="0" eaLnBrk="1" fontAlgn="auto" hangingPunct="1">
              <a:lnSpc>
                <a:spcPct val="100000"/>
              </a:lnSpc>
              <a:spcBef>
                <a:spcPts val="0"/>
              </a:spcBef>
              <a:spcAft>
                <a:spcPts val="600"/>
              </a:spcAft>
              <a:buFont typeface="+mj-lt"/>
              <a:buNone/>
              <a:defRPr/>
            </a:pPr>
            <a:r>
              <a:rPr lang="en-US" sz="1600" dirty="0"/>
              <a:t>When you arrive on the scene, he is free of the machine and is responsive and breathing normally. He has several cuts to his abdomen, but not so deep as to expose internal organs</a:t>
            </a:r>
            <a:r>
              <a:rPr lang="en-US" sz="1600" dirty="0" smtClean="0"/>
              <a:t>.</a:t>
            </a:r>
            <a:endParaRPr lang="en-US" sz="1600" dirty="0"/>
          </a:p>
          <a:p>
            <a:pPr marL="342900" indent="-342900" eaLnBrk="1" fontAlgn="auto" hangingPunct="1">
              <a:spcBef>
                <a:spcPts val="0"/>
              </a:spcBef>
              <a:buFont typeface="+mj-lt"/>
              <a:buAutoNum type="arabicPeriod"/>
              <a:defRPr/>
            </a:pPr>
            <a:r>
              <a:rPr lang="en-US" sz="1800" b="1" dirty="0"/>
              <a:t>What would you do before providing first aid?</a:t>
            </a:r>
          </a:p>
          <a:p>
            <a:pPr marL="342900" indent="-342900" eaLnBrk="1" fontAlgn="auto" hangingPunct="1">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800" dirty="0"/>
          </a:p>
        </p:txBody>
      </p:sp>
    </p:spTree>
    <p:custDataLst>
      <p:tags r:id="rId1"/>
    </p:custDataLst>
    <p:extLst>
      <p:ext uri="{BB962C8B-B14F-4D97-AF65-F5344CB8AC3E}">
        <p14:creationId xmlns:p14="http://schemas.microsoft.com/office/powerpoint/2010/main" val="2380179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3 </a:t>
            </a:r>
            <a:r>
              <a:rPr lang="en-US" sz="3200" b="1" dirty="0" smtClean="0"/>
              <a:t>Answer 1</a:t>
            </a:r>
            <a:endParaRPr lang="en-US" sz="3200" dirty="0"/>
          </a:p>
        </p:txBody>
      </p:sp>
      <p:sp>
        <p:nvSpPr>
          <p:cNvPr id="3" name="Content Placeholder 2"/>
          <p:cNvSpPr>
            <a:spLocks noGrp="1"/>
          </p:cNvSpPr>
          <p:nvPr>
            <p:ph idx="1"/>
          </p:nvPr>
        </p:nvSpPr>
        <p:spPr>
          <a:xfrm>
            <a:off x="628650" y="1582503"/>
            <a:ext cx="7886700" cy="1978494"/>
          </a:xfrm>
        </p:spPr>
        <p:txBody>
          <a:bodyPr rtlCol="0">
            <a:normAutofit/>
          </a:bodyPr>
          <a:lstStyle/>
          <a:p>
            <a:pPr marL="342900" indent="-34290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If the scene has not been made safe, direct someone </a:t>
            </a:r>
            <a:r>
              <a:rPr lang="en-US" sz="1600" dirty="0" smtClean="0"/>
              <a:t/>
            </a:r>
            <a:br>
              <a:rPr lang="en-US" sz="1600" dirty="0" smtClean="0"/>
            </a:br>
            <a:r>
              <a:rPr lang="en-US" sz="1600" dirty="0" smtClean="0"/>
              <a:t>to </a:t>
            </a:r>
            <a:r>
              <a:rPr lang="en-US" sz="1600" dirty="0"/>
              <a:t>do so.</a:t>
            </a:r>
          </a:p>
          <a:p>
            <a:pPr lvl="1">
              <a:lnSpc>
                <a:spcPct val="100000"/>
              </a:lnSpc>
              <a:spcBef>
                <a:spcPts val="0"/>
              </a:spcBef>
              <a:defRPr/>
            </a:pPr>
            <a:r>
              <a:rPr lang="en-US" sz="1600" dirty="0"/>
              <a:t>Direct someone to bring the first aid kit if you did not </a:t>
            </a:r>
            <a:r>
              <a:rPr lang="en-US" sz="1600" dirty="0" smtClean="0"/>
              <a:t/>
            </a:r>
            <a:br>
              <a:rPr lang="en-US" sz="1600" dirty="0" smtClean="0"/>
            </a:br>
            <a:r>
              <a:rPr lang="en-US" sz="1600" dirty="0" smtClean="0"/>
              <a:t>bring </a:t>
            </a:r>
            <a:r>
              <a:rPr lang="en-US" sz="1600" dirty="0"/>
              <a:t>it with you.</a:t>
            </a:r>
          </a:p>
          <a:p>
            <a:pPr lvl="1">
              <a:lnSpc>
                <a:spcPct val="100000"/>
              </a:lnSpc>
              <a:spcBef>
                <a:spcPts val="0"/>
              </a:spcBef>
              <a:defRPr/>
            </a:pPr>
            <a:r>
              <a:rPr lang="en-US" sz="1600" dirty="0"/>
              <a:t>Direct someone to call 9-1-1 if it has not already been called.</a:t>
            </a:r>
          </a:p>
          <a:p>
            <a:pPr lvl="1">
              <a:lnSpc>
                <a:spcPct val="100000"/>
              </a:lnSpc>
              <a:spcBef>
                <a:spcPts val="0"/>
              </a:spcBef>
              <a:defRPr/>
            </a:pPr>
            <a:r>
              <a:rPr lang="en-US" sz="1600" dirty="0"/>
              <a:t>Put on medical exam gloves.</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1587593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txBox="1">
            <a:spLocks/>
          </p:cNvSpPr>
          <p:nvPr/>
        </p:nvSpPr>
        <p:spPr bwMode="auto">
          <a:xfrm>
            <a:off x="628649" y="1342586"/>
            <a:ext cx="7632700" cy="2830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4572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0" marR="0" lvl="0" indent="0" algn="l" defTabSz="457200" rtl="0" eaLnBrk="1" fontAlgn="auto" latinLnBrk="0" hangingPunct="1">
              <a:lnSpc>
                <a:spcPct val="100000"/>
              </a:lnSpc>
              <a:spcBef>
                <a:spcPts val="0"/>
              </a:spcBef>
              <a:buClrTx/>
              <a:buSzTx/>
              <a:buNone/>
              <a:tabLst/>
              <a:defRPr/>
            </a:pPr>
            <a:r>
              <a:rPr kumimoji="0" lang="en-US" altLang="en-US" sz="1800" b="1"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ea typeface="+mn-ea"/>
                <a:cs typeface="+mn-cs"/>
              </a:rPr>
              <a:t>2. How </a:t>
            </a:r>
            <a:r>
              <a:rPr kumimoji="0" lang="en-US" alt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would you provide care?</a:t>
            </a:r>
          </a:p>
          <a:p>
            <a:pPr marL="685800"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Stop the bleeding with direct pressure on a dressing over the wound.</a:t>
            </a:r>
          </a:p>
          <a:p>
            <a:pPr marL="685800"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Re-evaluate the bleeding. If direct pressure does not control the bleeding and you have a hemostatic dressing, remove dressings already used and apply the hemostatic dressing directly on the wound using direct pressure. </a:t>
            </a:r>
          </a:p>
          <a:p>
            <a:pPr marL="685800"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If a hemostatic dressing is not available, continue to apply direct pressure. If blood soaks through the first dressing, place additional dressings on top of the blood-soaked dressing and keep applying pressure.</a:t>
            </a:r>
          </a:p>
          <a:p>
            <a:pPr marL="685800"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Bandage his wounds.</a:t>
            </a:r>
          </a:p>
          <a:p>
            <a:pPr marL="685800" indent="-228600">
              <a:spcAft>
                <a:spcPts val="0"/>
              </a:spcAft>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Treat for shock with positioning and warmth.</a:t>
            </a:r>
          </a:p>
        </p:txBody>
      </p:sp>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3 </a:t>
            </a:r>
            <a:r>
              <a:rPr lang="en-US" sz="3200" b="1" dirty="0" smtClean="0"/>
              <a:t>Answer 2</a:t>
            </a:r>
            <a:endParaRPr lang="en-US" sz="3200" dirty="0"/>
          </a:p>
        </p:txBody>
      </p:sp>
    </p:spTree>
    <p:custDataLst>
      <p:tags r:id="rId1"/>
    </p:custDataLst>
    <p:extLst>
      <p:ext uri="{BB962C8B-B14F-4D97-AF65-F5344CB8AC3E}">
        <p14:creationId xmlns:p14="http://schemas.microsoft.com/office/powerpoint/2010/main" val="1386774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4</a:t>
            </a:r>
            <a:endParaRPr lang="en-US" sz="3200" dirty="0"/>
          </a:p>
        </p:txBody>
      </p:sp>
      <p:sp>
        <p:nvSpPr>
          <p:cNvPr id="3" name="Content Placeholder 2"/>
          <p:cNvSpPr>
            <a:spLocks noGrp="1"/>
          </p:cNvSpPr>
          <p:nvPr>
            <p:ph idx="1"/>
          </p:nvPr>
        </p:nvSpPr>
        <p:spPr>
          <a:xfrm>
            <a:off x="687456" y="1264680"/>
            <a:ext cx="7886700" cy="3262312"/>
          </a:xfrm>
        </p:spPr>
        <p:txBody>
          <a:bodyPr rtlCol="0">
            <a:noAutofit/>
          </a:bodyPr>
          <a:lstStyle/>
          <a:p>
            <a:pPr marL="0" indent="0" eaLnBrk="1" fontAlgn="auto" hangingPunct="1">
              <a:lnSpc>
                <a:spcPct val="100000"/>
              </a:lnSpc>
              <a:spcBef>
                <a:spcPts val="0"/>
              </a:spcBef>
              <a:spcAft>
                <a:spcPts val="600"/>
              </a:spcAft>
              <a:buFont typeface="+mj-lt"/>
              <a:buNone/>
              <a:defRPr/>
            </a:pPr>
            <a:r>
              <a:rPr lang="en-US" sz="1400" dirty="0"/>
              <a:t>You are employed as a set-up technician by a company that manufactures precision, custom plastic parts for various customers worldwide. You work in Row B of the production area. Your friend, Mike, another set-up technician, works in Row C of the production area. </a:t>
            </a:r>
          </a:p>
          <a:p>
            <a:pPr marL="0" indent="0" eaLnBrk="1" fontAlgn="auto" hangingPunct="1">
              <a:lnSpc>
                <a:spcPct val="100000"/>
              </a:lnSpc>
              <a:spcBef>
                <a:spcPts val="0"/>
              </a:spcBef>
              <a:spcAft>
                <a:spcPts val="600"/>
              </a:spcAft>
              <a:buFont typeface="+mj-lt"/>
              <a:buNone/>
              <a:defRPr/>
            </a:pPr>
            <a:r>
              <a:rPr lang="en-US" sz="1400" dirty="0"/>
              <a:t>Mike was setting up a tool/die into a plastic injection molding machine. The tool/die weighs about 2,000 pounds and measures 12 inches x 19.625 inches x 13.875 inches. The injection molding machine has a clamping pressure of 170 tons. When </a:t>
            </a:r>
            <a:r>
              <a:rPr lang="en-US" sz="1400" dirty="0" smtClean="0"/>
              <a:t>the </a:t>
            </a:r>
            <a:r>
              <a:rPr lang="en-US" sz="1400" dirty="0"/>
              <a:t>tool/die moved, </a:t>
            </a:r>
            <a:r>
              <a:rPr lang="en-US" sz="1400" dirty="0" smtClean="0"/>
              <a:t>it </a:t>
            </a:r>
            <a:r>
              <a:rPr lang="en-US" sz="1400" dirty="0"/>
              <a:t>crushed 3 fingers of Mike’s left hand against the tie bar of the machine. </a:t>
            </a:r>
          </a:p>
          <a:p>
            <a:pPr marL="0" indent="0" eaLnBrk="1" fontAlgn="auto" hangingPunct="1">
              <a:lnSpc>
                <a:spcPct val="100000"/>
              </a:lnSpc>
              <a:spcBef>
                <a:spcPts val="0"/>
              </a:spcBef>
              <a:spcAft>
                <a:spcPts val="600"/>
              </a:spcAft>
              <a:buFont typeface="+mj-lt"/>
              <a:buNone/>
              <a:defRPr/>
            </a:pPr>
            <a:r>
              <a:rPr lang="en-US" sz="1400" dirty="0"/>
              <a:t>You are trained in first aid and are called to render assistance. When you arrive in Row C, you see that Mike’s 3 fingers have several cuts and he is complaining of pain in his hand</a:t>
            </a:r>
            <a:r>
              <a:rPr lang="en-US" sz="1400" dirty="0" smtClean="0"/>
              <a:t>.</a:t>
            </a:r>
            <a:endParaRPr lang="en-US" sz="1400" dirty="0"/>
          </a:p>
          <a:p>
            <a:pPr marL="342900" indent="-342900" eaLnBrk="1" fontAlgn="auto" hangingPunct="1">
              <a:lnSpc>
                <a:spcPct val="100000"/>
              </a:lnSpc>
              <a:spcBef>
                <a:spcPts val="0"/>
              </a:spcBef>
              <a:buFont typeface="+mj-lt"/>
              <a:buAutoNum type="arabicPeriod"/>
              <a:defRPr/>
            </a:pPr>
            <a:r>
              <a:rPr lang="en-US" sz="1600" b="1" dirty="0"/>
              <a:t>What would you do before providing first aid?</a:t>
            </a:r>
          </a:p>
          <a:p>
            <a:pPr marL="342900" indent="-342900" eaLnBrk="1" fontAlgn="auto" hangingPunct="1">
              <a:lnSpc>
                <a:spcPct val="100000"/>
              </a:lnSpc>
              <a:spcBef>
                <a:spcPts val="0"/>
              </a:spcBef>
              <a:buFont typeface="+mj-lt"/>
              <a:buAutoNum type="arabicPeriod"/>
              <a:defRPr/>
            </a:pPr>
            <a:r>
              <a:rPr lang="en-US" sz="1600" b="1" dirty="0"/>
              <a:t>How would you provide care?</a:t>
            </a:r>
          </a:p>
          <a:p>
            <a:pPr marL="457200" lvl="1" indent="0" eaLnBrk="1" fontAlgn="auto" hangingPunct="1">
              <a:spcBef>
                <a:spcPts val="0"/>
              </a:spcBef>
              <a:buFont typeface="+mj-lt"/>
              <a:buNone/>
              <a:defRPr/>
            </a:pPr>
            <a:endParaRPr lang="en-US" sz="1200" dirty="0"/>
          </a:p>
        </p:txBody>
      </p:sp>
    </p:spTree>
    <p:custDataLst>
      <p:tags r:id="rId1"/>
    </p:custDataLst>
    <p:extLst>
      <p:ext uri="{BB962C8B-B14F-4D97-AF65-F5344CB8AC3E}">
        <p14:creationId xmlns:p14="http://schemas.microsoft.com/office/powerpoint/2010/main" val="1713259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4 </a:t>
            </a:r>
            <a:r>
              <a:rPr lang="en-US" sz="3200" b="1" dirty="0" smtClean="0"/>
              <a:t>Answer 1</a:t>
            </a:r>
            <a:endParaRPr lang="en-US" sz="3200" dirty="0"/>
          </a:p>
        </p:txBody>
      </p:sp>
      <p:sp>
        <p:nvSpPr>
          <p:cNvPr id="3" name="Content Placeholder 2"/>
          <p:cNvSpPr>
            <a:spLocks noGrp="1"/>
          </p:cNvSpPr>
          <p:nvPr>
            <p:ph idx="1"/>
          </p:nvPr>
        </p:nvSpPr>
        <p:spPr>
          <a:xfrm>
            <a:off x="628650" y="1940965"/>
            <a:ext cx="7886700" cy="1261570"/>
          </a:xfrm>
        </p:spPr>
        <p:txBody>
          <a:bodyPr rtlCol="0">
            <a:normAutofit/>
          </a:bodyPr>
          <a:lstStyle/>
          <a:p>
            <a:pPr marL="342900" indent="-34290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Send someone to obtain the first aid kit.</a:t>
            </a:r>
          </a:p>
          <a:p>
            <a:pPr lvl="1">
              <a:lnSpc>
                <a:spcPct val="100000"/>
              </a:lnSpc>
              <a:spcBef>
                <a:spcPts val="0"/>
              </a:spcBef>
              <a:defRPr/>
            </a:pPr>
            <a:r>
              <a:rPr lang="en-US" sz="1600" dirty="0"/>
              <a:t>Secure or have someone secure the scene so it is safe.</a:t>
            </a:r>
          </a:p>
          <a:p>
            <a:pPr lvl="1">
              <a:lnSpc>
                <a:spcPct val="100000"/>
              </a:lnSpc>
              <a:spcBef>
                <a:spcPts val="0"/>
              </a:spcBef>
              <a:defRPr/>
            </a:pPr>
            <a:r>
              <a:rPr lang="en-US" sz="1600" dirty="0"/>
              <a:t>Put on medical exam gloves.</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3980482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4 </a:t>
            </a:r>
            <a:r>
              <a:rPr lang="en-US" sz="3200" b="1" dirty="0" smtClean="0"/>
              <a:t>Answer 2</a:t>
            </a:r>
            <a:endParaRPr lang="en-US" sz="3200" dirty="0"/>
          </a:p>
        </p:txBody>
      </p:sp>
      <p:sp>
        <p:nvSpPr>
          <p:cNvPr id="64514" name="Content Placeholder 1"/>
          <p:cNvSpPr>
            <a:spLocks noGrp="1"/>
          </p:cNvSpPr>
          <p:nvPr>
            <p:ph idx="1"/>
          </p:nvPr>
        </p:nvSpPr>
        <p:spPr>
          <a:xfrm>
            <a:off x="628650" y="1370013"/>
            <a:ext cx="7886700" cy="2815621"/>
          </a:xfrm>
        </p:spPr>
        <p:txBody>
          <a:bodyPr/>
          <a:lstStyle/>
          <a:p>
            <a:pPr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care</a:t>
            </a:r>
            <a:r>
              <a:rPr lang="en-US" altLang="en-US" sz="1500" b="1" dirty="0" smtClean="0"/>
              <a:t>?</a:t>
            </a:r>
          </a:p>
          <a:p>
            <a:pPr lvl="1">
              <a:lnSpc>
                <a:spcPct val="100000"/>
              </a:lnSpc>
              <a:spcBef>
                <a:spcPts val="0"/>
              </a:spcBef>
            </a:pPr>
            <a:r>
              <a:rPr lang="en-US" altLang="en-US" sz="1600" dirty="0" smtClean="0"/>
              <a:t>Stop the bleeding with direct pressure on a dressing over the wound.</a:t>
            </a:r>
          </a:p>
          <a:p>
            <a:pPr lvl="1">
              <a:lnSpc>
                <a:spcPct val="100000"/>
              </a:lnSpc>
              <a:spcBef>
                <a:spcPts val="0"/>
              </a:spcBef>
            </a:pPr>
            <a:r>
              <a:rPr lang="en-US" altLang="en-US" sz="1600" dirty="0" smtClean="0"/>
              <a:t>Re-evaluate the bleeding. If direct pressure does not control the bleeding and you have a hemostatic dressing, remove dressings already used and apply the hemostatic dressing directly on the wound using direct pressure. </a:t>
            </a:r>
          </a:p>
          <a:p>
            <a:pPr lvl="1">
              <a:lnSpc>
                <a:spcPct val="100000"/>
              </a:lnSpc>
              <a:spcBef>
                <a:spcPts val="0"/>
              </a:spcBef>
            </a:pPr>
            <a:r>
              <a:rPr lang="en-US" altLang="en-US" sz="1600" dirty="0" smtClean="0"/>
              <a:t>If a hemostatic dressing is not available, continue to apply direct pressure. If blood soaks through the first dressing, place additional dressings on top of the blood-soaked dressing and keep applying pressure.</a:t>
            </a:r>
          </a:p>
          <a:p>
            <a:pPr lvl="1">
              <a:lnSpc>
                <a:spcPct val="100000"/>
              </a:lnSpc>
              <a:spcBef>
                <a:spcPts val="0"/>
              </a:spcBef>
            </a:pPr>
            <a:r>
              <a:rPr lang="en-US" altLang="en-US" sz="1600" dirty="0" smtClean="0"/>
              <a:t>Bandage the wounds.</a:t>
            </a:r>
          </a:p>
          <a:p>
            <a:pPr lvl="1">
              <a:lnSpc>
                <a:spcPct val="100000"/>
              </a:lnSpc>
              <a:spcBef>
                <a:spcPts val="0"/>
              </a:spcBef>
            </a:pPr>
            <a:r>
              <a:rPr lang="en-US" altLang="en-US" sz="1600" dirty="0" smtClean="0"/>
              <a:t>Get him to medical attention.</a:t>
            </a:r>
          </a:p>
        </p:txBody>
      </p:sp>
    </p:spTree>
    <p:custDataLst>
      <p:tags r:id="rId1"/>
    </p:custDataLst>
    <p:extLst>
      <p:ext uri="{BB962C8B-B14F-4D97-AF65-F5344CB8AC3E}">
        <p14:creationId xmlns:p14="http://schemas.microsoft.com/office/powerpoint/2010/main" val="3962311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5</a:t>
            </a:r>
            <a:endParaRPr lang="en-US" sz="3200" dirty="0"/>
          </a:p>
        </p:txBody>
      </p:sp>
      <p:sp>
        <p:nvSpPr>
          <p:cNvPr id="3" name="Content Placeholder 2"/>
          <p:cNvSpPr>
            <a:spLocks noGrp="1"/>
          </p:cNvSpPr>
          <p:nvPr>
            <p:ph idx="1"/>
          </p:nvPr>
        </p:nvSpPr>
        <p:spPr/>
        <p:txBody>
          <a:bodyPr rtlCol="0">
            <a:noAutofit/>
          </a:bodyPr>
          <a:lstStyle/>
          <a:p>
            <a:pPr marL="0" indent="0" eaLnBrk="1" fontAlgn="auto" hangingPunct="1">
              <a:lnSpc>
                <a:spcPct val="100000"/>
              </a:lnSpc>
              <a:spcBef>
                <a:spcPts val="0"/>
              </a:spcBef>
              <a:buFont typeface="+mj-lt"/>
              <a:buNone/>
              <a:defRPr/>
            </a:pPr>
            <a:r>
              <a:rPr lang="en-US" sz="1600" dirty="0"/>
              <a:t>You and your coworkers started the day on the first shift building wooden pallets. About 45 minutes into the job, you all were moved to the gang ripsaw to start cutting 2-inch x 12-inch x 8-inch lumber for kiln strips. The gang ripsaw kicked back a .04 inch square and approximately 5-6 foot long piece of wood. The piece of wood struck the coworker who was feeding the lumber into the saw. The wood piece struck </a:t>
            </a:r>
            <a:r>
              <a:rPr lang="en-US" sz="1600" dirty="0" smtClean="0"/>
              <a:t>her </a:t>
            </a:r>
            <a:r>
              <a:rPr lang="en-US" sz="1600" dirty="0"/>
              <a:t>on the left side, penetrating </a:t>
            </a:r>
            <a:r>
              <a:rPr lang="en-US" sz="1600" dirty="0" smtClean="0"/>
              <a:t>her </a:t>
            </a:r>
            <a:r>
              <a:rPr lang="en-US" sz="1600" dirty="0"/>
              <a:t>lower abdomen. No internal organs are exposed.</a:t>
            </a:r>
          </a:p>
          <a:p>
            <a:pPr marL="0" indent="0" eaLnBrk="1" fontAlgn="auto" hangingPunct="1">
              <a:lnSpc>
                <a:spcPct val="100000"/>
              </a:lnSpc>
              <a:spcBef>
                <a:spcPts val="0"/>
              </a:spcBef>
              <a:spcAft>
                <a:spcPts val="600"/>
              </a:spcAft>
              <a:buFont typeface="+mj-lt"/>
              <a:buNone/>
              <a:defRPr/>
            </a:pPr>
            <a:r>
              <a:rPr lang="en-US" sz="1600" dirty="0"/>
              <a:t>You are trained in first aid</a:t>
            </a:r>
            <a:r>
              <a:rPr lang="en-US" sz="1600" dirty="0" smtClean="0"/>
              <a:t>.</a:t>
            </a:r>
            <a:endParaRPr lang="en-US" sz="1600" dirty="0"/>
          </a:p>
          <a:p>
            <a:pPr marL="342900" indent="-342900" eaLnBrk="1" fontAlgn="auto" hangingPunct="1">
              <a:lnSpc>
                <a:spcPct val="100000"/>
              </a:lnSpc>
              <a:spcBef>
                <a:spcPts val="0"/>
              </a:spcBef>
              <a:buFont typeface="+mj-lt"/>
              <a:buAutoNum type="arabicPeriod"/>
              <a:defRPr/>
            </a:pPr>
            <a:r>
              <a:rPr lang="en-US" sz="1800" b="1" dirty="0"/>
              <a:t>What would you do before providing first aid?</a:t>
            </a:r>
          </a:p>
          <a:p>
            <a:pPr marL="342900" indent="-342900" eaLnBrk="1" fontAlgn="auto" hangingPunct="1">
              <a:lnSpc>
                <a:spcPct val="100000"/>
              </a:lnSpc>
              <a:spcBef>
                <a:spcPts val="0"/>
              </a:spcBef>
              <a:buFont typeface="+mj-lt"/>
              <a:buAutoNum type="arabicPeriod"/>
              <a:defRPr/>
            </a:pPr>
            <a:r>
              <a:rPr lang="en-US" sz="1800" b="1" dirty="0"/>
              <a:t>How would you provide first aid?</a:t>
            </a:r>
          </a:p>
          <a:p>
            <a:pPr marL="457200" lvl="1" indent="0" eaLnBrk="1" fontAlgn="auto" hangingPunct="1">
              <a:spcBef>
                <a:spcPts val="0"/>
              </a:spcBef>
              <a:buFont typeface="+mj-lt"/>
              <a:buNone/>
              <a:defRPr/>
            </a:pPr>
            <a:endParaRPr lang="en-US" sz="1600" dirty="0"/>
          </a:p>
        </p:txBody>
      </p:sp>
    </p:spTree>
    <p:custDataLst>
      <p:tags r:id="rId1"/>
    </p:custDataLst>
    <p:extLst>
      <p:ext uri="{BB962C8B-B14F-4D97-AF65-F5344CB8AC3E}">
        <p14:creationId xmlns:p14="http://schemas.microsoft.com/office/powerpoint/2010/main" val="487584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5 </a:t>
            </a:r>
            <a:r>
              <a:rPr lang="en-US" sz="3200" b="1" dirty="0" smtClean="0"/>
              <a:t>Answer 1</a:t>
            </a:r>
            <a:endParaRPr lang="en-US" sz="3200" dirty="0"/>
          </a:p>
        </p:txBody>
      </p:sp>
      <p:sp>
        <p:nvSpPr>
          <p:cNvPr id="3" name="Content Placeholder 2"/>
          <p:cNvSpPr>
            <a:spLocks noGrp="1"/>
          </p:cNvSpPr>
          <p:nvPr>
            <p:ph idx="1"/>
          </p:nvPr>
        </p:nvSpPr>
        <p:spPr>
          <a:xfrm>
            <a:off x="628650" y="1850813"/>
            <a:ext cx="7886700" cy="1441874"/>
          </a:xfrm>
        </p:spPr>
        <p:txBody>
          <a:bodyPr rtlCol="0">
            <a:normAutofit/>
          </a:bodyPr>
          <a:lstStyle/>
          <a:p>
            <a:pPr marL="342900" indent="-342900" eaLnBrk="1" fontAlgn="auto" hangingPunct="1">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Direct one of your coworkers to call 9-1-1.</a:t>
            </a:r>
          </a:p>
          <a:p>
            <a:pPr lvl="1">
              <a:lnSpc>
                <a:spcPct val="100000"/>
              </a:lnSpc>
              <a:spcBef>
                <a:spcPts val="0"/>
              </a:spcBef>
              <a:defRPr/>
            </a:pPr>
            <a:r>
              <a:rPr lang="en-US" sz="1600" dirty="0"/>
              <a:t>Direct another coworker to get the first aid kit.</a:t>
            </a:r>
          </a:p>
          <a:p>
            <a:pPr lvl="1">
              <a:lnSpc>
                <a:spcPct val="100000"/>
              </a:lnSpc>
              <a:spcBef>
                <a:spcPts val="0"/>
              </a:spcBef>
              <a:defRPr/>
            </a:pPr>
            <a:r>
              <a:rPr lang="en-US" sz="1600" dirty="0"/>
              <a:t>Direct another coworker to make the scene safe. </a:t>
            </a:r>
            <a:r>
              <a:rPr lang="en-US" sz="1600" dirty="0" smtClean="0"/>
              <a:t>This </a:t>
            </a:r>
            <a:r>
              <a:rPr lang="en-US" sz="1600" dirty="0"/>
              <a:t>may involve locking out the saw.</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2141224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5 </a:t>
            </a:r>
            <a:r>
              <a:rPr lang="en-US" sz="3200" b="1" dirty="0" smtClean="0"/>
              <a:t>Answer 2</a:t>
            </a:r>
            <a:endParaRPr lang="en-US" sz="3200" dirty="0"/>
          </a:p>
        </p:txBody>
      </p:sp>
      <p:sp>
        <p:nvSpPr>
          <p:cNvPr id="67586" name="Content Placeholder 1"/>
          <p:cNvSpPr>
            <a:spLocks noGrp="1"/>
          </p:cNvSpPr>
          <p:nvPr>
            <p:ph idx="1"/>
          </p:nvPr>
        </p:nvSpPr>
        <p:spPr>
          <a:xfrm>
            <a:off x="628650" y="1543867"/>
            <a:ext cx="7886700" cy="2055767"/>
          </a:xfrm>
        </p:spPr>
        <p:txBody>
          <a:bodyPr/>
          <a:lstStyle/>
          <a:p>
            <a:pPr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first aid?</a:t>
            </a:r>
          </a:p>
          <a:p>
            <a:pPr lvl="1"/>
            <a:r>
              <a:rPr lang="en-US" altLang="en-US" sz="1600" dirty="0" smtClean="0"/>
              <a:t>Tell the injured coworker to remain in place and to stay still.</a:t>
            </a:r>
          </a:p>
          <a:p>
            <a:pPr lvl="1"/>
            <a:r>
              <a:rPr lang="en-US" altLang="en-US" sz="1600" dirty="0" smtClean="0"/>
              <a:t>Put on medical exam gloves.</a:t>
            </a:r>
          </a:p>
          <a:p>
            <a:pPr lvl="1"/>
            <a:r>
              <a:rPr lang="en-US" altLang="en-US" sz="1600" dirty="0" smtClean="0"/>
              <a:t>When the first aid kit is brought to the site, use bulky dressings to keep the wood piece from moving and secure the dressings in place. Control bleeding around the wood piece with direct pressure.</a:t>
            </a:r>
          </a:p>
          <a:p>
            <a:pPr lvl="1"/>
            <a:r>
              <a:rPr lang="en-US" altLang="en-US" sz="1600" dirty="0" smtClean="0"/>
              <a:t>Treat for shock.</a:t>
            </a:r>
          </a:p>
        </p:txBody>
      </p:sp>
    </p:spTree>
    <p:custDataLst>
      <p:tags r:id="rId1"/>
    </p:custDataLst>
    <p:extLst>
      <p:ext uri="{BB962C8B-B14F-4D97-AF65-F5344CB8AC3E}">
        <p14:creationId xmlns:p14="http://schemas.microsoft.com/office/powerpoint/2010/main" val="1079994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5EBD1-7E94-3542-BB54-BE38F3F43122}"/>
              </a:ext>
            </a:extLst>
          </p:cNvPr>
          <p:cNvSpPr>
            <a:spLocks noGrp="1"/>
          </p:cNvSpPr>
          <p:nvPr>
            <p:ph type="ctrTitle"/>
          </p:nvPr>
        </p:nvSpPr>
        <p:spPr/>
        <p:txBody>
          <a:bodyPr/>
          <a:lstStyle/>
          <a:p>
            <a:r>
              <a:rPr lang="en-US" dirty="0"/>
              <a:t>FA/CPR/AED Case Scenarios</a:t>
            </a:r>
            <a:r>
              <a:rPr lang="en-US" dirty="0" smtClean="0"/>
              <a:t/>
            </a:r>
            <a:br>
              <a:rPr lang="en-US" dirty="0" smtClean="0"/>
            </a:br>
            <a:r>
              <a:rPr lang="en-US" dirty="0" smtClean="0"/>
              <a:t>MANUFACTURING </a:t>
            </a:r>
            <a:br>
              <a:rPr lang="en-US" dirty="0" smtClean="0"/>
            </a:br>
            <a:endParaRPr lang="en-US" dirty="0"/>
          </a:p>
        </p:txBody>
      </p:sp>
      <p:sp>
        <p:nvSpPr>
          <p:cNvPr id="3" name="Subtitle 2"/>
          <p:cNvSpPr>
            <a:spLocks noGrp="1"/>
          </p:cNvSpPr>
          <p:nvPr>
            <p:ph type="subTitle" idx="1"/>
          </p:nvPr>
        </p:nvSpPr>
        <p:spPr/>
        <p:txBody>
          <a:bodyPr/>
          <a:lstStyle/>
          <a:p>
            <a:pPr fontAlgn="base"/>
            <a:r>
              <a:rPr lang="en-US" sz="2400" dirty="0">
                <a:solidFill>
                  <a:srgbClr val="6ABB4A"/>
                </a:solidFill>
              </a:rPr>
              <a:t>Use to customize your First Aid Training ​</a:t>
            </a:r>
          </a:p>
          <a:p>
            <a:pPr fontAlgn="base"/>
            <a:r>
              <a:rPr lang="en-US" sz="2400" dirty="0">
                <a:solidFill>
                  <a:srgbClr val="6ABB4A"/>
                </a:solidFill>
              </a:rPr>
              <a:t>for your audience</a:t>
            </a:r>
            <a:r>
              <a:rPr lang="en-US" sz="2400" dirty="0"/>
              <a:t>​</a:t>
            </a:r>
          </a:p>
          <a:p>
            <a:r>
              <a:rPr lang="en-US" dirty="0"/>
              <a:t> </a:t>
            </a:r>
          </a:p>
        </p:txBody>
      </p:sp>
      <p:sp>
        <p:nvSpPr>
          <p:cNvPr id="5" name="Rectangle 4"/>
          <p:cNvSpPr/>
          <p:nvPr/>
        </p:nvSpPr>
        <p:spPr>
          <a:xfrm>
            <a:off x="4450813" y="2387084"/>
            <a:ext cx="242374" cy="369332"/>
          </a:xfrm>
          <a:prstGeom prst="rect">
            <a:avLst/>
          </a:prstGeom>
        </p:spPr>
        <p:txBody>
          <a:bodyPr wrap="none">
            <a:spAutoFit/>
          </a:bodyPr>
          <a:lstStyle/>
          <a:p>
            <a:r>
              <a:rPr lang="en-US" dirty="0">
                <a:solidFill>
                  <a:srgbClr val="000000"/>
                </a:solidFill>
                <a:latin typeface="Times New Roman" panose="02020603050405020304" pitchFamily="18" charset="0"/>
              </a:rPr>
              <a:t> </a:t>
            </a:r>
            <a:endParaRPr lang="en-US" dirty="0"/>
          </a:p>
        </p:txBody>
      </p:sp>
    </p:spTree>
    <p:extLst>
      <p:ext uri="{BB962C8B-B14F-4D97-AF65-F5344CB8AC3E}">
        <p14:creationId xmlns:p14="http://schemas.microsoft.com/office/powerpoint/2010/main" val="2360593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0"/>
          <p:cNvSpPr>
            <a:spLocks noGrp="1"/>
          </p:cNvSpPr>
          <p:nvPr>
            <p:ph type="ctrTitle"/>
          </p:nvPr>
        </p:nvSpPr>
        <p:spPr/>
        <p:txBody>
          <a:bodyPr/>
          <a:lstStyle/>
          <a:p>
            <a:pPr eaLnBrk="1" hangingPunct="1"/>
            <a:r>
              <a:rPr lang="en-US" altLang="en-US" dirty="0" smtClean="0"/>
              <a:t>Burns </a:t>
            </a:r>
            <a:br>
              <a:rPr lang="en-US" altLang="en-US" dirty="0" smtClean="0"/>
            </a:br>
            <a:r>
              <a:rPr lang="en-US" altLang="en-US" dirty="0" smtClean="0"/>
              <a:t>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TextBox 3"/>
          <p:cNvSpPr txBox="1"/>
          <p:nvPr/>
        </p:nvSpPr>
        <p:spPr>
          <a:xfrm>
            <a:off x="2668074" y="4289238"/>
            <a:ext cx="3807853" cy="369332"/>
          </a:xfrm>
          <a:prstGeom prst="rect">
            <a:avLst/>
          </a:prstGeom>
          <a:noFill/>
        </p:spPr>
        <p:txBody>
          <a:bodyPr wrap="square" rtlCol="0">
            <a:spAutoFit/>
          </a:bodyPr>
          <a:lstStyle/>
          <a:p>
            <a:pPr algn="ctr"/>
            <a:r>
              <a:rPr lang="en-US" cap="small" dirty="0" smtClean="0">
                <a:solidFill>
                  <a:srgbClr val="6ABB4A"/>
                </a:solidFill>
              </a:rPr>
              <a:t>Manufacturing</a:t>
            </a:r>
            <a:endParaRPr lang="en-US" cap="small" dirty="0">
              <a:solidFill>
                <a:srgbClr val="6ABB4A"/>
              </a:solidFill>
            </a:endParaRPr>
          </a:p>
        </p:txBody>
      </p:sp>
    </p:spTree>
    <p:extLst>
      <p:ext uri="{BB962C8B-B14F-4D97-AF65-F5344CB8AC3E}">
        <p14:creationId xmlns:p14="http://schemas.microsoft.com/office/powerpoint/2010/main" val="354299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09614" y="1484514"/>
            <a:ext cx="7416800" cy="3017837"/>
          </a:xfrm>
        </p:spPr>
        <p:txBody>
          <a:bodyPr rtlCol="0">
            <a:normAutofit fontScale="62500" lnSpcReduction="20000"/>
          </a:bodyPr>
          <a:lstStyle/>
          <a:p>
            <a:pPr marL="0" indent="0" defTabSz="457311" eaLnBrk="1" fontAlgn="auto" hangingPunct="1">
              <a:lnSpc>
                <a:spcPct val="120000"/>
              </a:lnSpc>
              <a:spcBef>
                <a:spcPts val="0"/>
              </a:spcBef>
              <a:spcAft>
                <a:spcPts val="600"/>
              </a:spcAft>
              <a:buFont typeface="+mj-lt"/>
              <a:buNone/>
              <a:defRPr/>
            </a:pPr>
            <a:r>
              <a:rPr lang="en-US" sz="2500" dirty="0"/>
              <a:t>Jack Ryan, a maintenance worker for Worth the Sit-Ups Ice Cream Company, was called to perform routine maintenance work on one of the Clean in Place (CIP) units. He was preparing to inspect the in-line pipe screen for CIP unit 12 by opening the valve to drain water and removing the cap over the screen.  When he released the clamp holding the cap in place, scalding water burst out of the pipe, glancing off the surface of an adjacent CIP unit. The water splashed back at Jack and hit his abdomen, left hand and arm.</a:t>
            </a:r>
          </a:p>
          <a:p>
            <a:pPr marL="0" indent="0" defTabSz="457311" eaLnBrk="1" fontAlgn="auto" hangingPunct="1">
              <a:lnSpc>
                <a:spcPct val="120000"/>
              </a:lnSpc>
              <a:spcBef>
                <a:spcPts val="0"/>
              </a:spcBef>
              <a:spcAft>
                <a:spcPts val="600"/>
              </a:spcAft>
              <a:buFont typeface="+mj-lt"/>
              <a:buNone/>
              <a:defRPr/>
            </a:pPr>
            <a:r>
              <a:rPr lang="en-US" sz="2500" dirty="0"/>
              <a:t>Jack comes to you because he knows you are trained in first aid.</a:t>
            </a:r>
          </a:p>
          <a:p>
            <a:pPr marL="514350" indent="-514350" defTabSz="457311" eaLnBrk="1" fontAlgn="auto" hangingPunct="1">
              <a:lnSpc>
                <a:spcPct val="120000"/>
              </a:lnSpc>
              <a:spcBef>
                <a:spcPts val="0"/>
              </a:spcBef>
              <a:buFont typeface="+mj-lt"/>
              <a:buAutoNum type="arabicPeriod"/>
              <a:defRPr/>
            </a:pPr>
            <a:r>
              <a:rPr lang="en-US" sz="2900" b="1" dirty="0"/>
              <a:t>What would you do before providing first aid?</a:t>
            </a:r>
          </a:p>
          <a:p>
            <a:pPr marL="514350" indent="-514350" defTabSz="457311" eaLnBrk="1" fontAlgn="auto" hangingPunct="1">
              <a:lnSpc>
                <a:spcPct val="120000"/>
              </a:lnSpc>
              <a:spcBef>
                <a:spcPts val="0"/>
              </a:spcBef>
              <a:buFont typeface="+mj-lt"/>
              <a:buAutoNum type="arabicPeriod"/>
              <a:defRPr/>
            </a:pPr>
            <a:r>
              <a:rPr lang="en-US" sz="29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809614" y="287628"/>
            <a:ext cx="7416800" cy="1030310"/>
          </a:xfrm>
        </p:spPr>
        <p:txBody>
          <a:bodyPr rtlCol="0">
            <a:noAutofit/>
          </a:bodyPr>
          <a:lstStyle/>
          <a:p>
            <a:pPr defTabSz="457311">
              <a:defRPr/>
            </a:pPr>
            <a:r>
              <a:rPr lang="en-US" altLang="en-US" dirty="0"/>
              <a:t>Burns</a:t>
            </a:r>
            <a:r>
              <a:rPr lang="en-US" dirty="0" smtClean="0"/>
              <a:t> </a:t>
            </a:r>
            <a:br>
              <a:rPr lang="en-US" dirty="0" smtClean="0"/>
            </a:br>
            <a:r>
              <a:rPr lang="en-US" sz="3200" dirty="0" smtClean="0"/>
              <a:t>Scenario 1</a:t>
            </a:r>
            <a:endParaRPr lang="en-US" sz="3200" dirty="0"/>
          </a:p>
        </p:txBody>
      </p:sp>
    </p:spTree>
    <p:custDataLst>
      <p:tags r:id="rId1"/>
    </p:custDataLst>
    <p:extLst>
      <p:ext uri="{BB962C8B-B14F-4D97-AF65-F5344CB8AC3E}">
        <p14:creationId xmlns:p14="http://schemas.microsoft.com/office/powerpoint/2010/main" val="777769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4"/>
          <p:cNvSpPr>
            <a:spLocks noGrp="1"/>
          </p:cNvSpPr>
          <p:nvPr>
            <p:ph idx="1"/>
          </p:nvPr>
        </p:nvSpPr>
        <p:spPr>
          <a:xfrm>
            <a:off x="855663" y="1831455"/>
            <a:ext cx="7416800" cy="1480590"/>
          </a:xfrm>
        </p:spPr>
        <p:txBody>
          <a:bodyPr/>
          <a:lstStyle/>
          <a:p>
            <a:pPr marL="0" indent="0" eaLnBrk="1" hangingPunct="1">
              <a:spcBef>
                <a:spcPts val="0"/>
              </a:spcBef>
              <a:spcAft>
                <a:spcPts val="600"/>
              </a:spcAft>
              <a:buNone/>
            </a:pPr>
            <a:r>
              <a:rPr lang="en-US" altLang="en-US" sz="1800" b="1" dirty="0" smtClean="0"/>
              <a:t>1. What would you do before providing first aid?</a:t>
            </a:r>
          </a:p>
          <a:p>
            <a:pPr lvl="1">
              <a:lnSpc>
                <a:spcPct val="100000"/>
              </a:lnSpc>
              <a:spcBef>
                <a:spcPts val="0"/>
              </a:spcBef>
            </a:pPr>
            <a:r>
              <a:rPr lang="en-US" altLang="en-US" sz="1600" dirty="0" smtClean="0"/>
              <a:t>Designate another employee to make the scene around CIP unit 12 safe. This may include locking out the CIP and mopping up water.</a:t>
            </a:r>
          </a:p>
          <a:p>
            <a:pPr lvl="1">
              <a:lnSpc>
                <a:spcPct val="100000"/>
              </a:lnSpc>
              <a:spcBef>
                <a:spcPts val="0"/>
              </a:spcBef>
            </a:pPr>
            <a:r>
              <a:rPr lang="en-US" altLang="en-US" sz="1600" dirty="0" smtClean="0"/>
              <a:t>Call or have someone call 9-1-1.</a:t>
            </a:r>
          </a:p>
          <a:p>
            <a:pPr lvl="1">
              <a:lnSpc>
                <a:spcPct val="100000"/>
              </a:lnSpc>
              <a:spcBef>
                <a:spcPts val="0"/>
              </a:spcBef>
            </a:pPr>
            <a:r>
              <a:rPr lang="en-US" altLang="en-US" sz="1600" dirty="0" smtClean="0"/>
              <a:t>Put on medical exam gloves.</a:t>
            </a:r>
          </a:p>
        </p:txBody>
      </p:sp>
      <p:sp>
        <p:nvSpPr>
          <p:cNvPr id="4" name="Title 3"/>
          <p:cNvSpPr>
            <a:spLocks noGrp="1"/>
          </p:cNvSpPr>
          <p:nvPr>
            <p:ph type="title"/>
          </p:nvPr>
        </p:nvSpPr>
        <p:spPr>
          <a:xfrm>
            <a:off x="871469" y="197476"/>
            <a:ext cx="7400993" cy="1030310"/>
          </a:xfrm>
        </p:spPr>
        <p:txBody>
          <a:bodyPr rtlCol="0">
            <a:noAutofit/>
          </a:bodyPr>
          <a:lstStyle/>
          <a:p>
            <a:pPr defTabSz="457311" eaLnBrk="1" fontAlgn="auto" hangingPunct="1">
              <a:spcAft>
                <a:spcPts val="0"/>
              </a:spcAft>
              <a:defRPr/>
            </a:pPr>
            <a:r>
              <a:rPr lang="en-US" dirty="0" smtClean="0"/>
              <a:t>Burns </a:t>
            </a:r>
            <a:br>
              <a:rPr lang="en-US" dirty="0" smtClean="0"/>
            </a:br>
            <a:r>
              <a:rPr lang="en-US" sz="3200" dirty="0" smtClean="0"/>
              <a:t>Scenario 1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36786538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4"/>
          <p:cNvSpPr>
            <a:spLocks noGrp="1"/>
          </p:cNvSpPr>
          <p:nvPr>
            <p:ph idx="1"/>
          </p:nvPr>
        </p:nvSpPr>
        <p:spPr>
          <a:xfrm>
            <a:off x="585207" y="1965611"/>
            <a:ext cx="7416800" cy="1272381"/>
          </a:xfrm>
        </p:spPr>
        <p:txBody>
          <a:bodyPr/>
          <a:lstStyle/>
          <a:p>
            <a:pPr marL="0" indent="0" eaLnBrk="1" hangingPunct="1">
              <a:lnSpc>
                <a:spcPct val="100000"/>
              </a:lnSpc>
              <a:spcBef>
                <a:spcPts val="0"/>
              </a:spcBef>
              <a:spcAft>
                <a:spcPts val="600"/>
              </a:spcAft>
              <a:buNone/>
            </a:pPr>
            <a:r>
              <a:rPr lang="en-US" altLang="en-US" sz="1800" b="1" dirty="0" smtClean="0"/>
              <a:t>1. How would you provide care?</a:t>
            </a:r>
          </a:p>
          <a:p>
            <a:pPr lvl="1">
              <a:lnSpc>
                <a:spcPct val="100000"/>
              </a:lnSpc>
              <a:spcBef>
                <a:spcPts val="0"/>
              </a:spcBef>
            </a:pPr>
            <a:r>
              <a:rPr lang="en-US" altLang="en-US" sz="1600" dirty="0" smtClean="0"/>
              <a:t>Quickly get Jack to a source of running water. Apply cool running water to the burn areas. </a:t>
            </a:r>
            <a:endParaRPr lang="en-US" altLang="en-US" sz="1600" dirty="0" smtClean="0">
              <a:solidFill>
                <a:srgbClr val="FF0000"/>
              </a:solidFill>
            </a:endParaRPr>
          </a:p>
          <a:p>
            <a:pPr lvl="1">
              <a:lnSpc>
                <a:spcPct val="100000"/>
              </a:lnSpc>
              <a:spcBef>
                <a:spcPts val="0"/>
              </a:spcBef>
            </a:pPr>
            <a:r>
              <a:rPr lang="en-US" altLang="en-US" sz="1600" dirty="0" smtClean="0"/>
              <a:t>Treat Jack for shock.</a:t>
            </a:r>
          </a:p>
        </p:txBody>
      </p:sp>
      <p:sp>
        <p:nvSpPr>
          <p:cNvPr id="4" name="Title 3"/>
          <p:cNvSpPr>
            <a:spLocks noGrp="1"/>
          </p:cNvSpPr>
          <p:nvPr>
            <p:ph type="title"/>
          </p:nvPr>
        </p:nvSpPr>
        <p:spPr>
          <a:xfrm>
            <a:off x="585207" y="163133"/>
            <a:ext cx="7416800" cy="1102832"/>
          </a:xfrm>
        </p:spPr>
        <p:txBody>
          <a:bodyPr rtlCol="0">
            <a:noAutofit/>
          </a:bodyPr>
          <a:lstStyle/>
          <a:p>
            <a:pPr defTabSz="457311" eaLnBrk="1" fontAlgn="auto" hangingPunct="1">
              <a:spcAft>
                <a:spcPts val="0"/>
              </a:spcAft>
              <a:defRPr/>
            </a:pPr>
            <a:r>
              <a:rPr lang="en-US" dirty="0" smtClean="0"/>
              <a:t>Burns</a:t>
            </a:r>
            <a:br>
              <a:rPr lang="en-US" dirty="0" smtClean="0"/>
            </a:br>
            <a:r>
              <a:rPr lang="en-US" sz="3200" dirty="0" smtClean="0"/>
              <a:t>Scenario 1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2334664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41182" y="1442705"/>
            <a:ext cx="7416800" cy="2751515"/>
          </a:xfrm>
        </p:spPr>
        <p:txBody>
          <a:bodyPr rtlCol="0">
            <a:normAutofit/>
          </a:bodyPr>
          <a:lstStyle/>
          <a:p>
            <a:pPr marL="0" indent="0" defTabSz="457311" eaLnBrk="1" fontAlgn="auto" hangingPunct="1">
              <a:lnSpc>
                <a:spcPct val="100000"/>
              </a:lnSpc>
              <a:spcBef>
                <a:spcPts val="0"/>
              </a:spcBef>
              <a:spcAft>
                <a:spcPts val="600"/>
              </a:spcAft>
              <a:buFont typeface="+mj-lt"/>
              <a:buNone/>
              <a:defRPr/>
            </a:pPr>
            <a:r>
              <a:rPr lang="en-US" sz="1700" dirty="0"/>
              <a:t>Marie Velasquez was preparing to clean a headgate valve with isopropyl alcohol when she spilled the alcohol on her hands and on an open plastic container. While walking to the sink in the welding area to wash off the alcohol, she walked by a coworker using an oxyacetylene torch. The hot slag or a spark ignited the alcohol, and Marie caught on fire. </a:t>
            </a:r>
          </a:p>
          <a:p>
            <a:pPr marL="0" indent="0" defTabSz="457311" eaLnBrk="1" fontAlgn="auto" hangingPunct="1">
              <a:lnSpc>
                <a:spcPct val="100000"/>
              </a:lnSpc>
              <a:spcBef>
                <a:spcPts val="0"/>
              </a:spcBef>
              <a:spcAft>
                <a:spcPts val="600"/>
              </a:spcAft>
              <a:buFont typeface="+mj-lt"/>
              <a:buNone/>
              <a:defRPr/>
            </a:pPr>
            <a:r>
              <a:rPr lang="en-US" sz="1700" dirty="0"/>
              <a:t>You see this occur and run to her aid.</a:t>
            </a:r>
          </a:p>
          <a:p>
            <a:pPr marL="457200" indent="-457200" defTabSz="457311" eaLnBrk="1" fontAlgn="auto" hangingPunct="1">
              <a:lnSpc>
                <a:spcPct val="120000"/>
              </a:lnSpc>
              <a:spcBef>
                <a:spcPts val="0"/>
              </a:spcBef>
              <a:buFont typeface="+mj-lt"/>
              <a:buAutoNum type="arabicPeriod"/>
              <a:defRPr/>
            </a:pPr>
            <a:r>
              <a:rPr lang="en-US" sz="1800" b="1" dirty="0"/>
              <a:t>What would you do before providing first aid?</a:t>
            </a:r>
          </a:p>
          <a:p>
            <a:pPr marL="457200" indent="-457200" defTabSz="457311" eaLnBrk="1" fontAlgn="auto" hangingPunct="1">
              <a:lnSpc>
                <a:spcPct val="120000"/>
              </a:lnSpc>
              <a:spcBef>
                <a:spcPts val="0"/>
              </a:spcBef>
              <a:buFont typeface="+mj-lt"/>
              <a:buAutoNum type="arabicPeriod"/>
              <a:defRPr/>
            </a:pPr>
            <a:r>
              <a:rPr lang="en-US" sz="18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855663" y="167425"/>
            <a:ext cx="7416800" cy="1141469"/>
          </a:xfrm>
        </p:spPr>
        <p:txBody>
          <a:bodyPr rtlCol="0">
            <a:noAutofit/>
          </a:bodyPr>
          <a:lstStyle/>
          <a:p>
            <a:pPr defTabSz="457311" eaLnBrk="1" fontAlgn="auto" hangingPunct="1">
              <a:spcAft>
                <a:spcPts val="0"/>
              </a:spcAft>
              <a:defRPr/>
            </a:pPr>
            <a:r>
              <a:rPr lang="en-US" dirty="0" smtClean="0"/>
              <a:t>Burns</a:t>
            </a:r>
            <a:br>
              <a:rPr lang="en-US" dirty="0" smtClean="0"/>
            </a:br>
            <a:r>
              <a:rPr lang="en-US" sz="3200" dirty="0" smtClean="0"/>
              <a:t>Scenario 2</a:t>
            </a:r>
            <a:endParaRPr lang="en-US" sz="3200" dirty="0"/>
          </a:p>
        </p:txBody>
      </p:sp>
    </p:spTree>
    <p:custDataLst>
      <p:tags r:id="rId1"/>
    </p:custDataLst>
    <p:extLst>
      <p:ext uri="{BB962C8B-B14F-4D97-AF65-F5344CB8AC3E}">
        <p14:creationId xmlns:p14="http://schemas.microsoft.com/office/powerpoint/2010/main" val="36272659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4"/>
          <p:cNvSpPr>
            <a:spLocks noGrp="1"/>
          </p:cNvSpPr>
          <p:nvPr>
            <p:ph idx="1"/>
          </p:nvPr>
        </p:nvSpPr>
        <p:spPr>
          <a:xfrm>
            <a:off x="855663" y="1706931"/>
            <a:ext cx="7416800" cy="1729637"/>
          </a:xfrm>
        </p:spPr>
        <p:txBody>
          <a:bodyPr/>
          <a:lstStyle/>
          <a:p>
            <a:pPr marL="0" indent="0" eaLnBrk="1" hangingPunct="1">
              <a:lnSpc>
                <a:spcPct val="100000"/>
              </a:lnSpc>
              <a:spcBef>
                <a:spcPts val="0"/>
              </a:spcBef>
              <a:spcAft>
                <a:spcPts val="600"/>
              </a:spcAft>
              <a:buNone/>
            </a:pPr>
            <a:r>
              <a:rPr lang="en-US" altLang="en-US" sz="1800" b="1" dirty="0" smtClean="0"/>
              <a:t>1. What would you do before providing first aid?</a:t>
            </a:r>
          </a:p>
          <a:p>
            <a:pPr lvl="1">
              <a:lnSpc>
                <a:spcPct val="100000"/>
              </a:lnSpc>
              <a:spcBef>
                <a:spcPts val="0"/>
              </a:spcBef>
            </a:pPr>
            <a:r>
              <a:rPr lang="en-US" altLang="en-US" sz="1600" dirty="0" smtClean="0"/>
              <a:t>Tell Marie to “Stop, Drop, and Roll” to extinguish the flames.</a:t>
            </a:r>
          </a:p>
          <a:p>
            <a:pPr lvl="1">
              <a:lnSpc>
                <a:spcPct val="100000"/>
              </a:lnSpc>
              <a:spcBef>
                <a:spcPts val="0"/>
              </a:spcBef>
            </a:pPr>
            <a:r>
              <a:rPr lang="en-US" altLang="en-US" sz="1600" dirty="0" smtClean="0"/>
              <a:t>Make the scene safe by directing the coworker to turn off the torch.</a:t>
            </a:r>
          </a:p>
          <a:p>
            <a:pPr lvl="1">
              <a:lnSpc>
                <a:spcPct val="100000"/>
              </a:lnSpc>
              <a:spcBef>
                <a:spcPts val="0"/>
              </a:spcBef>
            </a:pPr>
            <a:r>
              <a:rPr lang="en-US" altLang="en-US" sz="1600" dirty="0" smtClean="0"/>
              <a:t>Smother the flames with a blanket if one is available and they have not already been extinguished.</a:t>
            </a:r>
          </a:p>
          <a:p>
            <a:pPr lvl="1">
              <a:lnSpc>
                <a:spcPct val="100000"/>
              </a:lnSpc>
              <a:spcBef>
                <a:spcPts val="0"/>
              </a:spcBef>
            </a:pPr>
            <a:r>
              <a:rPr lang="en-US" altLang="en-US" sz="1600" dirty="0" smtClean="0"/>
              <a:t>Direct someone to call 9-1-1.</a:t>
            </a:r>
          </a:p>
        </p:txBody>
      </p:sp>
      <p:sp>
        <p:nvSpPr>
          <p:cNvPr id="4" name="Title 3"/>
          <p:cNvSpPr>
            <a:spLocks noGrp="1"/>
          </p:cNvSpPr>
          <p:nvPr>
            <p:ph type="title"/>
          </p:nvPr>
        </p:nvSpPr>
        <p:spPr>
          <a:xfrm>
            <a:off x="855663" y="296214"/>
            <a:ext cx="7416800" cy="1012680"/>
          </a:xfrm>
        </p:spPr>
        <p:txBody>
          <a:bodyPr rtlCol="0">
            <a:noAutofit/>
          </a:bodyPr>
          <a:lstStyle/>
          <a:p>
            <a:pPr defTabSz="457311" eaLnBrk="1" fontAlgn="auto" hangingPunct="1">
              <a:spcAft>
                <a:spcPts val="0"/>
              </a:spcAft>
              <a:defRPr/>
            </a:pPr>
            <a:r>
              <a:rPr lang="en-US" dirty="0" smtClean="0"/>
              <a:t>Burns </a:t>
            </a:r>
            <a:br>
              <a:rPr lang="en-US" dirty="0" smtClean="0"/>
            </a:br>
            <a:r>
              <a:rPr lang="en-US" sz="3200" dirty="0" smtClean="0"/>
              <a:t>Scenario 2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1382187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4"/>
          <p:cNvSpPr>
            <a:spLocks noGrp="1"/>
          </p:cNvSpPr>
          <p:nvPr>
            <p:ph idx="1"/>
          </p:nvPr>
        </p:nvSpPr>
        <p:spPr>
          <a:xfrm>
            <a:off x="855663" y="1910847"/>
            <a:ext cx="6710362" cy="1321806"/>
          </a:xfrm>
        </p:spPr>
        <p:txBody>
          <a:bodyPr/>
          <a:lstStyle/>
          <a:p>
            <a:pPr marL="0" indent="0" eaLnBrk="1" hangingPunct="1">
              <a:lnSpc>
                <a:spcPct val="100000"/>
              </a:lnSpc>
              <a:spcBef>
                <a:spcPts val="0"/>
              </a:spcBef>
              <a:spcAft>
                <a:spcPts val="600"/>
              </a:spcAft>
              <a:buNone/>
            </a:pPr>
            <a:r>
              <a:rPr lang="en-US" altLang="en-US" sz="1800" b="1" dirty="0" smtClean="0"/>
              <a:t>2. How would you provide care?</a:t>
            </a:r>
          </a:p>
          <a:p>
            <a:pPr lvl="1">
              <a:lnSpc>
                <a:spcPct val="100000"/>
              </a:lnSpc>
              <a:spcBef>
                <a:spcPts val="0"/>
              </a:spcBef>
            </a:pPr>
            <a:r>
              <a:rPr lang="en-US" altLang="en-US" sz="1600" dirty="0" smtClean="0"/>
              <a:t>Cool the burns. If Marie is able to walk to the sink, run cool or cold water over her hands for at least 10 minutes.</a:t>
            </a:r>
          </a:p>
          <a:p>
            <a:pPr lvl="1">
              <a:lnSpc>
                <a:spcPct val="100000"/>
              </a:lnSpc>
              <a:spcBef>
                <a:spcPts val="0"/>
              </a:spcBef>
            </a:pPr>
            <a:r>
              <a:rPr lang="en-US" altLang="en-US" sz="1600" dirty="0" smtClean="0"/>
              <a:t>Treat for shock.</a:t>
            </a:r>
          </a:p>
        </p:txBody>
      </p:sp>
      <p:sp>
        <p:nvSpPr>
          <p:cNvPr id="4" name="Title 3"/>
          <p:cNvSpPr>
            <a:spLocks noGrp="1"/>
          </p:cNvSpPr>
          <p:nvPr>
            <p:ph type="title"/>
          </p:nvPr>
        </p:nvSpPr>
        <p:spPr>
          <a:xfrm>
            <a:off x="803036" y="326265"/>
            <a:ext cx="7416800" cy="982629"/>
          </a:xfrm>
        </p:spPr>
        <p:txBody>
          <a:bodyPr rtlCol="0">
            <a:noAutofit/>
          </a:bodyPr>
          <a:lstStyle/>
          <a:p>
            <a:pPr defTabSz="457311" eaLnBrk="1" fontAlgn="auto" hangingPunct="1">
              <a:spcAft>
                <a:spcPts val="0"/>
              </a:spcAft>
              <a:defRPr/>
            </a:pPr>
            <a:r>
              <a:rPr lang="en-US" dirty="0" smtClean="0"/>
              <a:t>Burns</a:t>
            </a:r>
            <a:br>
              <a:rPr lang="en-US" dirty="0" smtClean="0"/>
            </a:br>
            <a:r>
              <a:rPr lang="en-US" sz="3200" dirty="0" smtClean="0"/>
              <a:t>Scenario 2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1610441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45816" y="1330784"/>
            <a:ext cx="7416800" cy="3017837"/>
          </a:xfrm>
        </p:spPr>
        <p:txBody>
          <a:bodyPr rtlCol="0">
            <a:normAutofit/>
          </a:bodyPr>
          <a:lstStyle/>
          <a:p>
            <a:pPr marL="0" indent="0" defTabSz="457311" eaLnBrk="1" fontAlgn="auto" hangingPunct="1">
              <a:lnSpc>
                <a:spcPct val="100000"/>
              </a:lnSpc>
              <a:spcBef>
                <a:spcPts val="0"/>
              </a:spcBef>
              <a:spcAft>
                <a:spcPts val="600"/>
              </a:spcAft>
              <a:buFont typeface="+mj-lt"/>
              <a:buNone/>
              <a:defRPr/>
            </a:pPr>
            <a:r>
              <a:rPr lang="en-US" sz="1600" dirty="0"/>
              <a:t>One of your coworkers in the shipping and receiving area was unpacking 2.5 liter bottles of reagent grade 98 sulfuric acid, and transferring the bottles of the acid onto a delivery transport cart. He lost his grip on one of the bottles of acid and dropped it. He then slipped and fell into the acid and broken glass. </a:t>
            </a:r>
          </a:p>
          <a:p>
            <a:pPr marL="0" indent="0" defTabSz="457311" eaLnBrk="1" fontAlgn="auto" hangingPunct="1">
              <a:lnSpc>
                <a:spcPct val="100000"/>
              </a:lnSpc>
              <a:spcBef>
                <a:spcPts val="0"/>
              </a:spcBef>
              <a:spcAft>
                <a:spcPts val="600"/>
              </a:spcAft>
              <a:buFont typeface="+mj-lt"/>
              <a:buNone/>
              <a:defRPr/>
            </a:pPr>
            <a:r>
              <a:rPr lang="en-US" sz="1600" dirty="0"/>
              <a:t>You are trained in first aid. You see the incident occur and </a:t>
            </a:r>
            <a:r>
              <a:rPr lang="en-US" sz="1600" dirty="0" smtClean="0"/>
              <a:t>go over to help. </a:t>
            </a:r>
          </a:p>
          <a:p>
            <a:pPr marL="342900" indent="-342900" defTabSz="457311" eaLnBrk="1" fontAlgn="auto" hangingPunct="1">
              <a:spcBef>
                <a:spcPts val="0"/>
              </a:spcBef>
              <a:buFont typeface="+mj-lt"/>
              <a:buAutoNum type="arabicPeriod"/>
              <a:defRPr/>
            </a:pPr>
            <a:r>
              <a:rPr lang="en-US" sz="1800" b="1" dirty="0" smtClean="0"/>
              <a:t>What </a:t>
            </a:r>
            <a:r>
              <a:rPr lang="en-US" sz="1800" b="1" dirty="0"/>
              <a:t>would you do before providing first aid?</a:t>
            </a:r>
          </a:p>
          <a:p>
            <a:pPr marL="342900" indent="-342900" defTabSz="457311" eaLnBrk="1" fontAlgn="auto" hangingPunct="1">
              <a:spcBef>
                <a:spcPts val="0"/>
              </a:spcBef>
              <a:buFont typeface="+mj-lt"/>
              <a:buAutoNum type="arabicPeriod"/>
              <a:defRPr/>
            </a:pPr>
            <a:r>
              <a:rPr lang="en-US" sz="1800" b="1" dirty="0"/>
              <a:t>How would you provide care?</a:t>
            </a:r>
          </a:p>
          <a:p>
            <a:pPr marL="342991" lvl="1" indent="0" defTabSz="457311" eaLnBrk="1" fontAlgn="auto" hangingPunct="1">
              <a:spcBef>
                <a:spcPts val="0"/>
              </a:spcBef>
              <a:buFont typeface="+mj-lt"/>
              <a:buNone/>
              <a:defRPr/>
            </a:pPr>
            <a:endParaRPr lang="en-US" dirty="0"/>
          </a:p>
        </p:txBody>
      </p:sp>
      <p:sp>
        <p:nvSpPr>
          <p:cNvPr id="4" name="Title 3"/>
          <p:cNvSpPr>
            <a:spLocks noGrp="1"/>
          </p:cNvSpPr>
          <p:nvPr>
            <p:ph type="title"/>
          </p:nvPr>
        </p:nvSpPr>
        <p:spPr>
          <a:xfrm>
            <a:off x="789879" y="120203"/>
            <a:ext cx="7416800" cy="1188691"/>
          </a:xfrm>
        </p:spPr>
        <p:txBody>
          <a:bodyPr rtlCol="0">
            <a:noAutofit/>
          </a:bodyPr>
          <a:lstStyle/>
          <a:p>
            <a:pPr defTabSz="457311" eaLnBrk="1" fontAlgn="auto" hangingPunct="1">
              <a:spcAft>
                <a:spcPts val="0"/>
              </a:spcAft>
              <a:defRPr/>
            </a:pPr>
            <a:r>
              <a:rPr lang="en-US" dirty="0" smtClean="0"/>
              <a:t>Burns </a:t>
            </a:r>
            <a:br>
              <a:rPr lang="en-US" dirty="0" smtClean="0"/>
            </a:br>
            <a:r>
              <a:rPr lang="en-US" sz="3200" dirty="0" smtClean="0"/>
              <a:t>Scenario 3</a:t>
            </a:r>
            <a:endParaRPr lang="en-US" sz="3200" dirty="0"/>
          </a:p>
        </p:txBody>
      </p:sp>
    </p:spTree>
    <p:custDataLst>
      <p:tags r:id="rId1"/>
    </p:custDataLst>
    <p:extLst>
      <p:ext uri="{BB962C8B-B14F-4D97-AF65-F5344CB8AC3E}">
        <p14:creationId xmlns:p14="http://schemas.microsoft.com/office/powerpoint/2010/main" val="28980999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4"/>
          <p:cNvSpPr>
            <a:spLocks noGrp="1"/>
          </p:cNvSpPr>
          <p:nvPr>
            <p:ph idx="1"/>
          </p:nvPr>
        </p:nvSpPr>
        <p:spPr>
          <a:xfrm>
            <a:off x="855663" y="1760539"/>
            <a:ext cx="7416800" cy="2077366"/>
          </a:xfrm>
        </p:spPr>
        <p:txBody>
          <a:bodyPr/>
          <a:lstStyle/>
          <a:p>
            <a:pPr marL="182880" indent="-182880" eaLnBrk="1" hangingPunct="1">
              <a:lnSpc>
                <a:spcPct val="100000"/>
              </a:lnSpc>
              <a:spcBef>
                <a:spcPts val="0"/>
              </a:spcBef>
              <a:spcAft>
                <a:spcPts val="600"/>
              </a:spcAft>
              <a:buFont typeface="Arial" panose="020B0604020202020204" pitchFamily="34" charset="0"/>
              <a:buAutoNum type="arabicPeriod"/>
            </a:pPr>
            <a:r>
              <a:rPr lang="en-US" altLang="en-US" sz="1800" b="1" dirty="0" smtClean="0"/>
              <a:t> What would you do before providing first aid?</a:t>
            </a:r>
          </a:p>
          <a:p>
            <a:pPr lvl="1">
              <a:lnSpc>
                <a:spcPct val="100000"/>
              </a:lnSpc>
              <a:spcBef>
                <a:spcPts val="0"/>
              </a:spcBef>
            </a:pPr>
            <a:r>
              <a:rPr lang="en-US" altLang="en-US" sz="1600" dirty="0" smtClean="0"/>
              <a:t>Direct someone to call 9-1-1.</a:t>
            </a:r>
          </a:p>
          <a:p>
            <a:pPr lvl="1">
              <a:lnSpc>
                <a:spcPct val="100000"/>
              </a:lnSpc>
              <a:spcBef>
                <a:spcPts val="0"/>
              </a:spcBef>
            </a:pPr>
            <a:r>
              <a:rPr lang="en-US" altLang="en-US" sz="1600" dirty="0" smtClean="0"/>
              <a:t>Direct the coworker to move out of the spill.</a:t>
            </a:r>
          </a:p>
          <a:p>
            <a:pPr lvl="1">
              <a:lnSpc>
                <a:spcPct val="100000"/>
              </a:lnSpc>
              <a:spcBef>
                <a:spcPts val="0"/>
              </a:spcBef>
            </a:pPr>
            <a:r>
              <a:rPr lang="en-US" altLang="en-US" sz="1600" dirty="0" smtClean="0"/>
              <a:t>Direct someone to make the scene safe.</a:t>
            </a:r>
          </a:p>
          <a:p>
            <a:pPr lvl="1">
              <a:lnSpc>
                <a:spcPct val="100000"/>
              </a:lnSpc>
              <a:spcBef>
                <a:spcPts val="0"/>
              </a:spcBef>
            </a:pPr>
            <a:r>
              <a:rPr lang="en-US" altLang="en-US" sz="1600" dirty="0" smtClean="0"/>
              <a:t>Get the toxic-specific solution that will stop the burning and the SDS for 98 sulfuric acid.</a:t>
            </a:r>
          </a:p>
          <a:p>
            <a:pPr lvl="1">
              <a:lnSpc>
                <a:spcPct val="100000"/>
              </a:lnSpc>
              <a:spcBef>
                <a:spcPts val="0"/>
              </a:spcBef>
            </a:pPr>
            <a:r>
              <a:rPr lang="en-US" altLang="en-US" sz="1600" dirty="0" smtClean="0"/>
              <a:t>Put on personal protective equipment.</a:t>
            </a:r>
          </a:p>
        </p:txBody>
      </p:sp>
      <p:sp>
        <p:nvSpPr>
          <p:cNvPr id="4" name="Title 3"/>
          <p:cNvSpPr>
            <a:spLocks noGrp="1"/>
          </p:cNvSpPr>
          <p:nvPr>
            <p:ph type="title"/>
          </p:nvPr>
        </p:nvSpPr>
        <p:spPr>
          <a:xfrm>
            <a:off x="774097" y="214648"/>
            <a:ext cx="7416800" cy="1038438"/>
          </a:xfrm>
        </p:spPr>
        <p:txBody>
          <a:bodyPr rtlCol="0">
            <a:noAutofit/>
          </a:bodyPr>
          <a:lstStyle/>
          <a:p>
            <a:pPr defTabSz="457311" eaLnBrk="1" fontAlgn="auto" hangingPunct="1">
              <a:spcAft>
                <a:spcPts val="0"/>
              </a:spcAft>
              <a:defRPr/>
            </a:pPr>
            <a:r>
              <a:rPr lang="en-US" dirty="0" smtClean="0"/>
              <a:t>Burns</a:t>
            </a:r>
            <a:r>
              <a:rPr lang="en-US" sz="4400" dirty="0" smtClean="0"/>
              <a:t> </a:t>
            </a:r>
            <a:r>
              <a:rPr lang="en-US" dirty="0" smtClean="0"/>
              <a:t/>
            </a:r>
            <a:br>
              <a:rPr lang="en-US" dirty="0" smtClean="0"/>
            </a:br>
            <a:r>
              <a:rPr lang="en-US" sz="3200" dirty="0" smtClean="0"/>
              <a:t>Scenario 3 </a:t>
            </a:r>
            <a:r>
              <a:rPr lang="en-US" sz="3200" b="1" dirty="0" smtClean="0"/>
              <a:t>Answer 1</a:t>
            </a:r>
            <a:endParaRPr lang="en-US" sz="3200" b="1" dirty="0"/>
          </a:p>
        </p:txBody>
      </p:sp>
    </p:spTree>
    <p:custDataLst>
      <p:tags r:id="rId1"/>
    </p:custDataLst>
    <p:extLst>
      <p:ext uri="{BB962C8B-B14F-4D97-AF65-F5344CB8AC3E}">
        <p14:creationId xmlns:p14="http://schemas.microsoft.com/office/powerpoint/2010/main" val="14778058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4"/>
          <p:cNvSpPr>
            <a:spLocks noGrp="1"/>
          </p:cNvSpPr>
          <p:nvPr>
            <p:ph idx="1"/>
          </p:nvPr>
        </p:nvSpPr>
        <p:spPr>
          <a:xfrm>
            <a:off x="855663" y="1760539"/>
            <a:ext cx="7416800" cy="2038730"/>
          </a:xfrm>
        </p:spPr>
        <p:txBody>
          <a:bodyPr/>
          <a:lstStyle/>
          <a:p>
            <a:pPr marL="0" indent="0" eaLnBrk="1" hangingPunct="1">
              <a:spcAft>
                <a:spcPts val="600"/>
              </a:spcAft>
              <a:buNone/>
            </a:pPr>
            <a:r>
              <a:rPr lang="en-US" altLang="en-US" sz="1800" b="1" dirty="0" smtClean="0"/>
              <a:t>2. How would you provide care?</a:t>
            </a:r>
          </a:p>
          <a:p>
            <a:pPr lvl="1">
              <a:lnSpc>
                <a:spcPct val="100000"/>
              </a:lnSpc>
              <a:spcBef>
                <a:spcPts val="0"/>
              </a:spcBef>
            </a:pPr>
            <a:r>
              <a:rPr lang="en-US" altLang="en-US" sz="1600" dirty="0" smtClean="0"/>
              <a:t>Apply the toxic-specific solution to the burns, following the directions on the solution container and on the SDS.</a:t>
            </a:r>
          </a:p>
          <a:p>
            <a:pPr lvl="1">
              <a:lnSpc>
                <a:spcPct val="100000"/>
              </a:lnSpc>
              <a:spcBef>
                <a:spcPts val="0"/>
              </a:spcBef>
            </a:pPr>
            <a:r>
              <a:rPr lang="en-US" altLang="en-US" sz="1600" dirty="0" smtClean="0"/>
              <a:t>Remove glass that is not embedded and stop the bleeding.</a:t>
            </a:r>
          </a:p>
          <a:p>
            <a:pPr lvl="1">
              <a:lnSpc>
                <a:spcPct val="100000"/>
              </a:lnSpc>
              <a:spcBef>
                <a:spcPts val="0"/>
              </a:spcBef>
            </a:pPr>
            <a:r>
              <a:rPr lang="en-US" altLang="en-US" sz="1600" dirty="0" smtClean="0"/>
              <a:t>Leave any deeply embedded glass shards in the victim, controlling bleeding and bandaging around the shards.</a:t>
            </a:r>
          </a:p>
          <a:p>
            <a:pPr lvl="1">
              <a:lnSpc>
                <a:spcPct val="100000"/>
              </a:lnSpc>
              <a:spcBef>
                <a:spcPts val="0"/>
              </a:spcBef>
            </a:pPr>
            <a:r>
              <a:rPr lang="en-US" altLang="en-US" sz="1600" dirty="0" smtClean="0"/>
              <a:t>Treat for shock.</a:t>
            </a:r>
          </a:p>
        </p:txBody>
      </p:sp>
      <p:sp>
        <p:nvSpPr>
          <p:cNvPr id="4" name="Title 3"/>
          <p:cNvSpPr>
            <a:spLocks noGrp="1"/>
          </p:cNvSpPr>
          <p:nvPr>
            <p:ph type="title"/>
          </p:nvPr>
        </p:nvSpPr>
        <p:spPr>
          <a:xfrm>
            <a:off x="855663" y="313385"/>
            <a:ext cx="7416800" cy="1150513"/>
          </a:xfrm>
        </p:spPr>
        <p:txBody>
          <a:bodyPr rtlCol="0">
            <a:noAutofit/>
          </a:bodyPr>
          <a:lstStyle/>
          <a:p>
            <a:pPr defTabSz="457311" eaLnBrk="1" fontAlgn="auto" hangingPunct="1">
              <a:spcAft>
                <a:spcPts val="0"/>
              </a:spcAft>
              <a:defRPr/>
            </a:pPr>
            <a:r>
              <a:rPr lang="en-US" dirty="0" smtClean="0"/>
              <a:t>Burns</a:t>
            </a:r>
            <a:r>
              <a:rPr lang="en-US" sz="4400" dirty="0" smtClean="0"/>
              <a:t> </a:t>
            </a:r>
            <a:r>
              <a:rPr lang="en-US" dirty="0" smtClean="0"/>
              <a:t/>
            </a:r>
            <a:br>
              <a:rPr lang="en-US" dirty="0" smtClean="0"/>
            </a:br>
            <a:r>
              <a:rPr lang="en-US" sz="3200" dirty="0" smtClean="0"/>
              <a:t>Scenario 3 </a:t>
            </a:r>
            <a:r>
              <a:rPr lang="en-US" sz="3200" b="1" dirty="0" smtClean="0"/>
              <a:t>Answer 2</a:t>
            </a:r>
            <a:endParaRPr lang="en-US" sz="3200" b="1" dirty="0"/>
          </a:p>
        </p:txBody>
      </p:sp>
    </p:spTree>
    <p:custDataLst>
      <p:tags r:id="rId1"/>
    </p:custDataLst>
    <p:extLst>
      <p:ext uri="{BB962C8B-B14F-4D97-AF65-F5344CB8AC3E}">
        <p14:creationId xmlns:p14="http://schemas.microsoft.com/office/powerpoint/2010/main" val="320866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Scenario Guide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02130296"/>
              </p:ext>
            </p:extLst>
          </p:nvPr>
        </p:nvGraphicFramePr>
        <p:xfrm>
          <a:off x="628650" y="1370013"/>
          <a:ext cx="7888076" cy="2477980"/>
        </p:xfrm>
        <a:graphic>
          <a:graphicData uri="http://schemas.openxmlformats.org/drawingml/2006/table">
            <a:tbl>
              <a:tblPr firstRow="1" bandRow="1">
                <a:tableStyleId>{9D7B26C5-4107-4FEC-AEDC-1716B250A1EF}</a:tableStyleId>
              </a:tblPr>
              <a:tblGrid>
                <a:gridCol w="3944038">
                  <a:extLst>
                    <a:ext uri="{9D8B030D-6E8A-4147-A177-3AD203B41FA5}">
                      <a16:colId xmlns:a16="http://schemas.microsoft.com/office/drawing/2014/main" val="3757004685"/>
                    </a:ext>
                  </a:extLst>
                </a:gridCol>
                <a:gridCol w="3944038">
                  <a:extLst>
                    <a:ext uri="{9D8B030D-6E8A-4147-A177-3AD203B41FA5}">
                      <a16:colId xmlns:a16="http://schemas.microsoft.com/office/drawing/2014/main" val="2760381229"/>
                    </a:ext>
                  </a:extLst>
                </a:gridCol>
              </a:tblGrid>
              <a:tr h="342900">
                <a:tc>
                  <a:txBody>
                    <a:bodyPr/>
                    <a:lstStyle/>
                    <a:p>
                      <a:r>
                        <a:rPr lang="en-US" sz="16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1600" b="0" baseline="0" dirty="0">
                          <a:latin typeface="Arial" panose="020B0604020202020204" pitchFamily="34" charset="0"/>
                          <a:ea typeface="Roboto Condensed" panose="02000000000000000000" pitchFamily="2" charset="0"/>
                          <a:cs typeface="Arial" panose="020B0604020202020204" pitchFamily="34" charset="0"/>
                        </a:rPr>
                        <a:t>  </a:t>
                      </a:r>
                      <a:r>
                        <a:rPr lang="en-US" sz="1600" dirty="0" smtClean="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rPr>
                        <a:t>Slides</a:t>
                      </a:r>
                      <a:endPar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65408" marR="65408" marT="34290" marB="34290"/>
                </a:tc>
                <a:tc>
                  <a:txBody>
                    <a:bodyPr/>
                    <a:lstStyle/>
                    <a:p>
                      <a:r>
                        <a:rPr lang="en-US" sz="1600" b="0" cap="small" baseline="0" dirty="0">
                          <a:latin typeface="Arial" panose="020B0604020202020204" pitchFamily="34" charset="0"/>
                          <a:ea typeface="Roboto Condensed" panose="02000000000000000000" pitchFamily="2" charset="0"/>
                          <a:cs typeface="Arial" panose="020B0604020202020204" pitchFamily="34" charset="0"/>
                        </a:rPr>
                        <a:t>Scenario</a:t>
                      </a:r>
                      <a:r>
                        <a:rPr lang="en-US" sz="1600" b="0" baseline="0" dirty="0">
                          <a:latin typeface="Arial" panose="020B0604020202020204" pitchFamily="34" charset="0"/>
                          <a:ea typeface="Roboto Condensed" panose="02000000000000000000" pitchFamily="2" charset="0"/>
                          <a:cs typeface="Arial" panose="020B0604020202020204" pitchFamily="34" charset="0"/>
                        </a:rPr>
                        <a:t>   </a:t>
                      </a:r>
                      <a:r>
                        <a:rPr lang="en-US" sz="1600" dirty="0">
                          <a:latin typeface="Arial" panose="020B0604020202020204" pitchFamily="34" charset="0"/>
                          <a:ea typeface="Roboto Condensed" panose="02000000000000000000" pitchFamily="2" charset="0"/>
                          <a:cs typeface="Arial" panose="020B0604020202020204" pitchFamily="34" charset="0"/>
                        </a:rPr>
                        <a:t>            </a:t>
                      </a:r>
                      <a:r>
                        <a:rPr lang="en-US" sz="1600" dirty="0" smtClean="0">
                          <a:latin typeface="Arial" panose="020B0604020202020204" pitchFamily="34" charset="0"/>
                          <a:ea typeface="Roboto Condensed" panose="02000000000000000000" pitchFamily="2" charset="0"/>
                          <a:cs typeface="Arial" panose="020B0604020202020204" pitchFamily="34" charset="0"/>
                        </a:rPr>
                        <a:t>                       </a:t>
                      </a:r>
                      <a:r>
                        <a:rPr lang="en-US" sz="1600" b="0" kern="1200" cap="small" baseline="0" dirty="0">
                          <a:solidFill>
                            <a:schemeClr val="tx1"/>
                          </a:solidFill>
                          <a:latin typeface="Arial" panose="020B0604020202020204" pitchFamily="34" charset="0"/>
                          <a:ea typeface="Roboto Condensed" panose="02000000000000000000" pitchFamily="2" charset="0"/>
                          <a:cs typeface="Arial" panose="020B0604020202020204" pitchFamily="34" charset="0"/>
                        </a:rPr>
                        <a:t>Slides</a:t>
                      </a:r>
                    </a:p>
                  </a:txBody>
                  <a:tcPr marL="65408" marR="65408" marT="34290" marB="34290"/>
                </a:tc>
                <a:extLst>
                  <a:ext uri="{0D108BD9-81ED-4DB2-BD59-A6C34878D82A}">
                    <a16:rowId xmlns:a16="http://schemas.microsoft.com/office/drawing/2014/main" val="2468340777"/>
                  </a:ext>
                </a:extLst>
              </a:tr>
              <a:tr h="53377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b="0" dirty="0">
                          <a:latin typeface="Arial" panose="020B0604020202020204" pitchFamily="34" charset="0"/>
                          <a:ea typeface="Roboto Condensed" panose="02000000000000000000" pitchFamily="2" charset="0"/>
                          <a:cs typeface="Arial" panose="020B0604020202020204" pitchFamily="34" charset="0"/>
                          <a:hlinkClick r:id="rId3" action="ppaction://hlinksldjump"/>
                        </a:rPr>
                        <a:t>Bleeding and Wound Care </a:t>
                      </a:r>
                      <a:r>
                        <a:rPr lang="en-US" sz="1600" b="0" dirty="0" smtClean="0">
                          <a:latin typeface="Arial" panose="020B0604020202020204" pitchFamily="34" charset="0"/>
                          <a:ea typeface="Roboto Condensed" panose="02000000000000000000" pitchFamily="2" charset="0"/>
                          <a:cs typeface="Arial" panose="020B0604020202020204" pitchFamily="34" charset="0"/>
                          <a:hlinkClick r:id="rId3" action="ppaction://hlinksldjump"/>
                        </a:rPr>
                        <a:t>   </a:t>
                      </a:r>
                      <a:r>
                        <a:rPr lang="en-US" sz="1600" b="0" baseline="0" dirty="0" smtClean="0">
                          <a:latin typeface="Arial" panose="020B0604020202020204" pitchFamily="34" charset="0"/>
                          <a:ea typeface="Roboto Condensed" panose="02000000000000000000" pitchFamily="2" charset="0"/>
                          <a:cs typeface="Arial" panose="020B0604020202020204" pitchFamily="34" charset="0"/>
                          <a:hlinkClick r:id="rId3" action="ppaction://hlinksldjump"/>
                        </a:rPr>
                        <a:t>          </a:t>
                      </a:r>
                      <a:r>
                        <a:rPr lang="en-US" sz="1600" b="0" baseline="0" dirty="0" smtClean="0">
                          <a:latin typeface="Arial" panose="020B0604020202020204" pitchFamily="34" charset="0"/>
                          <a:ea typeface="Roboto Condensed" panose="02000000000000000000" pitchFamily="2" charset="0"/>
                          <a:cs typeface="Arial" panose="020B0604020202020204" pitchFamily="34" charset="0"/>
                          <a:hlinkClick r:id="rId3" action="ppaction://hlinksldjump"/>
                        </a:rPr>
                        <a:t>4-19 </a:t>
                      </a:r>
                      <a:endParaRPr lang="en-US" sz="1600" b="0" dirty="0">
                        <a:latin typeface="Arial" panose="020B0604020202020204" pitchFamily="34" charset="0"/>
                        <a:ea typeface="Roboto Condensed" panose="02000000000000000000" pitchFamily="2" charset="0"/>
                        <a:cs typeface="Arial" panose="020B0604020202020204" pitchFamily="34" charset="0"/>
                      </a:endParaRPr>
                    </a:p>
                  </a:txBody>
                  <a:tcPr marL="87211" marR="87211"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4" action="ppaction://hlinksldjump"/>
                        </a:rPr>
                        <a:t>Cold and Heat Injuries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4" action="ppaction://hlinksldjump"/>
                        </a:rPr>
                        <a:t>41-45</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211" marR="87211" anchor="ctr"/>
                </a:tc>
                <a:extLst>
                  <a:ext uri="{0D108BD9-81ED-4DB2-BD59-A6C34878D82A}">
                    <a16:rowId xmlns:a16="http://schemas.microsoft.com/office/drawing/2014/main" val="3162246441"/>
                  </a:ext>
                </a:extLst>
              </a:tr>
              <a:tr h="53377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Burns                                   </a:t>
                      </a:r>
                      <a:r>
                        <a:rPr lang="en-US" altLang="en-US" sz="1600" b="0" kern="1200" baseline="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5" action="ppaction://hlinksldjump"/>
                        </a:rPr>
                        <a:t>20-29</a:t>
                      </a:r>
                      <a:endParaRPr lang="en-US" alt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211" marR="87211"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CPR and AED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6" action="ppaction://hlinksldjump"/>
                        </a:rPr>
                        <a:t>46-49</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211" marR="87211" anchor="ctr"/>
                </a:tc>
                <a:extLst>
                  <a:ext uri="{0D108BD9-81ED-4DB2-BD59-A6C34878D82A}">
                    <a16:rowId xmlns:a16="http://schemas.microsoft.com/office/drawing/2014/main" val="2966174195"/>
                  </a:ext>
                </a:extLst>
              </a:tr>
              <a:tr h="53377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Bone, Joint and Muscle Injuries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7" action="ppaction://hlinksldjump"/>
                        </a:rPr>
                        <a:t>30-36</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211" marR="87211"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Choking 	</a:t>
                      </a:r>
                      <a:r>
                        <a:rPr lang="en-US" altLang="en-US" sz="1600" b="0" kern="120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                                </a:t>
                      </a:r>
                      <a:r>
                        <a:rPr lang="en-US" altLang="en-US" sz="1600" b="0" kern="120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8" action="ppaction://hlinksldjump"/>
                        </a:rPr>
                        <a:t>50-57</a:t>
                      </a:r>
                      <a:endParaRPr 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211" marR="87211" anchor="ctr"/>
                </a:tc>
                <a:extLst>
                  <a:ext uri="{0D108BD9-81ED-4DB2-BD59-A6C34878D82A}">
                    <a16:rowId xmlns:a16="http://schemas.microsoft.com/office/drawing/2014/main" val="2150478466"/>
                  </a:ext>
                </a:extLst>
              </a:tr>
              <a:tr h="53377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9" action="ppaction://hlinksldjump"/>
                        </a:rPr>
                        <a:t>Sudden Illness 	            </a:t>
                      </a:r>
                      <a:r>
                        <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hlinkClick r:id="rId9" action="ppaction://hlinksldjump"/>
                        </a:rPr>
                        <a:t>37-40</a:t>
                      </a:r>
                      <a:endParaRPr lang="en-US" altLang="en-US" sz="1600" b="0" kern="1200" dirty="0" smtClean="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211" marR="87211" anchor="ct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en-US" sz="1600" b="0" kern="1200" dirty="0">
                        <a:solidFill>
                          <a:schemeClr val="tx1"/>
                        </a:solidFill>
                        <a:latin typeface="Arial" panose="020B0604020202020204" pitchFamily="34" charset="0"/>
                        <a:ea typeface="Roboto Condensed" panose="02000000000000000000" pitchFamily="2" charset="0"/>
                        <a:cs typeface="Arial" panose="020B0604020202020204" pitchFamily="34" charset="0"/>
                      </a:endParaRPr>
                    </a:p>
                  </a:txBody>
                  <a:tcPr marL="87211" marR="87211" anchor="ctr"/>
                </a:tc>
                <a:extLst>
                  <a:ext uri="{0D108BD9-81ED-4DB2-BD59-A6C34878D82A}">
                    <a16:rowId xmlns:a16="http://schemas.microsoft.com/office/drawing/2014/main" val="3104009167"/>
                  </a:ext>
                </a:extLst>
              </a:tr>
            </a:tbl>
          </a:graphicData>
        </a:graphic>
      </p:graphicFrame>
    </p:spTree>
    <p:custDataLst>
      <p:tags r:id="rId1"/>
    </p:custDataLst>
    <p:extLst>
      <p:ext uri="{BB962C8B-B14F-4D97-AF65-F5344CB8AC3E}">
        <p14:creationId xmlns:p14="http://schemas.microsoft.com/office/powerpoint/2010/main" val="12005846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dirty="0" smtClean="0"/>
              <a:t>Bone, Joint and Muscle Injuries 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TextBox 3"/>
          <p:cNvSpPr txBox="1"/>
          <p:nvPr/>
        </p:nvSpPr>
        <p:spPr>
          <a:xfrm>
            <a:off x="2668074" y="4289238"/>
            <a:ext cx="3807853" cy="369332"/>
          </a:xfrm>
          <a:prstGeom prst="rect">
            <a:avLst/>
          </a:prstGeom>
          <a:noFill/>
        </p:spPr>
        <p:txBody>
          <a:bodyPr wrap="square" rtlCol="0">
            <a:spAutoFit/>
          </a:bodyPr>
          <a:lstStyle/>
          <a:p>
            <a:pPr algn="ctr"/>
            <a:r>
              <a:rPr lang="en-US" cap="small" dirty="0" smtClean="0">
                <a:solidFill>
                  <a:srgbClr val="6ABB4A"/>
                </a:solidFill>
              </a:rPr>
              <a:t>Manufacturing</a:t>
            </a:r>
            <a:endParaRPr lang="en-US" cap="small" dirty="0">
              <a:solidFill>
                <a:srgbClr val="6ABB4A"/>
              </a:solidFill>
            </a:endParaRPr>
          </a:p>
        </p:txBody>
      </p:sp>
    </p:spTree>
    <p:extLst>
      <p:ext uri="{BB962C8B-B14F-4D97-AF65-F5344CB8AC3E}">
        <p14:creationId xmlns:p14="http://schemas.microsoft.com/office/powerpoint/2010/main" val="167232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24460" y="1242141"/>
            <a:ext cx="7676858" cy="3647538"/>
          </a:xfrm>
        </p:spPr>
        <p:txBody>
          <a:bodyPr rtlCol="0">
            <a:normAutofit fontScale="47500" lnSpcReduction="20000"/>
          </a:bodyPr>
          <a:lstStyle/>
          <a:p>
            <a:pPr marL="0" indent="0" eaLnBrk="1" fontAlgn="auto" hangingPunct="1">
              <a:lnSpc>
                <a:spcPct val="120000"/>
              </a:lnSpc>
              <a:spcBef>
                <a:spcPts val="0"/>
              </a:spcBef>
              <a:spcAft>
                <a:spcPts val="600"/>
              </a:spcAft>
              <a:buFont typeface="+mj-lt"/>
              <a:buNone/>
              <a:defRPr/>
            </a:pPr>
            <a:r>
              <a:rPr lang="en-US" sz="3400" dirty="0"/>
              <a:t>Three employees of the ABC Manufacturing Company were dismantling a vertical storage carousel to move it to another building. After removing 18 of the 39 rotating shelving units, the storage carousel became unbalanced. All </a:t>
            </a:r>
            <a:r>
              <a:rPr lang="en-US" sz="3400" dirty="0" smtClean="0"/>
              <a:t>3 employees </a:t>
            </a:r>
            <a:r>
              <a:rPr lang="en-US" sz="3400" dirty="0"/>
              <a:t>tried to balance the remaining shelving units by sitting on them. When </a:t>
            </a:r>
            <a:r>
              <a:rPr lang="en-US" sz="3400" dirty="0" smtClean="0"/>
              <a:t>one of </a:t>
            </a:r>
            <a:r>
              <a:rPr lang="en-US" sz="3400" dirty="0"/>
              <a:t>the employees activated the carousel, the shelving units rotated </a:t>
            </a:r>
            <a:r>
              <a:rPr lang="en-US" sz="3400" dirty="0" smtClean="0"/>
              <a:t>and </a:t>
            </a:r>
            <a:r>
              <a:rPr lang="en-US" sz="3400" dirty="0"/>
              <a:t>all </a:t>
            </a:r>
            <a:r>
              <a:rPr lang="en-US" sz="3400" dirty="0" smtClean="0"/>
              <a:t>3 employees were thrown to </a:t>
            </a:r>
            <a:r>
              <a:rPr lang="en-US" sz="3400" dirty="0"/>
              <a:t>the floor</a:t>
            </a:r>
            <a:r>
              <a:rPr lang="en-US" sz="3400" dirty="0" smtClean="0"/>
              <a:t>.</a:t>
            </a:r>
            <a:endParaRPr lang="en-US" sz="3400" dirty="0"/>
          </a:p>
          <a:p>
            <a:pPr marL="0" indent="0" eaLnBrk="1" fontAlgn="auto" hangingPunct="1">
              <a:lnSpc>
                <a:spcPct val="120000"/>
              </a:lnSpc>
              <a:spcBef>
                <a:spcPts val="0"/>
              </a:spcBef>
              <a:spcAft>
                <a:spcPts val="600"/>
              </a:spcAft>
              <a:buFont typeface="+mj-lt"/>
              <a:buNone/>
              <a:defRPr/>
            </a:pPr>
            <a:r>
              <a:rPr lang="en-US" sz="3400" dirty="0"/>
              <a:t>A witness summoned the medical emergency response team to the scene. You are the first of the response team to arrive. As you approach, you see that all </a:t>
            </a:r>
            <a:r>
              <a:rPr lang="en-US" sz="3400" dirty="0" smtClean="0"/>
              <a:t>3 employees </a:t>
            </a:r>
            <a:r>
              <a:rPr lang="en-US" sz="3400" dirty="0"/>
              <a:t>are responsive. They are complaining of pain in their shoulders and arms</a:t>
            </a:r>
            <a:r>
              <a:rPr lang="en-US" sz="3400" dirty="0" smtClean="0"/>
              <a:t>.</a:t>
            </a:r>
          </a:p>
          <a:p>
            <a:pPr marL="274320" indent="-274320" eaLnBrk="1" fontAlgn="auto" hangingPunct="1">
              <a:lnSpc>
                <a:spcPct val="120000"/>
              </a:lnSpc>
              <a:spcBef>
                <a:spcPts val="0"/>
              </a:spcBef>
              <a:buFont typeface="+mj-lt"/>
              <a:buAutoNum type="arabicPeriod"/>
              <a:defRPr/>
            </a:pPr>
            <a:r>
              <a:rPr lang="en-US" sz="3800" b="1" dirty="0" smtClean="0"/>
              <a:t>What </a:t>
            </a:r>
            <a:r>
              <a:rPr lang="en-US" sz="3800" b="1" dirty="0"/>
              <a:t>would you do before providing first aid</a:t>
            </a:r>
            <a:r>
              <a:rPr lang="en-US" sz="3800" b="1" dirty="0" smtClean="0"/>
              <a:t>?</a:t>
            </a:r>
            <a:endParaRPr lang="en-US" sz="3800" b="1" dirty="0"/>
          </a:p>
          <a:p>
            <a:pPr marL="274320" indent="-274320" eaLnBrk="1" fontAlgn="auto" hangingPunct="1">
              <a:lnSpc>
                <a:spcPct val="120000"/>
              </a:lnSpc>
              <a:spcBef>
                <a:spcPts val="0"/>
              </a:spcBef>
              <a:buFont typeface="+mj-lt"/>
              <a:buAutoNum type="arabicPeriod"/>
              <a:defRPr/>
            </a:pPr>
            <a:r>
              <a:rPr lang="en-US" sz="3800" b="1" dirty="0"/>
              <a:t>How would you provide </a:t>
            </a:r>
            <a:r>
              <a:rPr lang="en-US" sz="3800" b="1" dirty="0" smtClean="0"/>
              <a:t>care?</a:t>
            </a:r>
            <a:endParaRPr lang="en-US" sz="3800" b="1" dirty="0"/>
          </a:p>
          <a:p>
            <a:pPr marL="342900" lvl="1" indent="0" eaLnBrk="1" fontAlgn="auto" hangingPunct="1">
              <a:spcBef>
                <a:spcPts val="0"/>
              </a:spcBef>
              <a:buFont typeface="+mj-lt"/>
              <a:buNone/>
              <a:defRPr/>
            </a:pPr>
            <a:endParaRPr lang="en-US" dirty="0"/>
          </a:p>
        </p:txBody>
      </p:sp>
      <p:sp>
        <p:nvSpPr>
          <p:cNvPr id="52227" name="Title 3"/>
          <p:cNvSpPr>
            <a:spLocks noGrp="1"/>
          </p:cNvSpPr>
          <p:nvPr>
            <p:ph type="title"/>
          </p:nvPr>
        </p:nvSpPr>
        <p:spPr>
          <a:xfrm>
            <a:off x="724460" y="131080"/>
            <a:ext cx="7416800" cy="1166869"/>
          </a:xfrm>
        </p:spPr>
        <p:txBody>
          <a:bodyPr/>
          <a:lstStyle/>
          <a:p>
            <a:r>
              <a:rPr lang="en-US" altLang="en-US" dirty="0"/>
              <a:t>Bone, Joint and Muscle Injuries </a:t>
            </a:r>
            <a:r>
              <a:rPr lang="en-US" altLang="en-US" dirty="0" smtClean="0"/>
              <a:t/>
            </a:r>
            <a:br>
              <a:rPr lang="en-US" altLang="en-US" dirty="0" smtClean="0"/>
            </a:br>
            <a:r>
              <a:rPr lang="en-US" altLang="en-US" sz="3200" dirty="0" smtClean="0"/>
              <a:t>Scenario 1</a:t>
            </a:r>
          </a:p>
        </p:txBody>
      </p:sp>
    </p:spTree>
    <p:custDataLst>
      <p:tags r:id="rId1"/>
    </p:custDataLst>
    <p:extLst>
      <p:ext uri="{BB962C8B-B14F-4D97-AF65-F5344CB8AC3E}">
        <p14:creationId xmlns:p14="http://schemas.microsoft.com/office/powerpoint/2010/main" val="263003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4"/>
          <p:cNvSpPr>
            <a:spLocks noGrp="1"/>
          </p:cNvSpPr>
          <p:nvPr>
            <p:ph idx="1"/>
          </p:nvPr>
        </p:nvSpPr>
        <p:spPr>
          <a:xfrm>
            <a:off x="956279" y="1902787"/>
            <a:ext cx="7416800" cy="1337927"/>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600" dirty="0" smtClean="0"/>
              <a:t>Call 9-1-1.</a:t>
            </a:r>
          </a:p>
          <a:p>
            <a:pPr lvl="1">
              <a:lnSpc>
                <a:spcPct val="100000"/>
              </a:lnSpc>
              <a:spcBef>
                <a:spcPts val="0"/>
              </a:spcBef>
            </a:pPr>
            <a:r>
              <a:rPr lang="en-US" altLang="en-US" sz="1600" dirty="0" smtClean="0"/>
              <a:t>Make the scene safe to enter. This may include locking out the carousel.</a:t>
            </a:r>
          </a:p>
        </p:txBody>
      </p:sp>
      <p:sp>
        <p:nvSpPr>
          <p:cNvPr id="53251" name="Title 3"/>
          <p:cNvSpPr>
            <a:spLocks noGrp="1"/>
          </p:cNvSpPr>
          <p:nvPr>
            <p:ph type="title"/>
          </p:nvPr>
        </p:nvSpPr>
        <p:spPr>
          <a:xfrm>
            <a:off x="700580" y="180304"/>
            <a:ext cx="7416800" cy="1123939"/>
          </a:xfrm>
        </p:spPr>
        <p:txBody>
          <a:bodyPr/>
          <a:lstStyle/>
          <a:p>
            <a:pPr eaLnBrk="1" hangingPunct="1"/>
            <a:r>
              <a:rPr lang="en-US" altLang="en-US" dirty="0" smtClean="0"/>
              <a:t>Bone, Joint and Muscle Injuries </a:t>
            </a:r>
            <a:br>
              <a:rPr lang="en-US" altLang="en-US" dirty="0" smtClean="0"/>
            </a:br>
            <a:r>
              <a:rPr lang="en-US" altLang="en-US" sz="3200" dirty="0" smtClean="0"/>
              <a:t>Scenario 1 </a:t>
            </a:r>
            <a:r>
              <a:rPr lang="en-US" altLang="en-US" sz="3200" b="1" dirty="0" smtClean="0"/>
              <a:t>Answer 1</a:t>
            </a:r>
          </a:p>
        </p:txBody>
      </p:sp>
    </p:spTree>
    <p:custDataLst>
      <p:tags r:id="rId1"/>
    </p:custDataLst>
    <p:extLst>
      <p:ext uri="{BB962C8B-B14F-4D97-AF65-F5344CB8AC3E}">
        <p14:creationId xmlns:p14="http://schemas.microsoft.com/office/powerpoint/2010/main" val="533101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21400" y="1222568"/>
            <a:ext cx="7416800" cy="3017838"/>
          </a:xfrm>
        </p:spPr>
        <p:txBody>
          <a:bodyPr rtlCol="0">
            <a:noAutofit/>
          </a:bodyPr>
          <a:lstStyle/>
          <a:p>
            <a:pPr eaLnBrk="1" fontAlgn="auto" hangingPunct="1">
              <a:lnSpc>
                <a:spcPct val="120000"/>
              </a:lnSpc>
              <a:spcBef>
                <a:spcPts val="0"/>
              </a:spcBef>
              <a:buFont typeface="+mj-lt"/>
              <a:buAutoNum type="arabicPeriod" startAt="2"/>
              <a:defRPr/>
            </a:pPr>
            <a:r>
              <a:rPr lang="en-US" sz="1800" b="1" dirty="0"/>
              <a:t>How would you provide care?</a:t>
            </a:r>
          </a:p>
          <a:p>
            <a:pPr lvl="1">
              <a:lnSpc>
                <a:spcPct val="100000"/>
              </a:lnSpc>
              <a:spcBef>
                <a:spcPts val="0"/>
              </a:spcBef>
              <a:defRPr/>
            </a:pPr>
            <a:r>
              <a:rPr lang="en-US" sz="1600" dirty="0" smtClean="0"/>
              <a:t>Tell all 3 employees to remain in place so that they can be examined for injuries.</a:t>
            </a:r>
          </a:p>
          <a:p>
            <a:pPr lvl="1">
              <a:lnSpc>
                <a:spcPct val="100000"/>
              </a:lnSpc>
              <a:spcBef>
                <a:spcPts val="0"/>
              </a:spcBef>
              <a:defRPr/>
            </a:pPr>
            <a:r>
              <a:rPr lang="en-US" sz="1600" dirty="0" smtClean="0"/>
              <a:t>Conduct </a:t>
            </a:r>
            <a:r>
              <a:rPr lang="en-US" sz="1600" dirty="0"/>
              <a:t>a physical examination on each of the </a:t>
            </a:r>
            <a:r>
              <a:rPr lang="en-US" sz="1600" dirty="0" smtClean="0"/>
              <a:t>3 employees</a:t>
            </a:r>
            <a:r>
              <a:rPr lang="en-US" sz="1600" dirty="0"/>
              <a:t>, focusing on the areas they are complaining about, and treat </a:t>
            </a:r>
            <a:r>
              <a:rPr lang="en-US" sz="1600" dirty="0" smtClean="0"/>
              <a:t>accordingly.</a:t>
            </a:r>
          </a:p>
          <a:p>
            <a:pPr lvl="1">
              <a:lnSpc>
                <a:spcPct val="100000"/>
              </a:lnSpc>
              <a:spcBef>
                <a:spcPts val="0"/>
              </a:spcBef>
              <a:defRPr/>
            </a:pPr>
            <a:r>
              <a:rPr lang="en-US" sz="1600" dirty="0" smtClean="0"/>
              <a:t>If </a:t>
            </a:r>
            <a:r>
              <a:rPr lang="en-US" sz="1600" dirty="0"/>
              <a:t>you note deformity in any of the extremities:</a:t>
            </a:r>
          </a:p>
          <a:p>
            <a:pPr marL="1143000" lvl="4">
              <a:lnSpc>
                <a:spcPct val="100000"/>
              </a:lnSpc>
              <a:spcBef>
                <a:spcPts val="0"/>
              </a:spcBef>
              <a:buFont typeface="Arial"/>
              <a:buChar char="•"/>
              <a:defRPr/>
            </a:pPr>
            <a:r>
              <a:rPr lang="en-US" sz="1600" dirty="0"/>
              <a:t>If you expect EMS to arrive in less than 30 minutes, allow the employee involved to </a:t>
            </a:r>
            <a:r>
              <a:rPr lang="en-US" sz="1600" dirty="0" smtClean="0"/>
              <a:t>self-splint the injured side with their uninjured arm.</a:t>
            </a:r>
            <a:endParaRPr lang="en-US" sz="1600" dirty="0"/>
          </a:p>
          <a:p>
            <a:pPr marL="1143000" lvl="4">
              <a:lnSpc>
                <a:spcPct val="100000"/>
              </a:lnSpc>
              <a:spcBef>
                <a:spcPts val="0"/>
              </a:spcBef>
              <a:buFont typeface="Arial"/>
              <a:buChar char="•"/>
              <a:defRPr/>
            </a:pPr>
            <a:r>
              <a:rPr lang="en-US" sz="1600" dirty="0"/>
              <a:t>If EMS will </a:t>
            </a:r>
            <a:r>
              <a:rPr lang="en-US" sz="1600" dirty="0" smtClean="0"/>
              <a:t>be delayed, use a rigid splint </a:t>
            </a:r>
            <a:r>
              <a:rPr lang="en-US" sz="1600" dirty="0"/>
              <a:t>to immobilize arm injuries, and apply a sling for arm and shoulder injuries.</a:t>
            </a:r>
            <a:endParaRPr lang="en-US" sz="1600" dirty="0" smtClean="0"/>
          </a:p>
          <a:p>
            <a:pPr lvl="1">
              <a:lnSpc>
                <a:spcPct val="100000"/>
              </a:lnSpc>
              <a:spcBef>
                <a:spcPts val="0"/>
              </a:spcBef>
              <a:defRPr/>
            </a:pPr>
            <a:r>
              <a:rPr lang="en-US" sz="1600" dirty="0" smtClean="0"/>
              <a:t>Be prepared to treat </a:t>
            </a:r>
            <a:r>
              <a:rPr lang="en-US" sz="1600" dirty="0"/>
              <a:t>for </a:t>
            </a:r>
            <a:r>
              <a:rPr lang="en-US" sz="1600" dirty="0" smtClean="0"/>
              <a:t>shock.</a:t>
            </a:r>
          </a:p>
          <a:p>
            <a:pPr marL="342900" lvl="1" indent="0" eaLnBrk="1" fontAlgn="auto" hangingPunct="1">
              <a:spcBef>
                <a:spcPts val="0"/>
              </a:spcBef>
              <a:buFont typeface="+mj-lt"/>
              <a:buNone/>
              <a:defRPr/>
            </a:pPr>
            <a:endParaRPr lang="en-US" dirty="0"/>
          </a:p>
        </p:txBody>
      </p:sp>
      <p:sp>
        <p:nvSpPr>
          <p:cNvPr id="54275" name="Title 3"/>
          <p:cNvSpPr>
            <a:spLocks noGrp="1"/>
          </p:cNvSpPr>
          <p:nvPr>
            <p:ph type="title"/>
          </p:nvPr>
        </p:nvSpPr>
        <p:spPr>
          <a:xfrm>
            <a:off x="821400" y="150254"/>
            <a:ext cx="7416800" cy="1060677"/>
          </a:xfrm>
        </p:spPr>
        <p:txBody>
          <a:bodyPr/>
          <a:lstStyle/>
          <a:p>
            <a:r>
              <a:rPr lang="en-US" altLang="en-US" dirty="0"/>
              <a:t>Bone, Joint and Muscle Injuries </a:t>
            </a:r>
            <a:r>
              <a:rPr lang="en-US" altLang="en-US" dirty="0" smtClean="0"/>
              <a:t/>
            </a:r>
            <a:br>
              <a:rPr lang="en-US" altLang="en-US" dirty="0" smtClean="0"/>
            </a:br>
            <a:r>
              <a:rPr lang="en-US" altLang="en-US" sz="3200" dirty="0" smtClean="0"/>
              <a:t>Scenario 1 </a:t>
            </a:r>
            <a:r>
              <a:rPr lang="en-US" altLang="en-US" sz="3200" b="1" dirty="0" smtClean="0"/>
              <a:t>Answer 2</a:t>
            </a:r>
          </a:p>
        </p:txBody>
      </p:sp>
    </p:spTree>
    <p:custDataLst>
      <p:tags r:id="rId1"/>
    </p:custDataLst>
    <p:extLst>
      <p:ext uri="{BB962C8B-B14F-4D97-AF65-F5344CB8AC3E}">
        <p14:creationId xmlns:p14="http://schemas.microsoft.com/office/powerpoint/2010/main" val="20997969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74713" y="1387669"/>
            <a:ext cx="7416800" cy="2497458"/>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Jordan Walsh, a horizontal engine lathe operator, was measuring a hole in a part being machined when </a:t>
            </a:r>
            <a:r>
              <a:rPr lang="en-US" sz="1600" dirty="0" smtClean="0"/>
              <a:t>her </a:t>
            </a:r>
            <a:r>
              <a:rPr lang="en-US" sz="1600" dirty="0"/>
              <a:t>knee struck the brake. This engaged the lathe and caused the part to turn. This, in turn, caused </a:t>
            </a:r>
            <a:r>
              <a:rPr lang="en-US" sz="1600" dirty="0" smtClean="0"/>
              <a:t>her </a:t>
            </a:r>
            <a:r>
              <a:rPr lang="en-US" sz="1600" dirty="0"/>
              <a:t>arm to become </a:t>
            </a:r>
            <a:r>
              <a:rPr lang="en-US" sz="1600" dirty="0" smtClean="0"/>
              <a:t>caught. </a:t>
            </a:r>
          </a:p>
          <a:p>
            <a:pPr marL="0" indent="0" eaLnBrk="1" fontAlgn="auto" hangingPunct="1">
              <a:lnSpc>
                <a:spcPct val="100000"/>
              </a:lnSpc>
              <a:spcBef>
                <a:spcPts val="0"/>
              </a:spcBef>
              <a:spcAft>
                <a:spcPts val="600"/>
              </a:spcAft>
              <a:buFont typeface="+mj-lt"/>
              <a:buNone/>
              <a:defRPr/>
            </a:pPr>
            <a:r>
              <a:rPr lang="en-US" sz="1600" dirty="0" smtClean="0"/>
              <a:t>You </a:t>
            </a:r>
            <a:r>
              <a:rPr lang="en-US" sz="1600" dirty="0"/>
              <a:t>are trained in first aid. When you arrive at the scene, Jordan is responsive and </a:t>
            </a:r>
            <a:r>
              <a:rPr lang="en-US" sz="1600" dirty="0" smtClean="0"/>
              <a:t>breathing, and her arm is no longer caught in the lathe. </a:t>
            </a:r>
            <a:r>
              <a:rPr lang="en-US" sz="1600" dirty="0"/>
              <a:t>You observe several lacerations on </a:t>
            </a:r>
            <a:r>
              <a:rPr lang="en-US" sz="1600" dirty="0" smtClean="0"/>
              <a:t>her </a:t>
            </a:r>
            <a:r>
              <a:rPr lang="en-US" sz="1600" dirty="0"/>
              <a:t>arms and </a:t>
            </a:r>
            <a:r>
              <a:rPr lang="en-US" sz="1600" dirty="0" smtClean="0"/>
              <a:t>one of her </a:t>
            </a:r>
            <a:r>
              <a:rPr lang="en-US" sz="1600" dirty="0"/>
              <a:t>arms is severely deformed. </a:t>
            </a:r>
          </a:p>
          <a:p>
            <a:pPr marL="274320" indent="-274320" eaLnBrk="1" fontAlgn="auto" hangingPunct="1">
              <a:lnSpc>
                <a:spcPct val="120000"/>
              </a:lnSpc>
              <a:spcBef>
                <a:spcPts val="0"/>
              </a:spcBef>
              <a:buFont typeface="+mj-lt"/>
              <a:buAutoNum type="arabicPeriod"/>
              <a:defRPr/>
            </a:pPr>
            <a:r>
              <a:rPr lang="en-US" sz="1800" b="1" dirty="0" smtClean="0"/>
              <a:t>What </a:t>
            </a:r>
            <a:r>
              <a:rPr lang="en-US" sz="1800" b="1" dirty="0"/>
              <a:t>would you do before providing first aid</a:t>
            </a:r>
            <a:r>
              <a:rPr lang="en-US" sz="1800" b="1" dirty="0" smtClean="0"/>
              <a:t>?</a:t>
            </a:r>
            <a:endParaRPr lang="en-US" sz="1800" b="1" dirty="0"/>
          </a:p>
          <a:p>
            <a:pPr marL="274320" indent="-274320" eaLnBrk="1" fontAlgn="auto" hangingPunct="1">
              <a:lnSpc>
                <a:spcPct val="120000"/>
              </a:lnSpc>
              <a:spcBef>
                <a:spcPts val="0"/>
              </a:spcBef>
              <a:buFont typeface="+mj-lt"/>
              <a:buAutoNum type="arabicPeriod"/>
              <a:defRPr/>
            </a:pPr>
            <a:r>
              <a:rPr lang="en-US" sz="1800" b="1" dirty="0"/>
              <a:t>How would you provide </a:t>
            </a:r>
            <a:r>
              <a:rPr lang="en-US" sz="1800" b="1" dirty="0" smtClean="0"/>
              <a:t>first aid?</a:t>
            </a:r>
            <a:endParaRPr lang="en-US" sz="1800" b="1" dirty="0"/>
          </a:p>
          <a:p>
            <a:pPr marL="342900" lvl="1" indent="0" eaLnBrk="1" fontAlgn="auto" hangingPunct="1">
              <a:spcBef>
                <a:spcPts val="0"/>
              </a:spcBef>
              <a:buFont typeface="+mj-lt"/>
              <a:buNone/>
              <a:defRPr/>
            </a:pPr>
            <a:endParaRPr lang="en-US" dirty="0"/>
          </a:p>
        </p:txBody>
      </p:sp>
      <p:sp>
        <p:nvSpPr>
          <p:cNvPr id="55299" name="Title 3"/>
          <p:cNvSpPr>
            <a:spLocks noGrp="1"/>
          </p:cNvSpPr>
          <p:nvPr>
            <p:ph type="title"/>
          </p:nvPr>
        </p:nvSpPr>
        <p:spPr>
          <a:xfrm>
            <a:off x="808243" y="193183"/>
            <a:ext cx="7416800" cy="1070376"/>
          </a:xfrm>
        </p:spPr>
        <p:txBody>
          <a:bodyPr/>
          <a:lstStyle/>
          <a:p>
            <a:r>
              <a:rPr lang="en-US" altLang="en-US" dirty="0"/>
              <a:t>Bone, Joint and Muscle Injuries </a:t>
            </a:r>
            <a:r>
              <a:rPr lang="en-US" altLang="en-US" dirty="0" smtClean="0"/>
              <a:t/>
            </a:r>
            <a:br>
              <a:rPr lang="en-US" altLang="en-US" dirty="0" smtClean="0"/>
            </a:br>
            <a:r>
              <a:rPr lang="en-US" altLang="en-US" sz="3200" dirty="0" smtClean="0"/>
              <a:t>Scenario 2</a:t>
            </a:r>
          </a:p>
        </p:txBody>
      </p:sp>
    </p:spTree>
    <p:custDataLst>
      <p:tags r:id="rId1"/>
    </p:custDataLst>
    <p:extLst>
      <p:ext uri="{BB962C8B-B14F-4D97-AF65-F5344CB8AC3E}">
        <p14:creationId xmlns:p14="http://schemas.microsoft.com/office/powerpoint/2010/main" val="39658492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4"/>
          <p:cNvSpPr>
            <a:spLocks noGrp="1"/>
          </p:cNvSpPr>
          <p:nvPr>
            <p:ph idx="1"/>
          </p:nvPr>
        </p:nvSpPr>
        <p:spPr>
          <a:xfrm>
            <a:off x="874713" y="1838392"/>
            <a:ext cx="7416800" cy="1466716"/>
          </a:xfrm>
        </p:spPr>
        <p:txBody>
          <a:bodyPr/>
          <a:lstStyle/>
          <a:p>
            <a:pPr eaLnBrk="1" hangingPunct="1">
              <a:lnSpc>
                <a:spcPct val="100000"/>
              </a:lnSpc>
              <a:spcBef>
                <a:spcPts val="0"/>
              </a:spcBef>
              <a:spcAft>
                <a:spcPts val="600"/>
              </a:spcAft>
              <a:buFont typeface="Arial" panose="020B0604020202020204" pitchFamily="34" charset="0"/>
              <a:buAutoNum type="arabicPeriod"/>
            </a:pPr>
            <a:r>
              <a:rPr lang="en-US" altLang="en-US" sz="1800" b="1" dirty="0" smtClean="0"/>
              <a:t>What would you do before providing first aid?</a:t>
            </a:r>
          </a:p>
          <a:p>
            <a:pPr lvl="1">
              <a:lnSpc>
                <a:spcPct val="100000"/>
              </a:lnSpc>
              <a:spcBef>
                <a:spcPts val="0"/>
              </a:spcBef>
            </a:pPr>
            <a:r>
              <a:rPr lang="en-US" altLang="en-US" sz="1600" dirty="0" smtClean="0"/>
              <a:t>Call or have a coworker call 9-1-1.</a:t>
            </a:r>
          </a:p>
          <a:p>
            <a:pPr lvl="1">
              <a:lnSpc>
                <a:spcPct val="100000"/>
              </a:lnSpc>
              <a:spcBef>
                <a:spcPts val="0"/>
              </a:spcBef>
            </a:pPr>
            <a:r>
              <a:rPr lang="en-US" altLang="en-US" sz="1600" dirty="0" smtClean="0"/>
              <a:t>Direct a coworker to make the scene safe. This may include locking out the lathe.</a:t>
            </a:r>
          </a:p>
          <a:p>
            <a:pPr lvl="1">
              <a:lnSpc>
                <a:spcPct val="100000"/>
              </a:lnSpc>
              <a:spcBef>
                <a:spcPts val="0"/>
              </a:spcBef>
            </a:pPr>
            <a:r>
              <a:rPr lang="en-US" altLang="en-US" sz="1600" dirty="0" smtClean="0"/>
              <a:t>Direct another coworker to bring the first aid kit.</a:t>
            </a:r>
          </a:p>
        </p:txBody>
      </p:sp>
      <p:sp>
        <p:nvSpPr>
          <p:cNvPr id="56323" name="Title 3"/>
          <p:cNvSpPr>
            <a:spLocks noGrp="1"/>
          </p:cNvSpPr>
          <p:nvPr>
            <p:ph type="title"/>
          </p:nvPr>
        </p:nvSpPr>
        <p:spPr>
          <a:xfrm>
            <a:off x="808243" y="111617"/>
            <a:ext cx="7416800" cy="1165099"/>
          </a:xfrm>
        </p:spPr>
        <p:txBody>
          <a:bodyPr/>
          <a:lstStyle/>
          <a:p>
            <a:r>
              <a:rPr lang="en-US" altLang="en-US" dirty="0"/>
              <a:t>Bone, Joint and Muscle Injuries </a:t>
            </a:r>
            <a:r>
              <a:rPr lang="en-US" altLang="en-US" dirty="0" smtClean="0"/>
              <a:t/>
            </a:r>
            <a:br>
              <a:rPr lang="en-US" altLang="en-US" dirty="0" smtClean="0"/>
            </a:br>
            <a:r>
              <a:rPr lang="en-US" altLang="en-US" sz="3200" dirty="0" smtClean="0"/>
              <a:t>Scenario 2 </a:t>
            </a:r>
            <a:r>
              <a:rPr lang="en-US" altLang="en-US" sz="3200" b="1" dirty="0" smtClean="0"/>
              <a:t>Answer 1</a:t>
            </a:r>
          </a:p>
        </p:txBody>
      </p:sp>
    </p:spTree>
    <p:custDataLst>
      <p:tags r:id="rId1"/>
    </p:custDataLst>
    <p:extLst>
      <p:ext uri="{BB962C8B-B14F-4D97-AF65-F5344CB8AC3E}">
        <p14:creationId xmlns:p14="http://schemas.microsoft.com/office/powerpoint/2010/main" val="11321190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4"/>
          <p:cNvSpPr>
            <a:spLocks noGrp="1"/>
          </p:cNvSpPr>
          <p:nvPr>
            <p:ph idx="1"/>
          </p:nvPr>
        </p:nvSpPr>
        <p:spPr>
          <a:xfrm>
            <a:off x="874713" y="1475637"/>
            <a:ext cx="7416800" cy="2192226"/>
          </a:xfrm>
        </p:spPr>
        <p:txBody>
          <a:bodyPr/>
          <a:lstStyle/>
          <a:p>
            <a:pPr eaLnBrk="1" hangingPunct="1">
              <a:lnSpc>
                <a:spcPct val="100000"/>
              </a:lnSpc>
              <a:spcBef>
                <a:spcPts val="0"/>
              </a:spcBef>
              <a:spcAft>
                <a:spcPts val="600"/>
              </a:spcAft>
              <a:buFont typeface="Arial" panose="020B0604020202020204" pitchFamily="34" charset="0"/>
              <a:buAutoNum type="arabicPeriod" startAt="2"/>
            </a:pPr>
            <a:r>
              <a:rPr lang="en-US" altLang="en-US" sz="1800" b="1" dirty="0" smtClean="0"/>
              <a:t>How would you provide first aid?</a:t>
            </a:r>
          </a:p>
          <a:p>
            <a:pPr lvl="1">
              <a:lnSpc>
                <a:spcPct val="100000"/>
              </a:lnSpc>
              <a:spcBef>
                <a:spcPts val="0"/>
              </a:spcBef>
            </a:pPr>
            <a:r>
              <a:rPr lang="en-US" altLang="en-US" sz="1600" dirty="0" smtClean="0"/>
              <a:t>Put on medical exam gloves.</a:t>
            </a:r>
          </a:p>
          <a:p>
            <a:pPr lvl="1">
              <a:lnSpc>
                <a:spcPct val="100000"/>
              </a:lnSpc>
              <a:spcBef>
                <a:spcPts val="0"/>
              </a:spcBef>
            </a:pPr>
            <a:r>
              <a:rPr lang="en-US" altLang="en-US" sz="1600" dirty="0" smtClean="0"/>
              <a:t>Do a head-to-toe exam to determine if there are other injuries. Avoid touching the deformed area of the arm.</a:t>
            </a:r>
          </a:p>
          <a:p>
            <a:pPr lvl="1">
              <a:lnSpc>
                <a:spcPct val="100000"/>
              </a:lnSpc>
              <a:spcBef>
                <a:spcPts val="0"/>
              </a:spcBef>
            </a:pPr>
            <a:r>
              <a:rPr lang="en-US" altLang="en-US" sz="1600" dirty="0" smtClean="0"/>
              <a:t>Control bleeding with direct pressure on the arm that is not deformed. For the deformed arm, tell Jordan to keep it still. EMS will likely splint it when they arrive.</a:t>
            </a:r>
          </a:p>
          <a:p>
            <a:pPr lvl="1">
              <a:lnSpc>
                <a:spcPct val="100000"/>
              </a:lnSpc>
              <a:spcBef>
                <a:spcPts val="0"/>
              </a:spcBef>
            </a:pPr>
            <a:r>
              <a:rPr lang="en-US" altLang="en-US" sz="1600" dirty="0" smtClean="0"/>
              <a:t>Treat for shock.</a:t>
            </a:r>
            <a:endParaRPr lang="en-US" altLang="en-US" sz="1600" u="sng" dirty="0" smtClean="0">
              <a:solidFill>
                <a:srgbClr val="FF0000"/>
              </a:solidFill>
            </a:endParaRPr>
          </a:p>
        </p:txBody>
      </p:sp>
      <p:sp>
        <p:nvSpPr>
          <p:cNvPr id="57347" name="Title 3"/>
          <p:cNvSpPr>
            <a:spLocks noGrp="1"/>
          </p:cNvSpPr>
          <p:nvPr>
            <p:ph type="title"/>
          </p:nvPr>
        </p:nvSpPr>
        <p:spPr>
          <a:xfrm>
            <a:off x="874713" y="184597"/>
            <a:ext cx="7416800" cy="1149697"/>
          </a:xfrm>
        </p:spPr>
        <p:txBody>
          <a:bodyPr/>
          <a:lstStyle/>
          <a:p>
            <a:r>
              <a:rPr lang="en-US" altLang="en-US" dirty="0"/>
              <a:t>Bone, Joint and Muscle Injuries </a:t>
            </a:r>
            <a:r>
              <a:rPr lang="en-US" altLang="en-US" dirty="0" smtClean="0"/>
              <a:t/>
            </a:r>
            <a:br>
              <a:rPr lang="en-US" altLang="en-US" dirty="0" smtClean="0"/>
            </a:br>
            <a:r>
              <a:rPr lang="en-US" altLang="en-US" sz="3200" dirty="0" smtClean="0"/>
              <a:t>Scenario 2 </a:t>
            </a:r>
            <a:r>
              <a:rPr lang="en-US" altLang="en-US" sz="3200" b="1" dirty="0" smtClean="0"/>
              <a:t>Answer 2</a:t>
            </a:r>
          </a:p>
        </p:txBody>
      </p:sp>
    </p:spTree>
    <p:custDataLst>
      <p:tags r:id="rId1"/>
    </p:custDataLst>
    <p:extLst>
      <p:ext uri="{BB962C8B-B14F-4D97-AF65-F5344CB8AC3E}">
        <p14:creationId xmlns:p14="http://schemas.microsoft.com/office/powerpoint/2010/main" val="3494863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dirty="0" smtClean="0"/>
              <a:t>Sudden Illness</a:t>
            </a:r>
            <a:br>
              <a:rPr lang="en-US" altLang="en-US" dirty="0" smtClean="0"/>
            </a:br>
            <a:r>
              <a:rPr lang="en-US" altLang="en-US" dirty="0" smtClean="0"/>
              <a:t>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TextBox 3"/>
          <p:cNvSpPr txBox="1"/>
          <p:nvPr/>
        </p:nvSpPr>
        <p:spPr>
          <a:xfrm>
            <a:off x="2668074" y="4289238"/>
            <a:ext cx="3807853" cy="369332"/>
          </a:xfrm>
          <a:prstGeom prst="rect">
            <a:avLst/>
          </a:prstGeom>
          <a:noFill/>
        </p:spPr>
        <p:txBody>
          <a:bodyPr wrap="square" rtlCol="0">
            <a:spAutoFit/>
          </a:bodyPr>
          <a:lstStyle/>
          <a:p>
            <a:pPr algn="ctr"/>
            <a:r>
              <a:rPr lang="en-US" cap="small" dirty="0" smtClean="0">
                <a:solidFill>
                  <a:srgbClr val="6ABB4A"/>
                </a:solidFill>
              </a:rPr>
              <a:t>Manufacturing</a:t>
            </a:r>
            <a:endParaRPr lang="en-US" cap="small" dirty="0">
              <a:solidFill>
                <a:srgbClr val="6ABB4A"/>
              </a:solidFill>
            </a:endParaRPr>
          </a:p>
        </p:txBody>
      </p:sp>
    </p:spTree>
    <p:extLst>
      <p:ext uri="{BB962C8B-B14F-4D97-AF65-F5344CB8AC3E}">
        <p14:creationId xmlns:p14="http://schemas.microsoft.com/office/powerpoint/2010/main" val="2988813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663" y="1374273"/>
            <a:ext cx="7416800" cy="2841625"/>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Emil Johnson drives a tractor-trailer for Goodwin Manufacturing Company. Emil is loading some equipment onto a flatbed trailer at a satellite building, a half mile east of the main plant. You are the foreman of the satellite building, and you come onto the dock area to help him. After about 15 minutes, Emil begins </a:t>
            </a:r>
            <a:r>
              <a:rPr lang="en-US" sz="1600" dirty="0" smtClean="0"/>
              <a:t>wheezing, </a:t>
            </a:r>
            <a:r>
              <a:rPr lang="en-US" sz="1600" dirty="0"/>
              <a:t>and he is having difficulty breathing. When you ask him if he is okay, he tells you that he has asthma.</a:t>
            </a:r>
          </a:p>
          <a:p>
            <a:pPr marL="0" indent="0" eaLnBrk="1" fontAlgn="auto" hangingPunct="1">
              <a:lnSpc>
                <a:spcPct val="100000"/>
              </a:lnSpc>
              <a:spcBef>
                <a:spcPts val="0"/>
              </a:spcBef>
              <a:spcAft>
                <a:spcPts val="600"/>
              </a:spcAft>
              <a:buFont typeface="+mj-lt"/>
              <a:buNone/>
              <a:defRPr/>
            </a:pPr>
            <a:r>
              <a:rPr lang="en-US" sz="1600" dirty="0"/>
              <a:t>You know that a grain handling facility is located on the south end of the satellite building site and suspect that grain dust in the air may be causing Emil to have an asthma attack</a:t>
            </a:r>
            <a:r>
              <a:rPr lang="en-US" sz="1600" dirty="0" smtClean="0"/>
              <a:t>.</a:t>
            </a:r>
            <a:endParaRPr lang="en-US" sz="1600" dirty="0"/>
          </a:p>
          <a:p>
            <a:pPr marL="342900" indent="-342900" eaLnBrk="1" fontAlgn="auto" hangingPunct="1">
              <a:lnSpc>
                <a:spcPct val="100000"/>
              </a:lnSpc>
              <a:spcBef>
                <a:spcPts val="0"/>
              </a:spcBef>
              <a:buFont typeface="+mj-lt"/>
              <a:buAutoNum type="arabicPeriod"/>
              <a:defRPr/>
            </a:pPr>
            <a:r>
              <a:rPr lang="en-US" sz="1800" b="1" dirty="0"/>
              <a:t>What would you do before providing first aid?</a:t>
            </a:r>
          </a:p>
          <a:p>
            <a:pPr marL="342900" indent="-342900" eaLnBrk="1" fontAlgn="auto" hangingPunct="1">
              <a:lnSpc>
                <a:spcPct val="100000"/>
              </a:lnSpc>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600" dirty="0"/>
          </a:p>
        </p:txBody>
      </p:sp>
      <p:sp>
        <p:nvSpPr>
          <p:cNvPr id="2" name="Title 1"/>
          <p:cNvSpPr>
            <a:spLocks noGrp="1"/>
          </p:cNvSpPr>
          <p:nvPr>
            <p:ph type="title"/>
          </p:nvPr>
        </p:nvSpPr>
        <p:spPr>
          <a:xfrm>
            <a:off x="855663" y="236113"/>
            <a:ext cx="7416800" cy="1138160"/>
          </a:xfrm>
        </p:spPr>
        <p:txBody>
          <a:bodyPr rtlCol="0">
            <a:noAutofit/>
          </a:bodyPr>
          <a:lstStyle/>
          <a:p>
            <a:pPr>
              <a:defRPr/>
            </a:pPr>
            <a:r>
              <a:rPr lang="en-US" altLang="en-US" dirty="0"/>
              <a:t>Sudden Illness</a:t>
            </a:r>
            <a:r>
              <a:rPr lang="en-US" dirty="0" smtClean="0"/>
              <a:t/>
            </a:r>
            <a:br>
              <a:rPr lang="en-US" dirty="0" smtClean="0"/>
            </a:br>
            <a:r>
              <a:rPr lang="en-US" sz="3200" dirty="0" smtClean="0"/>
              <a:t>Scenario 1</a:t>
            </a:r>
            <a:endParaRPr lang="en-US" sz="3200" dirty="0"/>
          </a:p>
        </p:txBody>
      </p:sp>
    </p:spTree>
    <p:extLst>
      <p:ext uri="{BB962C8B-B14F-4D97-AF65-F5344CB8AC3E}">
        <p14:creationId xmlns:p14="http://schemas.microsoft.com/office/powerpoint/2010/main" val="20324398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663" y="2126758"/>
            <a:ext cx="7416800" cy="889984"/>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spcBef>
                <a:spcPts val="0"/>
              </a:spcBef>
              <a:defRPr/>
            </a:pPr>
            <a:r>
              <a:rPr lang="en-US" sz="1600" dirty="0"/>
              <a:t>Move Emil inside the building, out of the outside air.</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735460" y="227527"/>
            <a:ext cx="7416800" cy="1129048"/>
          </a:xfrm>
        </p:spPr>
        <p:txBody>
          <a:bodyPr rtlCol="0">
            <a:noAutofit/>
          </a:bodyPr>
          <a:lstStyle/>
          <a:p>
            <a:pPr>
              <a:defRPr/>
            </a:pPr>
            <a:r>
              <a:rPr lang="en-US" altLang="en-US" dirty="0"/>
              <a:t>Sudden Illness</a:t>
            </a:r>
            <a:r>
              <a:rPr lang="en-US" dirty="0"/>
              <a:t/>
            </a:r>
            <a:br>
              <a:rPr lang="en-US" dirty="0"/>
            </a:br>
            <a:r>
              <a:rPr lang="en-US" sz="3200" dirty="0"/>
              <a:t>Scenario 1 </a:t>
            </a:r>
            <a:r>
              <a:rPr lang="en-US" sz="3200" b="1" dirty="0" smtClean="0"/>
              <a:t>Answer 1</a:t>
            </a:r>
            <a:endParaRPr lang="en-US" sz="3200" dirty="0"/>
          </a:p>
        </p:txBody>
      </p:sp>
    </p:spTree>
    <p:extLst>
      <p:ext uri="{BB962C8B-B14F-4D97-AF65-F5344CB8AC3E}">
        <p14:creationId xmlns:p14="http://schemas.microsoft.com/office/powerpoint/2010/main" val="1983988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pPr eaLnBrk="1" hangingPunct="1"/>
            <a:r>
              <a:rPr lang="en-US" altLang="en-US" dirty="0" smtClean="0"/>
              <a:t>Bleeding and Wound Care Scenarios</a:t>
            </a:r>
          </a:p>
        </p:txBody>
      </p:sp>
      <p:sp>
        <p:nvSpPr>
          <p:cNvPr id="3" name="Action Button: Return 2">
            <a:hlinkClick r:id="rId3"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2" name="TextBox 1"/>
          <p:cNvSpPr txBox="1"/>
          <p:nvPr/>
        </p:nvSpPr>
        <p:spPr>
          <a:xfrm>
            <a:off x="2668074" y="4289238"/>
            <a:ext cx="3807853" cy="369332"/>
          </a:xfrm>
          <a:prstGeom prst="rect">
            <a:avLst/>
          </a:prstGeom>
          <a:noFill/>
        </p:spPr>
        <p:txBody>
          <a:bodyPr wrap="square" rtlCol="0">
            <a:spAutoFit/>
          </a:bodyPr>
          <a:lstStyle/>
          <a:p>
            <a:pPr algn="ctr"/>
            <a:r>
              <a:rPr lang="en-US" cap="small" dirty="0" smtClean="0">
                <a:solidFill>
                  <a:srgbClr val="6ABB4A"/>
                </a:solidFill>
              </a:rPr>
              <a:t>Manufacturing</a:t>
            </a:r>
            <a:endParaRPr lang="en-US" cap="small" dirty="0">
              <a:solidFill>
                <a:srgbClr val="6ABB4A"/>
              </a:solidFill>
            </a:endParaRPr>
          </a:p>
        </p:txBody>
      </p:sp>
    </p:spTree>
    <p:custDataLst>
      <p:tags r:id="rId1"/>
    </p:custDataLst>
    <p:extLst>
      <p:ext uri="{BB962C8B-B14F-4D97-AF65-F5344CB8AC3E}">
        <p14:creationId xmlns:p14="http://schemas.microsoft.com/office/powerpoint/2010/main" val="206635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776722" y="240406"/>
            <a:ext cx="7416800" cy="1049438"/>
          </a:xfrm>
        </p:spPr>
        <p:txBody>
          <a:bodyPr rtlCol="0">
            <a:noAutofit/>
          </a:bodyPr>
          <a:lstStyle/>
          <a:p>
            <a:pPr>
              <a:defRPr/>
            </a:pPr>
            <a:r>
              <a:rPr lang="en-US" altLang="en-US" dirty="0"/>
              <a:t>Sudden Illness</a:t>
            </a:r>
            <a:r>
              <a:rPr lang="en-US" dirty="0"/>
              <a:t/>
            </a:r>
            <a:br>
              <a:rPr lang="en-US" dirty="0"/>
            </a:br>
            <a:r>
              <a:rPr lang="en-US" sz="3200" dirty="0"/>
              <a:t>Scenario 1 </a:t>
            </a:r>
            <a:r>
              <a:rPr lang="en-US" sz="3200" b="1" dirty="0" smtClean="0"/>
              <a:t>Answer 2</a:t>
            </a:r>
            <a:endParaRPr lang="en-US" sz="3200" dirty="0"/>
          </a:p>
        </p:txBody>
      </p:sp>
      <p:sp>
        <p:nvSpPr>
          <p:cNvPr id="6" name="Content Placeholder 2"/>
          <p:cNvSpPr txBox="1">
            <a:spLocks/>
          </p:cNvSpPr>
          <p:nvPr/>
        </p:nvSpPr>
        <p:spPr>
          <a:xfrm>
            <a:off x="776722" y="1355896"/>
            <a:ext cx="7632700" cy="3025775"/>
          </a:xfrm>
          <a:prstGeom prst="rect">
            <a:avLst/>
          </a:prstGeom>
        </p:spPr>
        <p:txBody>
          <a:bodyPr>
            <a:normAutofit fontScale="62500" lnSpcReduction="20000"/>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marR="0" lvl="0" indent="-274320" algn="l" defTabSz="457200" rtl="0" eaLnBrk="1" fontAlgn="auto" latinLnBrk="0" hangingPunct="1">
              <a:lnSpc>
                <a:spcPct val="120000"/>
              </a:lnSpc>
              <a:spcBef>
                <a:spcPts val="0"/>
              </a:spcBef>
              <a:spcAft>
                <a:spcPts val="600"/>
              </a:spcAft>
              <a:buClrTx/>
              <a:buSzTx/>
              <a:buFont typeface="+mj-lt"/>
              <a:buAutoNum type="arabicPeriod" startAt="2"/>
              <a:tabLst/>
              <a:defRPr/>
            </a:pPr>
            <a:r>
              <a:rPr kumimoji="0" lang="en-US" sz="2900" b="1"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How would you provide care?</a:t>
            </a:r>
          </a:p>
          <a:p>
            <a:pPr marL="685800" marR="0" lvl="1" indent="-228600" algn="l" defTabSz="4572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Have Emil sit in a position for easiest breathing.</a:t>
            </a:r>
          </a:p>
          <a:p>
            <a:pPr marL="685800" marR="0" lvl="1" indent="-228600" algn="l" defTabSz="4572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Ask him if he has an inhaler. If so, get the inhaler and help him to use it. If not, call 9-1-1.</a:t>
            </a:r>
          </a:p>
          <a:p>
            <a:pPr marL="685800" marR="0" lvl="1" indent="-228600" algn="l" defTabSz="4572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Retrieve Emil’s inhaler and help him use it.</a:t>
            </a:r>
          </a:p>
          <a:p>
            <a:pPr marL="685800" marR="0" lvl="2" indent="-228600" algn="l" defTabSz="4572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Remove the cap.</a:t>
            </a:r>
          </a:p>
          <a:p>
            <a:pPr marL="685800" marR="0" lvl="2" indent="-228600" algn="l" defTabSz="4572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Shake the inhaler several times.</a:t>
            </a:r>
          </a:p>
          <a:p>
            <a:pPr marL="685800" marR="0" lvl="2" indent="-228600" algn="l" defTabSz="4572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Connect the spacer if he uses one.</a:t>
            </a:r>
          </a:p>
          <a:p>
            <a:pPr marL="685800" marR="0" lvl="2" indent="-228600" algn="l" defTabSz="4572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Allow him to use the inhaler (1 or 2 puffs, as prescribed). Remind him to hold his breath with the medication for about 10 seconds. </a:t>
            </a:r>
          </a:p>
          <a:p>
            <a:pPr marL="685800" marR="0" lvl="1" indent="-228600" algn="l" defTabSz="4572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EDEFEC">
                    <a:lumMod val="10000"/>
                  </a:srgbClr>
                </a:solidFill>
                <a:effectLst/>
                <a:uLnTx/>
                <a:uFillTx/>
                <a:latin typeface="Arial" panose="020B0604020202020204" pitchFamily="34" charset="0"/>
                <a:cs typeface="Arial" panose="020B0604020202020204" pitchFamily="34" charset="0"/>
              </a:rPr>
              <a:t>If breathing difficulty persists after use of the inhaler, call 9-1-1.</a:t>
            </a:r>
          </a:p>
        </p:txBody>
      </p:sp>
    </p:spTree>
    <p:extLst>
      <p:ext uri="{BB962C8B-B14F-4D97-AF65-F5344CB8AC3E}">
        <p14:creationId xmlns:p14="http://schemas.microsoft.com/office/powerpoint/2010/main" val="35143948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altLang="en-US" dirty="0" smtClean="0"/>
              <a:t>Cold and Heat Injuries</a:t>
            </a:r>
            <a:br>
              <a:rPr lang="en-US" altLang="en-US" dirty="0" smtClean="0"/>
            </a:br>
            <a:r>
              <a:rPr lang="en-US" altLang="en-US" dirty="0" smtClean="0"/>
              <a:t>Scenarios</a:t>
            </a:r>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TextBox 3"/>
          <p:cNvSpPr txBox="1"/>
          <p:nvPr/>
        </p:nvSpPr>
        <p:spPr>
          <a:xfrm>
            <a:off x="2668074" y="4289238"/>
            <a:ext cx="3807853" cy="369332"/>
          </a:xfrm>
          <a:prstGeom prst="rect">
            <a:avLst/>
          </a:prstGeom>
          <a:noFill/>
        </p:spPr>
        <p:txBody>
          <a:bodyPr wrap="square" rtlCol="0">
            <a:spAutoFit/>
          </a:bodyPr>
          <a:lstStyle/>
          <a:p>
            <a:pPr algn="ctr"/>
            <a:r>
              <a:rPr lang="en-US" cap="small" dirty="0" smtClean="0">
                <a:solidFill>
                  <a:srgbClr val="6ABB4A"/>
                </a:solidFill>
              </a:rPr>
              <a:t>Manufacturing</a:t>
            </a:r>
            <a:endParaRPr lang="en-US" cap="small" dirty="0">
              <a:solidFill>
                <a:srgbClr val="6ABB4A"/>
              </a:solidFill>
            </a:endParaRPr>
          </a:p>
        </p:txBody>
      </p:sp>
    </p:spTree>
    <p:extLst>
      <p:ext uri="{BB962C8B-B14F-4D97-AF65-F5344CB8AC3E}">
        <p14:creationId xmlns:p14="http://schemas.microsoft.com/office/powerpoint/2010/main" val="3799088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855663" y="1350471"/>
            <a:ext cx="7416800" cy="2846387"/>
          </a:xfrm>
        </p:spPr>
        <p:txBody>
          <a:bodyPr/>
          <a:lstStyle/>
          <a:p>
            <a:pPr marL="0" indent="0" eaLnBrk="1" hangingPunct="1">
              <a:lnSpc>
                <a:spcPct val="100000"/>
              </a:lnSpc>
              <a:spcBef>
                <a:spcPts val="0"/>
              </a:spcBef>
              <a:spcAft>
                <a:spcPts val="600"/>
              </a:spcAft>
              <a:buFont typeface="+mj-lt"/>
              <a:buNone/>
            </a:pPr>
            <a:r>
              <a:rPr lang="en-US" altLang="en-US" sz="1600" dirty="0" smtClean="0"/>
              <a:t>You are a line supervisor for a large company that manufactures food products. Because of your management position, you have also been trained in first aid and are on the company first aid response team.</a:t>
            </a:r>
          </a:p>
          <a:p>
            <a:pPr marL="0" indent="0" eaLnBrk="1" hangingPunct="1">
              <a:lnSpc>
                <a:spcPct val="100000"/>
              </a:lnSpc>
              <a:spcBef>
                <a:spcPts val="0"/>
              </a:spcBef>
              <a:spcAft>
                <a:spcPts val="600"/>
              </a:spcAft>
              <a:buFont typeface="+mj-lt"/>
              <a:buNone/>
            </a:pPr>
            <a:r>
              <a:rPr lang="en-US" altLang="en-US" sz="1600" dirty="0" smtClean="0"/>
              <a:t>You oversee employees who work in a freezer tunnel in the production room. Employees there transfer unwrapped frozen quesadillas at the end of the tunnel to another conveyer. The tunnel temperature is minus 50°F and the discharge temperature of finished, unwrapped, frozen quesadillas is approximately 18°F. Employees wear latex gloves over cotton gloves to protect their hands and to prevent contaminating the quesadillas.</a:t>
            </a:r>
          </a:p>
        </p:txBody>
      </p:sp>
      <p:sp>
        <p:nvSpPr>
          <p:cNvPr id="2" name="Title 1"/>
          <p:cNvSpPr>
            <a:spLocks noGrp="1"/>
          </p:cNvSpPr>
          <p:nvPr>
            <p:ph type="title"/>
          </p:nvPr>
        </p:nvSpPr>
        <p:spPr>
          <a:xfrm>
            <a:off x="855663" y="231821"/>
            <a:ext cx="7416800" cy="1043736"/>
          </a:xfrm>
        </p:spPr>
        <p:txBody>
          <a:bodyPr rtlCol="0">
            <a:normAutofit fontScale="90000"/>
          </a:bodyPr>
          <a:lstStyle/>
          <a:p>
            <a:pPr>
              <a:defRPr/>
            </a:pPr>
            <a:r>
              <a:rPr lang="en-US" altLang="en-US" sz="4400" dirty="0"/>
              <a:t>Cold and Heat </a:t>
            </a:r>
            <a:r>
              <a:rPr lang="en-US" altLang="en-US" sz="4400" dirty="0" smtClean="0"/>
              <a:t>Injuries</a:t>
            </a:r>
            <a:r>
              <a:rPr lang="en-US" dirty="0" smtClean="0"/>
              <a:t/>
            </a:r>
            <a:br>
              <a:rPr lang="en-US" dirty="0" smtClean="0"/>
            </a:br>
            <a:r>
              <a:rPr lang="en-US" sz="3600" dirty="0" smtClean="0"/>
              <a:t>Scenario 1 </a:t>
            </a:r>
            <a:r>
              <a:rPr lang="en-US" sz="2000" i="1" dirty="0" smtClean="0"/>
              <a:t>Continues on next page</a:t>
            </a:r>
            <a:endParaRPr lang="en-US" dirty="0"/>
          </a:p>
        </p:txBody>
      </p:sp>
    </p:spTree>
    <p:extLst>
      <p:ext uri="{BB962C8B-B14F-4D97-AF65-F5344CB8AC3E}">
        <p14:creationId xmlns:p14="http://schemas.microsoft.com/office/powerpoint/2010/main" val="21591060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663" y="1479260"/>
            <a:ext cx="7416800" cy="2397281"/>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smtClean="0"/>
              <a:t>One </a:t>
            </a:r>
            <a:r>
              <a:rPr lang="en-US" sz="1600" dirty="0"/>
              <a:t>of your employees comes to you on her break. She asks you to look at her left hand, especially the middle finger, because the finger feels exceptionally cold. You ask her what occurred on the line to cause this, and she says she thinks her middle finger touches the hard, cold surface at the end of the tunnel when she picks up the quesadillas. You examine the finger and see that it looks white and waxy</a:t>
            </a:r>
            <a:r>
              <a:rPr lang="en-US" sz="1600" dirty="0" smtClean="0"/>
              <a:t>.</a:t>
            </a:r>
            <a:endParaRPr lang="en-US" sz="1600" dirty="0"/>
          </a:p>
          <a:p>
            <a:pPr marL="342900" indent="-342900" eaLnBrk="1" fontAlgn="auto" hangingPunct="1">
              <a:spcBef>
                <a:spcPts val="0"/>
              </a:spcBef>
              <a:buFont typeface="+mj-lt"/>
              <a:buAutoNum type="arabicPeriod"/>
              <a:defRPr/>
            </a:pPr>
            <a:r>
              <a:rPr lang="en-US" sz="1800" b="1" dirty="0"/>
              <a:t>What would you do before providing first aid?</a:t>
            </a:r>
          </a:p>
          <a:p>
            <a:pPr marL="342900" indent="-342900" eaLnBrk="1" fontAlgn="auto" hangingPunct="1">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600" dirty="0"/>
          </a:p>
        </p:txBody>
      </p:sp>
      <p:sp>
        <p:nvSpPr>
          <p:cNvPr id="2" name="Title 1"/>
          <p:cNvSpPr>
            <a:spLocks noGrp="1"/>
          </p:cNvSpPr>
          <p:nvPr>
            <p:ph type="title"/>
          </p:nvPr>
        </p:nvSpPr>
        <p:spPr>
          <a:xfrm>
            <a:off x="855663" y="279043"/>
            <a:ext cx="7416800" cy="996514"/>
          </a:xfrm>
        </p:spPr>
        <p:txBody>
          <a:bodyPr rtlCol="0">
            <a:normAutofit fontScale="90000"/>
          </a:bodyPr>
          <a:lstStyle/>
          <a:p>
            <a:pPr>
              <a:defRPr/>
            </a:pPr>
            <a:r>
              <a:rPr lang="en-US" altLang="en-US" sz="4400" dirty="0"/>
              <a:t>Cold and Heat Injuries</a:t>
            </a:r>
            <a:r>
              <a:rPr lang="en-US" dirty="0" smtClean="0"/>
              <a:t/>
            </a:r>
            <a:br>
              <a:rPr lang="en-US" dirty="0" smtClean="0"/>
            </a:br>
            <a:r>
              <a:rPr lang="en-US" sz="3600" dirty="0" smtClean="0"/>
              <a:t>Scenario 1 </a:t>
            </a:r>
            <a:r>
              <a:rPr lang="en-US" sz="3600" i="1" dirty="0" smtClean="0"/>
              <a:t>Continued</a:t>
            </a:r>
            <a:endParaRPr lang="en-US" sz="3600" i="1" dirty="0"/>
          </a:p>
        </p:txBody>
      </p:sp>
    </p:spTree>
    <p:extLst>
      <p:ext uri="{BB962C8B-B14F-4D97-AF65-F5344CB8AC3E}">
        <p14:creationId xmlns:p14="http://schemas.microsoft.com/office/powerpoint/2010/main" val="36156114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663" y="2075009"/>
            <a:ext cx="7416800" cy="993483"/>
          </a:xfrm>
        </p:spPr>
        <p:txBody>
          <a:bodyPr rtlCol="0">
            <a:normAutofit/>
          </a:bodyPr>
          <a:lstStyle/>
          <a:p>
            <a:pPr marL="274320" indent="-27432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spcBef>
                <a:spcPts val="0"/>
              </a:spcBef>
              <a:defRPr/>
            </a:pPr>
            <a:r>
              <a:rPr lang="en-US" sz="1600" dirty="0"/>
              <a:t>Have her sit down in an area out of the cold while you get the first aid kit.</a:t>
            </a:r>
          </a:p>
          <a:p>
            <a:pPr lvl="1">
              <a:spcBef>
                <a:spcPts val="0"/>
              </a:spcBef>
              <a:defRPr/>
            </a:pPr>
            <a:r>
              <a:rPr lang="en-US" sz="1600" dirty="0"/>
              <a:t>Put on medical exam gloves.</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646481" y="176010"/>
            <a:ext cx="7416800" cy="1116717"/>
          </a:xfrm>
        </p:spPr>
        <p:txBody>
          <a:bodyPr rtlCol="0">
            <a:normAutofit fontScale="90000"/>
          </a:bodyPr>
          <a:lstStyle/>
          <a:p>
            <a:pPr>
              <a:defRPr/>
            </a:pPr>
            <a:r>
              <a:rPr lang="en-US" altLang="en-US" sz="4400" dirty="0"/>
              <a:t>Cold and Heat Injuries</a:t>
            </a:r>
            <a:r>
              <a:rPr lang="en-US" dirty="0"/>
              <a:t/>
            </a:r>
            <a:br>
              <a:rPr lang="en-US" dirty="0"/>
            </a:br>
            <a:r>
              <a:rPr lang="en-US" sz="3600" dirty="0"/>
              <a:t>Scenario </a:t>
            </a:r>
            <a:r>
              <a:rPr lang="en-US" sz="3600" dirty="0" smtClean="0"/>
              <a:t>1 </a:t>
            </a:r>
            <a:r>
              <a:rPr lang="en-US" sz="3600" b="1" dirty="0" smtClean="0"/>
              <a:t>Answer 1</a:t>
            </a:r>
            <a:endParaRPr lang="en-US" sz="3600" dirty="0"/>
          </a:p>
        </p:txBody>
      </p:sp>
    </p:spTree>
    <p:extLst>
      <p:ext uri="{BB962C8B-B14F-4D97-AF65-F5344CB8AC3E}">
        <p14:creationId xmlns:p14="http://schemas.microsoft.com/office/powerpoint/2010/main" val="31902629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663" y="1620161"/>
            <a:ext cx="7416800" cy="1903177"/>
          </a:xfrm>
        </p:spPr>
        <p:txBody>
          <a:bodyPr rtlCol="0">
            <a:normAutofit/>
          </a:bodyPr>
          <a:lstStyle/>
          <a:p>
            <a:pPr eaLnBrk="1" fontAlgn="auto" hangingPunct="1">
              <a:lnSpc>
                <a:spcPct val="100000"/>
              </a:lnSpc>
              <a:spcBef>
                <a:spcPts val="0"/>
              </a:spcBef>
              <a:spcAft>
                <a:spcPts val="600"/>
              </a:spcAft>
              <a:buFont typeface="+mj-lt"/>
              <a:buAutoNum type="arabicPeriod" startAt="2"/>
              <a:defRPr/>
            </a:pPr>
            <a:r>
              <a:rPr lang="en-US" sz="1800" b="1" dirty="0"/>
              <a:t>How would you provide care?</a:t>
            </a:r>
          </a:p>
          <a:p>
            <a:pPr lvl="1">
              <a:lnSpc>
                <a:spcPct val="100000"/>
              </a:lnSpc>
              <a:spcBef>
                <a:spcPts val="0"/>
              </a:spcBef>
              <a:defRPr/>
            </a:pPr>
            <a:r>
              <a:rPr lang="en-US" sz="1800" dirty="0"/>
              <a:t>Protect the area between the fingers with dry gauze.</a:t>
            </a:r>
          </a:p>
          <a:p>
            <a:pPr lvl="1">
              <a:lnSpc>
                <a:spcPct val="100000"/>
              </a:lnSpc>
              <a:spcBef>
                <a:spcPts val="0"/>
              </a:spcBef>
              <a:defRPr/>
            </a:pPr>
            <a:r>
              <a:rPr lang="en-US" sz="1800" dirty="0"/>
              <a:t>Wrap the hand loosely in gauze to protect the area, and then elevate it.</a:t>
            </a:r>
          </a:p>
          <a:p>
            <a:pPr lvl="1">
              <a:lnSpc>
                <a:spcPct val="100000"/>
              </a:lnSpc>
              <a:spcBef>
                <a:spcPts val="0"/>
              </a:spcBef>
              <a:defRPr/>
            </a:pPr>
            <a:r>
              <a:rPr lang="en-US" sz="1800" dirty="0"/>
              <a:t>Obtain outside medical assistance from an urgent care center or the closest emergency department.</a:t>
            </a:r>
          </a:p>
          <a:p>
            <a:pPr marL="0" indent="0" eaLnBrk="1" fontAlgn="auto" hangingPunct="1">
              <a:spcBef>
                <a:spcPts val="0"/>
              </a:spcBef>
              <a:buFont typeface="+mj-lt"/>
              <a:buNone/>
              <a:defRPr/>
            </a:pPr>
            <a:endParaRPr lang="en-US" dirty="0"/>
          </a:p>
        </p:txBody>
      </p:sp>
      <p:sp>
        <p:nvSpPr>
          <p:cNvPr id="6" name="Title 5"/>
          <p:cNvSpPr>
            <a:spLocks noGrp="1"/>
          </p:cNvSpPr>
          <p:nvPr>
            <p:ph type="title"/>
          </p:nvPr>
        </p:nvSpPr>
        <p:spPr>
          <a:xfrm>
            <a:off x="743830" y="171719"/>
            <a:ext cx="7416800" cy="1037204"/>
          </a:xfrm>
        </p:spPr>
        <p:txBody>
          <a:bodyPr rtlCol="0">
            <a:normAutofit fontScale="90000"/>
          </a:bodyPr>
          <a:lstStyle/>
          <a:p>
            <a:pPr>
              <a:defRPr/>
            </a:pPr>
            <a:r>
              <a:rPr lang="en-US" altLang="en-US" sz="4400" dirty="0"/>
              <a:t>Cold and Heat Injuries</a:t>
            </a:r>
            <a:r>
              <a:rPr lang="en-US" dirty="0"/>
              <a:t/>
            </a:r>
            <a:br>
              <a:rPr lang="en-US" dirty="0"/>
            </a:br>
            <a:r>
              <a:rPr lang="en-US" sz="3600" dirty="0"/>
              <a:t>Scenario </a:t>
            </a:r>
            <a:r>
              <a:rPr lang="en-US" sz="3600" dirty="0" smtClean="0"/>
              <a:t>1 </a:t>
            </a:r>
            <a:r>
              <a:rPr lang="en-US" sz="3600" b="1" dirty="0" smtClean="0"/>
              <a:t>Answer 2</a:t>
            </a:r>
            <a:endParaRPr lang="en-US" sz="3600" dirty="0"/>
          </a:p>
        </p:txBody>
      </p:sp>
    </p:spTree>
    <p:extLst>
      <p:ext uri="{BB962C8B-B14F-4D97-AF65-F5344CB8AC3E}">
        <p14:creationId xmlns:p14="http://schemas.microsoft.com/office/powerpoint/2010/main" val="23286693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CPR and AED</a:t>
            </a:r>
            <a:br>
              <a:rPr lang="en-US" dirty="0" smtClean="0"/>
            </a:br>
            <a:r>
              <a:rPr lang="en-US" dirty="0" smtClean="0"/>
              <a:t>Scenarios</a:t>
            </a:r>
            <a:endParaRPr lang="en-US" dirty="0"/>
          </a:p>
        </p:txBody>
      </p:sp>
      <p:sp>
        <p:nvSpPr>
          <p:cNvPr id="5" name="AutoShape 2" descr="https://powerpoint.officeapps.live.com/pods/GetClipboardImage.ashx?Id=19edd9db-146e-42c2-a2ec-1be987c58492&amp;DC=PUS7&amp;pkey=7c1f9c6c-2512-4880-8f58-3b45b3fa6b66&amp;wdwaccluster=PUS7"/>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https://powerpoint.officeapps.live.com/pods/GetClipboardImage.ashx?Id=19edd9db-146e-42c2-a2ec-1be987c58492&amp;DC=PUS7&amp;pkey=7c1f9c6c-2512-4880-8f58-3b45b3fa6b66&amp;wdwaccluster=PUS7"/>
          <p:cNvSpPr>
            <a:spLocks noChangeAspect="1" noChangeArrowheads="1"/>
          </p:cNvSpPr>
          <p:nvPr/>
        </p:nvSpPr>
        <p:spPr bwMode="auto">
          <a:xfrm>
            <a:off x="36512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ction Button: Return 6">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8" name="TextBox 7"/>
          <p:cNvSpPr txBox="1"/>
          <p:nvPr/>
        </p:nvSpPr>
        <p:spPr>
          <a:xfrm>
            <a:off x="2668074" y="4289238"/>
            <a:ext cx="3807853" cy="369332"/>
          </a:xfrm>
          <a:prstGeom prst="rect">
            <a:avLst/>
          </a:prstGeom>
          <a:noFill/>
        </p:spPr>
        <p:txBody>
          <a:bodyPr wrap="square" rtlCol="0">
            <a:spAutoFit/>
          </a:bodyPr>
          <a:lstStyle/>
          <a:p>
            <a:pPr algn="ctr"/>
            <a:r>
              <a:rPr lang="en-US" cap="small" dirty="0" smtClean="0">
                <a:solidFill>
                  <a:srgbClr val="6ABB4A"/>
                </a:solidFill>
              </a:rPr>
              <a:t>Manufacturing</a:t>
            </a:r>
            <a:endParaRPr lang="en-US" cap="small" dirty="0">
              <a:solidFill>
                <a:srgbClr val="6ABB4A"/>
              </a:solidFill>
            </a:endParaRPr>
          </a:p>
        </p:txBody>
      </p:sp>
    </p:spTree>
    <p:extLst>
      <p:ext uri="{BB962C8B-B14F-4D97-AF65-F5344CB8AC3E}">
        <p14:creationId xmlns:p14="http://schemas.microsoft.com/office/powerpoint/2010/main" val="369749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CPR and AED</a:t>
            </a:r>
            <a:br>
              <a:rPr lang="en-US" dirty="0"/>
            </a:br>
            <a:r>
              <a:rPr lang="en-US" sz="3200" dirty="0"/>
              <a:t>Scenario </a:t>
            </a:r>
            <a:r>
              <a:rPr lang="en-US" sz="3200" dirty="0" smtClean="0"/>
              <a:t>1</a:t>
            </a:r>
            <a:endParaRPr lang="en-US" sz="3200" dirty="0"/>
          </a:p>
        </p:txBody>
      </p:sp>
      <p:sp>
        <p:nvSpPr>
          <p:cNvPr id="3" name="Content Placeholder 2"/>
          <p:cNvSpPr>
            <a:spLocks noGrp="1"/>
          </p:cNvSpPr>
          <p:nvPr>
            <p:ph idx="1"/>
          </p:nvPr>
        </p:nvSpPr>
        <p:spPr/>
        <p:txBody>
          <a:bodyPr numCol="1">
            <a:noAutofit/>
          </a:bodyPr>
          <a:lstStyle/>
          <a:p>
            <a:pPr marL="0" indent="0">
              <a:lnSpc>
                <a:spcPct val="100000"/>
              </a:lnSpc>
              <a:spcBef>
                <a:spcPts val="0"/>
              </a:spcBef>
              <a:spcAft>
                <a:spcPts val="600"/>
              </a:spcAft>
              <a:buNone/>
            </a:pPr>
            <a:r>
              <a:rPr lang="en-US" sz="1600" dirty="0"/>
              <a:t>Your sister-in-law asks you to watch her children while she’s away. You agree to watch your 6-month-old nephew and 3-year-old niece until your brother returns home.</a:t>
            </a:r>
          </a:p>
          <a:p>
            <a:pPr marL="0" indent="0">
              <a:lnSpc>
                <a:spcPct val="100000"/>
              </a:lnSpc>
              <a:spcBef>
                <a:spcPts val="0"/>
              </a:spcBef>
              <a:spcAft>
                <a:spcPts val="600"/>
              </a:spcAft>
              <a:buNone/>
            </a:pPr>
            <a:r>
              <a:rPr lang="en-US" sz="1600" dirty="0"/>
              <a:t>After feeding, bathing and reading to the children, you get them settled in bed and head to the family room to watch a little TV. Around 10 p.m., you receive a call from your brother, who says his plane has landed and he should be home in 30–40 minutes. Then you go to check on the children. Your niece is sleeping soundly. When you check your nephew, you see that he is not breathing and is slightly blue around the mouth. </a:t>
            </a:r>
            <a:endParaRPr lang="en-US" sz="900" dirty="0"/>
          </a:p>
          <a:p>
            <a:pPr marL="257175" indent="-257175">
              <a:spcBef>
                <a:spcPts val="0"/>
              </a:spcBef>
              <a:spcAft>
                <a:spcPts val="450"/>
              </a:spcAft>
              <a:buFont typeface="+mj-lt"/>
              <a:buAutoNum type="arabicPeriod"/>
            </a:pPr>
            <a:r>
              <a:rPr lang="en-US" sz="1800" b="1" dirty="0"/>
              <a:t>What should you do before providing first aid?</a:t>
            </a:r>
          </a:p>
          <a:p>
            <a:pPr marL="257175" indent="-257175">
              <a:spcBef>
                <a:spcPts val="0"/>
              </a:spcBef>
              <a:spcAft>
                <a:spcPts val="450"/>
              </a:spcAft>
              <a:buFont typeface="+mj-lt"/>
              <a:buAutoNum type="arabicPeriod"/>
            </a:pPr>
            <a:r>
              <a:rPr lang="en-US" sz="1800" b="1" dirty="0"/>
              <a:t>How would you provide care?</a:t>
            </a:r>
          </a:p>
          <a:p>
            <a:pPr marL="0" indent="0">
              <a:lnSpc>
                <a:spcPct val="120000"/>
              </a:lnSpc>
              <a:buNone/>
            </a:pPr>
            <a:endParaRPr lang="en-US" sz="1350" dirty="0"/>
          </a:p>
          <a:p>
            <a:pPr marL="0" indent="0">
              <a:lnSpc>
                <a:spcPct val="120000"/>
              </a:lnSpc>
              <a:buNone/>
            </a:pPr>
            <a:endParaRPr lang="en-US" sz="1350" dirty="0"/>
          </a:p>
        </p:txBody>
      </p:sp>
    </p:spTree>
    <p:extLst>
      <p:ext uri="{BB962C8B-B14F-4D97-AF65-F5344CB8AC3E}">
        <p14:creationId xmlns:p14="http://schemas.microsoft.com/office/powerpoint/2010/main" val="39784427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dirty="0"/>
              <a:t>CPR and AED </a:t>
            </a:r>
            <a:r>
              <a:rPr lang="en-US" dirty="0" smtClean="0"/>
              <a:t/>
            </a:r>
            <a:br>
              <a:rPr lang="en-US" dirty="0" smtClean="0"/>
            </a:br>
            <a:r>
              <a:rPr lang="en-US" sz="3200" dirty="0"/>
              <a:t>Scenario </a:t>
            </a:r>
            <a:r>
              <a:rPr lang="en-US" sz="3200" dirty="0" smtClean="0"/>
              <a:t>1 Answer 1</a:t>
            </a:r>
            <a:endParaRPr lang="en-US" sz="3200" dirty="0"/>
          </a:p>
        </p:txBody>
      </p:sp>
      <p:sp>
        <p:nvSpPr>
          <p:cNvPr id="3" name="Content Placeholder 2"/>
          <p:cNvSpPr>
            <a:spLocks noGrp="1"/>
          </p:cNvSpPr>
          <p:nvPr>
            <p:ph idx="1"/>
          </p:nvPr>
        </p:nvSpPr>
        <p:spPr>
          <a:xfrm>
            <a:off x="628650" y="2149174"/>
            <a:ext cx="7886700" cy="845153"/>
          </a:xfrm>
        </p:spPr>
        <p:txBody>
          <a:bodyPr>
            <a:normAutofit/>
          </a:bodyPr>
          <a:lstStyle/>
          <a:p>
            <a:pPr marL="257175" indent="-257175">
              <a:lnSpc>
                <a:spcPct val="100000"/>
              </a:lnSpc>
              <a:spcBef>
                <a:spcPts val="0"/>
              </a:spcBef>
              <a:spcAft>
                <a:spcPts val="600"/>
              </a:spcAft>
              <a:buFont typeface="+mj-lt"/>
              <a:buAutoNum type="arabicPeriod"/>
            </a:pPr>
            <a:r>
              <a:rPr lang="en-US" sz="1800" b="1" dirty="0"/>
              <a:t>What should you do before providing first aid</a:t>
            </a:r>
            <a:r>
              <a:rPr lang="en-US" sz="1800" b="1" dirty="0" smtClean="0"/>
              <a:t>?</a:t>
            </a:r>
            <a:endParaRPr lang="en-US" sz="900" b="1" dirty="0"/>
          </a:p>
          <a:p>
            <a:pPr lvl="1">
              <a:lnSpc>
                <a:spcPct val="100000"/>
              </a:lnSpc>
            </a:pPr>
            <a:r>
              <a:rPr lang="en-US" sz="1600" dirty="0"/>
              <a:t>Remove the infant from the crib and put him on a firm, flat surface.</a:t>
            </a:r>
          </a:p>
          <a:p>
            <a:pPr marL="288918" lvl="1" indent="0">
              <a:buNone/>
            </a:pPr>
            <a:endParaRPr lang="en-US" sz="1350" dirty="0"/>
          </a:p>
          <a:p>
            <a:pPr marL="0" indent="0">
              <a:buNone/>
            </a:pPr>
            <a:endParaRPr lang="en-US" sz="1800" dirty="0"/>
          </a:p>
        </p:txBody>
      </p:sp>
    </p:spTree>
    <p:extLst>
      <p:ext uri="{BB962C8B-B14F-4D97-AF65-F5344CB8AC3E}">
        <p14:creationId xmlns:p14="http://schemas.microsoft.com/office/powerpoint/2010/main" val="3831060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dirty="0"/>
              <a:t>CPR and AED </a:t>
            </a:r>
            <a:r>
              <a:rPr lang="en-US" dirty="0" smtClean="0"/>
              <a:t/>
            </a:r>
            <a:br>
              <a:rPr lang="en-US" dirty="0" smtClean="0"/>
            </a:br>
            <a:r>
              <a:rPr lang="en-US" sz="3200" dirty="0"/>
              <a:t>Scenario </a:t>
            </a:r>
            <a:r>
              <a:rPr lang="en-US" sz="3200" dirty="0" smtClean="0"/>
              <a:t>1 Answer 2</a:t>
            </a:r>
            <a:endParaRPr lang="en-US" sz="3200" dirty="0"/>
          </a:p>
        </p:txBody>
      </p:sp>
      <p:sp>
        <p:nvSpPr>
          <p:cNvPr id="3" name="Content Placeholder 2"/>
          <p:cNvSpPr>
            <a:spLocks noGrp="1"/>
          </p:cNvSpPr>
          <p:nvPr>
            <p:ph idx="1"/>
          </p:nvPr>
        </p:nvSpPr>
        <p:spPr/>
        <p:txBody>
          <a:bodyPr>
            <a:normAutofit/>
          </a:bodyPr>
          <a:lstStyle/>
          <a:p>
            <a:pPr>
              <a:lnSpc>
                <a:spcPct val="100000"/>
              </a:lnSpc>
              <a:spcBef>
                <a:spcPts val="0"/>
              </a:spcBef>
              <a:spcAft>
                <a:spcPts val="600"/>
              </a:spcAft>
              <a:buFont typeface="+mj-lt"/>
              <a:buAutoNum type="arabicPeriod" startAt="2"/>
            </a:pPr>
            <a:r>
              <a:rPr lang="en-US" sz="1800" b="1" dirty="0"/>
              <a:t>How would you provide care</a:t>
            </a:r>
            <a:r>
              <a:rPr lang="en-US" sz="1800" b="1" dirty="0" smtClean="0"/>
              <a:t>?</a:t>
            </a:r>
            <a:endParaRPr lang="en-US" sz="1800" b="1" dirty="0"/>
          </a:p>
          <a:p>
            <a:pPr lvl="1">
              <a:lnSpc>
                <a:spcPct val="100000"/>
              </a:lnSpc>
              <a:spcBef>
                <a:spcPts val="0"/>
              </a:spcBef>
            </a:pPr>
            <a:r>
              <a:rPr lang="en-US" sz="1600" dirty="0"/>
              <a:t>Provide CPR:</a:t>
            </a:r>
          </a:p>
          <a:p>
            <a:pPr marL="1143000" lvl="4">
              <a:lnSpc>
                <a:spcPct val="100000"/>
              </a:lnSpc>
              <a:spcBef>
                <a:spcPts val="0"/>
              </a:spcBef>
            </a:pPr>
            <a:r>
              <a:rPr lang="en-US" sz="1600" dirty="0"/>
              <a:t>Expose the chest and put two fingers of 1 hand below the nipple line.</a:t>
            </a:r>
          </a:p>
          <a:p>
            <a:pPr marL="1143000" lvl="4">
              <a:lnSpc>
                <a:spcPct val="100000"/>
              </a:lnSpc>
              <a:spcBef>
                <a:spcPts val="0"/>
              </a:spcBef>
            </a:pPr>
            <a:r>
              <a:rPr lang="en-US" sz="1600" dirty="0"/>
              <a:t>Give 30 compressions at a rate of 100–120 per minute and at a depth of 1½ inches (⅓ the depth of the chest). </a:t>
            </a:r>
          </a:p>
          <a:p>
            <a:pPr marL="1143000" lvl="4">
              <a:lnSpc>
                <a:spcPct val="100000"/>
              </a:lnSpc>
              <a:spcBef>
                <a:spcPts val="0"/>
              </a:spcBef>
            </a:pPr>
            <a:r>
              <a:rPr lang="en-US" sz="1600" dirty="0"/>
              <a:t>Tilt the head and lift the chin to open the airway, and then give 2 rescue breaths. Cover the mouth and nose with your mouth. Each breath should be given 1 second or until the chest rises. </a:t>
            </a:r>
          </a:p>
          <a:p>
            <a:pPr marL="1143000" lvl="4">
              <a:lnSpc>
                <a:spcPct val="100000"/>
              </a:lnSpc>
              <a:spcBef>
                <a:spcPts val="0"/>
              </a:spcBef>
            </a:pPr>
            <a:r>
              <a:rPr lang="en-US" sz="1600" dirty="0"/>
              <a:t>Continue giving 30 compressions and 2 breaths for 5 cycles (about 2 minutes), then call 9-1-1.</a:t>
            </a:r>
          </a:p>
          <a:p>
            <a:pPr marL="1143000" lvl="4">
              <a:lnSpc>
                <a:spcPct val="100000"/>
              </a:lnSpc>
              <a:spcBef>
                <a:spcPts val="0"/>
              </a:spcBef>
            </a:pPr>
            <a:r>
              <a:rPr lang="en-US" sz="1600" dirty="0"/>
              <a:t>Continue providing CPR during the 9-1-1 call and until the infant recovers or EMS arrives and takes over.</a:t>
            </a:r>
          </a:p>
          <a:p>
            <a:pPr lvl="1" indent="-396865">
              <a:buFont typeface="+mj-lt"/>
              <a:buAutoNum type="alphaLcPeriod"/>
            </a:pPr>
            <a:endParaRPr lang="en-US" sz="1350" dirty="0"/>
          </a:p>
          <a:p>
            <a:pPr marL="0" indent="0">
              <a:buNone/>
            </a:pPr>
            <a:endParaRPr lang="en-US" sz="1800" dirty="0"/>
          </a:p>
        </p:txBody>
      </p:sp>
    </p:spTree>
    <p:extLst>
      <p:ext uri="{BB962C8B-B14F-4D97-AF65-F5344CB8AC3E}">
        <p14:creationId xmlns:p14="http://schemas.microsoft.com/office/powerpoint/2010/main" val="723710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1</a:t>
            </a:r>
            <a:endParaRPr lang="en-US" sz="3200" dirty="0"/>
          </a:p>
        </p:txBody>
      </p:sp>
      <p:sp>
        <p:nvSpPr>
          <p:cNvPr id="3" name="Content Placeholder 2"/>
          <p:cNvSpPr>
            <a:spLocks noGrp="1"/>
          </p:cNvSpPr>
          <p:nvPr>
            <p:ph idx="1"/>
          </p:nvPr>
        </p:nvSpPr>
        <p:spPr>
          <a:xfrm>
            <a:off x="628650" y="1370013"/>
            <a:ext cx="7886700" cy="2888601"/>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A temporary machine operator was cleaning the rollers of a glue spreading machine in a facility that produces aluminum products used in room additions. The employee was cleaning the running rollers with a rag in his right hand while trying to turn the power off with his left hand. The rag inadvertently got caught and pulled his right arm between the moving rollers that had 3-inch wide openings.</a:t>
            </a:r>
          </a:p>
          <a:p>
            <a:pPr marL="0" indent="0" eaLnBrk="1" fontAlgn="auto" hangingPunct="1">
              <a:lnSpc>
                <a:spcPct val="100000"/>
              </a:lnSpc>
              <a:spcBef>
                <a:spcPts val="0"/>
              </a:spcBef>
              <a:spcAft>
                <a:spcPts val="600"/>
              </a:spcAft>
              <a:buFont typeface="+mj-lt"/>
              <a:buNone/>
              <a:defRPr/>
            </a:pPr>
            <a:r>
              <a:rPr lang="en-US" sz="1600" dirty="0" smtClean="0"/>
              <a:t>You </a:t>
            </a:r>
            <a:r>
              <a:rPr lang="en-US" sz="1600" dirty="0"/>
              <a:t>have been called to the scene to render first aid</a:t>
            </a:r>
            <a:r>
              <a:rPr lang="en-US" sz="1600" dirty="0" smtClean="0"/>
              <a:t>.</a:t>
            </a:r>
            <a:endParaRPr lang="en-US" sz="1600" dirty="0"/>
          </a:p>
          <a:p>
            <a:pPr marL="342900" indent="-342900" eaLnBrk="1" fontAlgn="auto" hangingPunct="1">
              <a:lnSpc>
                <a:spcPct val="100000"/>
              </a:lnSpc>
              <a:spcBef>
                <a:spcPts val="0"/>
              </a:spcBef>
              <a:buFont typeface="+mj-lt"/>
              <a:buAutoNum type="arabicPeriod"/>
              <a:defRPr/>
            </a:pPr>
            <a:r>
              <a:rPr lang="en-US" sz="1800" b="1" dirty="0"/>
              <a:t>What would you do before providing first aid?</a:t>
            </a:r>
          </a:p>
          <a:p>
            <a:pPr marL="342900" indent="-342900" eaLnBrk="1" fontAlgn="auto" hangingPunct="1">
              <a:lnSpc>
                <a:spcPct val="100000"/>
              </a:lnSpc>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800" dirty="0"/>
          </a:p>
        </p:txBody>
      </p:sp>
    </p:spTree>
    <p:custDataLst>
      <p:tags r:id="rId1"/>
    </p:custDataLst>
    <p:extLst>
      <p:ext uri="{BB962C8B-B14F-4D97-AF65-F5344CB8AC3E}">
        <p14:creationId xmlns:p14="http://schemas.microsoft.com/office/powerpoint/2010/main" val="337044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Choking </a:t>
            </a:r>
            <a:br>
              <a:rPr lang="en-US" dirty="0" smtClean="0"/>
            </a:br>
            <a:r>
              <a:rPr lang="en-US" dirty="0" smtClean="0"/>
              <a:t>Scenarios</a:t>
            </a:r>
            <a:endParaRPr lang="en-US" dirty="0"/>
          </a:p>
        </p:txBody>
      </p:sp>
      <p:sp>
        <p:nvSpPr>
          <p:cNvPr id="3" name="Action Button: Return 2">
            <a:hlinkClick r:id="rId2" action="ppaction://hlinksldjump" highlightClick="1"/>
          </p:cNvPr>
          <p:cNvSpPr/>
          <p:nvPr/>
        </p:nvSpPr>
        <p:spPr>
          <a:xfrm>
            <a:off x="8741969" y="4658570"/>
            <a:ext cx="304639" cy="378294"/>
          </a:xfrm>
          <a:prstGeom prst="actionButtonReturn">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350"/>
          </a:p>
        </p:txBody>
      </p:sp>
      <p:sp>
        <p:nvSpPr>
          <p:cNvPr id="4" name="TextBox 3"/>
          <p:cNvSpPr txBox="1"/>
          <p:nvPr/>
        </p:nvSpPr>
        <p:spPr>
          <a:xfrm>
            <a:off x="2668074" y="4289238"/>
            <a:ext cx="3807853" cy="369332"/>
          </a:xfrm>
          <a:prstGeom prst="rect">
            <a:avLst/>
          </a:prstGeom>
          <a:noFill/>
        </p:spPr>
        <p:txBody>
          <a:bodyPr wrap="square" rtlCol="0">
            <a:spAutoFit/>
          </a:bodyPr>
          <a:lstStyle/>
          <a:p>
            <a:pPr algn="ctr"/>
            <a:r>
              <a:rPr lang="en-US" cap="small" dirty="0" smtClean="0">
                <a:solidFill>
                  <a:srgbClr val="6ABB4A"/>
                </a:solidFill>
              </a:rPr>
              <a:t>Manufacturing</a:t>
            </a:r>
            <a:endParaRPr lang="en-US" cap="small" dirty="0">
              <a:solidFill>
                <a:srgbClr val="6ABB4A"/>
              </a:solidFill>
            </a:endParaRPr>
          </a:p>
        </p:txBody>
      </p:sp>
    </p:spTree>
    <p:extLst>
      <p:ext uri="{BB962C8B-B14F-4D97-AF65-F5344CB8AC3E}">
        <p14:creationId xmlns:p14="http://schemas.microsoft.com/office/powerpoint/2010/main" val="292931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288447"/>
            <a:ext cx="7886700" cy="3262312"/>
          </a:xfrm>
        </p:spPr>
        <p:txBody>
          <a:bodyPr>
            <a:normAutofit fontScale="77500" lnSpcReduction="20000"/>
          </a:bodyPr>
          <a:lstStyle/>
          <a:p>
            <a:pPr marL="0" indent="0" fontAlgn="base">
              <a:lnSpc>
                <a:spcPct val="120000"/>
              </a:lnSpc>
              <a:spcBef>
                <a:spcPts val="0"/>
              </a:spcBef>
              <a:spcAft>
                <a:spcPts val="600"/>
              </a:spcAft>
              <a:buNone/>
            </a:pPr>
            <a:r>
              <a:rPr lang="en-US" sz="2300" dirty="0"/>
              <a:t>On the last working day of every month, the owner of J &amp; K Manufacturing brings in lunch and a large cake to celebrate employee birthdays that fell during the month. Today is “birthday lunch day,” and the staff is in the cafeteria, enjoying pizza and salad. ​</a:t>
            </a:r>
          </a:p>
          <a:p>
            <a:pPr marL="0" indent="0" fontAlgn="base">
              <a:lnSpc>
                <a:spcPct val="120000"/>
              </a:lnSpc>
              <a:spcBef>
                <a:spcPts val="0"/>
              </a:spcBef>
              <a:spcAft>
                <a:spcPts val="600"/>
              </a:spcAft>
              <a:buNone/>
            </a:pPr>
            <a:r>
              <a:rPr lang="en-US" sz="2300" dirty="0"/>
              <a:t>One of your team members who has been eating rather quickly begins to cough. As </a:t>
            </a:r>
            <a:r>
              <a:rPr lang="en-US" sz="2300" dirty="0" smtClean="0"/>
              <a:t>her </a:t>
            </a:r>
            <a:r>
              <a:rPr lang="en-US" sz="2300" dirty="0"/>
              <a:t>coughing continues, s</a:t>
            </a:r>
            <a:r>
              <a:rPr lang="en-US" sz="2300" dirty="0" smtClean="0"/>
              <a:t>he </a:t>
            </a:r>
            <a:r>
              <a:rPr lang="en-US" sz="2300" dirty="0"/>
              <a:t>stands up to go to the restroom. You know first aid and suspect that </a:t>
            </a:r>
            <a:r>
              <a:rPr lang="en-US" sz="2300" dirty="0" smtClean="0"/>
              <a:t>she </a:t>
            </a:r>
            <a:r>
              <a:rPr lang="en-US" sz="2300" dirty="0"/>
              <a:t>may need help.</a:t>
            </a:r>
            <a:r>
              <a:rPr lang="en-US" sz="2600" dirty="0"/>
              <a:t>​</a:t>
            </a:r>
          </a:p>
          <a:p>
            <a:pPr marL="274320" indent="-274320" fontAlgn="base">
              <a:lnSpc>
                <a:spcPct val="120000"/>
              </a:lnSpc>
              <a:spcBef>
                <a:spcPts val="0"/>
              </a:spcBef>
              <a:buFont typeface="+mj-lt"/>
              <a:buAutoNum type="arabicPeriod"/>
            </a:pPr>
            <a:r>
              <a:rPr lang="en-US" sz="2300" b="1" dirty="0"/>
              <a:t>What would you do before providing first aid?​</a:t>
            </a:r>
          </a:p>
          <a:p>
            <a:pPr marL="274320" indent="-274320" fontAlgn="base">
              <a:lnSpc>
                <a:spcPct val="120000"/>
              </a:lnSpc>
              <a:spcBef>
                <a:spcPts val="0"/>
              </a:spcBef>
              <a:buFont typeface="+mj-lt"/>
              <a:buAutoNum type="arabicPeriod"/>
            </a:pPr>
            <a:r>
              <a:rPr lang="en-US" sz="2300" b="1" dirty="0"/>
              <a:t>How would you provide </a:t>
            </a:r>
            <a:r>
              <a:rPr lang="en-US" sz="2300" b="1" dirty="0" smtClean="0"/>
              <a:t>care?</a:t>
            </a:r>
            <a:endParaRPr lang="en-US" sz="2300" b="1" dirty="0"/>
          </a:p>
          <a:p>
            <a:pPr marL="274320" indent="-274320" fontAlgn="base">
              <a:lnSpc>
                <a:spcPct val="120000"/>
              </a:lnSpc>
              <a:spcBef>
                <a:spcPts val="0"/>
              </a:spcBef>
              <a:buFont typeface="+mj-lt"/>
              <a:buAutoNum type="arabicPeriod"/>
            </a:pPr>
            <a:r>
              <a:rPr lang="en-US" sz="2300" b="1" dirty="0" smtClean="0"/>
              <a:t>If </a:t>
            </a:r>
            <a:r>
              <a:rPr lang="en-US" sz="2300" b="1" dirty="0"/>
              <a:t>he becomes unresponsive, how would you provide care?</a:t>
            </a:r>
          </a:p>
          <a:p>
            <a:pPr marL="0" indent="0">
              <a:buNone/>
            </a:pPr>
            <a:endParaRPr lang="en-US" sz="1800" dirty="0"/>
          </a:p>
        </p:txBody>
      </p:sp>
      <p:sp>
        <p:nvSpPr>
          <p:cNvPr id="6" name="Title 5"/>
          <p:cNvSpPr>
            <a:spLocks noGrp="1"/>
          </p:cNvSpPr>
          <p:nvPr>
            <p:ph type="title"/>
          </p:nvPr>
        </p:nvSpPr>
        <p:spPr>
          <a:xfrm>
            <a:off x="628649" y="193071"/>
            <a:ext cx="7945507" cy="993775"/>
          </a:xfrm>
        </p:spPr>
        <p:txBody>
          <a:bodyPr>
            <a:noAutofit/>
          </a:bodyPr>
          <a:lstStyle/>
          <a:p>
            <a:r>
              <a:rPr lang="en-US" dirty="0"/>
              <a:t>Choking </a:t>
            </a:r>
            <a:br>
              <a:rPr lang="en-US" dirty="0"/>
            </a:br>
            <a:r>
              <a:rPr lang="en-US" sz="3200" dirty="0"/>
              <a:t>Scenario </a:t>
            </a:r>
            <a:r>
              <a:rPr lang="en-US" sz="3200" dirty="0" smtClean="0"/>
              <a:t>1</a:t>
            </a:r>
            <a:endParaRPr lang="en-US" sz="3200" dirty="0"/>
          </a:p>
        </p:txBody>
      </p:sp>
    </p:spTree>
    <p:extLst>
      <p:ext uri="{BB962C8B-B14F-4D97-AF65-F5344CB8AC3E}">
        <p14:creationId xmlns:p14="http://schemas.microsoft.com/office/powerpoint/2010/main" val="32152588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224300"/>
            <a:ext cx="7886700" cy="694900"/>
          </a:xfrm>
        </p:spPr>
        <p:txBody>
          <a:bodyPr>
            <a:normAutofit/>
          </a:bodyPr>
          <a:lstStyle/>
          <a:p>
            <a:pPr marL="274320" indent="-274320">
              <a:buFont typeface="+mj-lt"/>
              <a:buAutoNum type="arabicPeriod"/>
            </a:pPr>
            <a:r>
              <a:rPr lang="en-US" sz="1800" b="1" dirty="0" smtClean="0"/>
              <a:t>What </a:t>
            </a:r>
            <a:r>
              <a:rPr lang="en-US" sz="1800" b="1" dirty="0"/>
              <a:t>would you do before providing first aid?</a:t>
            </a:r>
          </a:p>
          <a:p>
            <a:pPr lvl="1"/>
            <a:r>
              <a:rPr lang="en-US" sz="1600" dirty="0"/>
              <a:t>Approach </a:t>
            </a:r>
            <a:r>
              <a:rPr lang="en-US" sz="1600" dirty="0" smtClean="0"/>
              <a:t>her and </a:t>
            </a:r>
            <a:r>
              <a:rPr lang="en-US" sz="1600" dirty="0"/>
              <a:t>ask </a:t>
            </a:r>
            <a:r>
              <a:rPr lang="en-US" sz="1600" dirty="0" smtClean="0"/>
              <a:t>if she </a:t>
            </a:r>
            <a:r>
              <a:rPr lang="en-US" sz="1600" dirty="0"/>
              <a:t>is choking.</a:t>
            </a:r>
          </a:p>
          <a:p>
            <a:pPr marL="0" indent="0">
              <a:buNone/>
            </a:pPr>
            <a:endParaRPr lang="en-US" sz="1800" dirty="0"/>
          </a:p>
        </p:txBody>
      </p:sp>
      <p:sp>
        <p:nvSpPr>
          <p:cNvPr id="6" name="Title 5"/>
          <p:cNvSpPr>
            <a:spLocks noGrp="1"/>
          </p:cNvSpPr>
          <p:nvPr>
            <p:ph type="title"/>
          </p:nvPr>
        </p:nvSpPr>
        <p:spPr/>
        <p:txBody>
          <a:bodyPr>
            <a:noAutofit/>
          </a:bodyPr>
          <a:lstStyle/>
          <a:p>
            <a:r>
              <a:rPr lang="en-US" dirty="0"/>
              <a:t>Choking</a:t>
            </a:r>
            <a:r>
              <a:rPr lang="en-US" sz="4400" dirty="0"/>
              <a:t> </a:t>
            </a:r>
            <a:r>
              <a:rPr lang="en-US" dirty="0"/>
              <a:t/>
            </a:r>
            <a:br>
              <a:rPr lang="en-US" dirty="0"/>
            </a:br>
            <a:r>
              <a:rPr lang="en-US" sz="3200" dirty="0"/>
              <a:t>Scenario 1 </a:t>
            </a:r>
            <a:r>
              <a:rPr lang="en-US" sz="3200" b="1" dirty="0" smtClean="0"/>
              <a:t>Answer 1</a:t>
            </a:r>
            <a:endParaRPr lang="en-US" sz="3200" dirty="0"/>
          </a:p>
        </p:txBody>
      </p:sp>
    </p:spTree>
    <p:extLst>
      <p:ext uri="{BB962C8B-B14F-4D97-AF65-F5344CB8AC3E}">
        <p14:creationId xmlns:p14="http://schemas.microsoft.com/office/powerpoint/2010/main" val="17119117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628649" y="163021"/>
            <a:ext cx="7945507" cy="993775"/>
          </a:xfrm>
        </p:spPr>
        <p:txBody>
          <a:bodyPr>
            <a:noAutofit/>
          </a:bodyPr>
          <a:lstStyle/>
          <a:p>
            <a:r>
              <a:rPr lang="en-US" dirty="0"/>
              <a:t>Choking </a:t>
            </a:r>
            <a:br>
              <a:rPr lang="en-US" dirty="0"/>
            </a:br>
            <a:r>
              <a:rPr lang="en-US" sz="3200" dirty="0"/>
              <a:t>Scenario 1 </a:t>
            </a:r>
            <a:r>
              <a:rPr lang="en-US" sz="3200" b="1" dirty="0" smtClean="0"/>
              <a:t>Answer 2</a:t>
            </a:r>
            <a:endParaRPr lang="en-US" sz="3200" dirty="0"/>
          </a:p>
        </p:txBody>
      </p:sp>
      <p:sp>
        <p:nvSpPr>
          <p:cNvPr id="6" name="Content Placeholder 2"/>
          <p:cNvSpPr txBox="1">
            <a:spLocks/>
          </p:cNvSpPr>
          <p:nvPr/>
        </p:nvSpPr>
        <p:spPr>
          <a:xfrm>
            <a:off x="628649" y="1239602"/>
            <a:ext cx="7858528" cy="3285175"/>
          </a:xfrm>
          <a:prstGeom prst="rect">
            <a:avLst/>
          </a:prstGeom>
        </p:spPr>
        <p:txBody>
          <a:bodyPr vert="horz" lIns="91440" tIns="45720" rIns="91440" bIns="45720" rtlCol="0">
            <a:noAutofit/>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74320" indent="-274320">
              <a:buFont typeface="+mj-lt"/>
              <a:buAutoNum type="arabicPeriod" startAt="2"/>
            </a:pPr>
            <a:r>
              <a:rPr lang="en-US" sz="1800" b="1" dirty="0" smtClean="0">
                <a:solidFill>
                  <a:schemeClr val="accent5">
                    <a:lumMod val="10000"/>
                  </a:schemeClr>
                </a:solidFill>
                <a:latin typeface="Arial" panose="020B0604020202020204" pitchFamily="34" charset="0"/>
                <a:cs typeface="Arial" panose="020B0604020202020204" pitchFamily="34" charset="0"/>
              </a:rPr>
              <a:t>How </a:t>
            </a:r>
            <a:r>
              <a:rPr lang="en-US" sz="1800" b="1" dirty="0">
                <a:solidFill>
                  <a:schemeClr val="accent5">
                    <a:lumMod val="10000"/>
                  </a:schemeClr>
                </a:solidFill>
                <a:latin typeface="Arial" panose="020B0604020202020204" pitchFamily="34" charset="0"/>
                <a:cs typeface="Arial" panose="020B0604020202020204" pitchFamily="34" charset="0"/>
              </a:rPr>
              <a:t>would you provide care?</a:t>
            </a:r>
          </a:p>
          <a:p>
            <a:pPr marL="685800" lvl="1" indent="-228600">
              <a:buFont typeface="Arial" panose="020B0604020202020204" pitchFamily="34" charset="0"/>
              <a:buChar char="•"/>
            </a:pPr>
            <a:r>
              <a:rPr lang="en-US" sz="1600" dirty="0" smtClean="0">
                <a:solidFill>
                  <a:schemeClr val="accent5">
                    <a:lumMod val="10000"/>
                  </a:schemeClr>
                </a:solidFill>
                <a:latin typeface="Arial" panose="020B0604020202020204" pitchFamily="34" charset="0"/>
                <a:cs typeface="Arial" panose="020B0604020202020204" pitchFamily="34" charset="0"/>
              </a:rPr>
              <a:t>If she </a:t>
            </a:r>
            <a:r>
              <a:rPr lang="en-US" sz="1600" dirty="0">
                <a:solidFill>
                  <a:schemeClr val="accent5">
                    <a:lumMod val="10000"/>
                  </a:schemeClr>
                </a:solidFill>
                <a:latin typeface="Arial" panose="020B0604020202020204" pitchFamily="34" charset="0"/>
                <a:cs typeface="Arial" panose="020B0604020202020204" pitchFamily="34" charset="0"/>
              </a:rPr>
              <a:t>can speak, encourage continued coughing to clear the object.</a:t>
            </a:r>
          </a:p>
          <a:p>
            <a:pPr marL="685800" lvl="1" indent="-228600">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If </a:t>
            </a:r>
            <a:r>
              <a:rPr lang="en-US" sz="1600" dirty="0" smtClean="0">
                <a:solidFill>
                  <a:schemeClr val="accent5">
                    <a:lumMod val="10000"/>
                  </a:schemeClr>
                </a:solidFill>
                <a:latin typeface="Arial" panose="020B0604020202020204" pitchFamily="34" charset="0"/>
                <a:cs typeface="Arial" panose="020B0604020202020204" pitchFamily="34" charset="0"/>
              </a:rPr>
              <a:t>she </a:t>
            </a:r>
            <a:r>
              <a:rPr lang="en-US" sz="1600" dirty="0">
                <a:solidFill>
                  <a:schemeClr val="accent5">
                    <a:lumMod val="10000"/>
                  </a:schemeClr>
                </a:solidFill>
                <a:latin typeface="Arial" panose="020B0604020202020204" pitchFamily="34" charset="0"/>
                <a:cs typeface="Arial" panose="020B0604020202020204" pitchFamily="34" charset="0"/>
              </a:rPr>
              <a:t>cannot speak and is not coughing, ask if you can help. Direct someone to call 9-1-1 and then give abdominal thrusts.</a:t>
            </a:r>
          </a:p>
          <a:p>
            <a:pPr marL="1028700" lvl="3"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Stand behind </a:t>
            </a:r>
            <a:r>
              <a:rPr lang="en-US" sz="1600" dirty="0" smtClean="0">
                <a:solidFill>
                  <a:schemeClr val="accent5">
                    <a:lumMod val="10000"/>
                  </a:schemeClr>
                </a:solidFill>
                <a:latin typeface="Arial" panose="020B0604020202020204" pitchFamily="34" charset="0"/>
                <a:cs typeface="Arial" panose="020B0604020202020204" pitchFamily="34" charset="0"/>
              </a:rPr>
              <a:t>her </a:t>
            </a:r>
            <a:r>
              <a:rPr lang="en-US" sz="1600" dirty="0">
                <a:solidFill>
                  <a:schemeClr val="accent5">
                    <a:lumMod val="10000"/>
                  </a:schemeClr>
                </a:solidFill>
                <a:latin typeface="Arial" panose="020B0604020202020204" pitchFamily="34" charset="0"/>
                <a:cs typeface="Arial" panose="020B0604020202020204" pitchFamily="34" charset="0"/>
              </a:rPr>
              <a:t>with one leg forward between </a:t>
            </a:r>
            <a:r>
              <a:rPr lang="en-US" sz="1600" dirty="0" smtClean="0">
                <a:solidFill>
                  <a:schemeClr val="accent5">
                    <a:lumMod val="10000"/>
                  </a:schemeClr>
                </a:solidFill>
                <a:latin typeface="Arial" panose="020B0604020202020204" pitchFamily="34" charset="0"/>
                <a:cs typeface="Arial" panose="020B0604020202020204" pitchFamily="34" charset="0"/>
              </a:rPr>
              <a:t>her </a:t>
            </a:r>
            <a:r>
              <a:rPr lang="en-US" sz="1600" dirty="0">
                <a:solidFill>
                  <a:schemeClr val="accent5">
                    <a:lumMod val="10000"/>
                  </a:schemeClr>
                </a:solidFill>
                <a:latin typeface="Arial" panose="020B0604020202020204" pitchFamily="34" charset="0"/>
                <a:cs typeface="Arial" panose="020B0604020202020204" pitchFamily="34" charset="0"/>
              </a:rPr>
              <a:t>legs.</a:t>
            </a:r>
          </a:p>
          <a:p>
            <a:pPr marL="1028700" lvl="3"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Reach around </a:t>
            </a:r>
            <a:r>
              <a:rPr lang="en-US" sz="1600" dirty="0" smtClean="0">
                <a:solidFill>
                  <a:schemeClr val="accent5">
                    <a:lumMod val="10000"/>
                  </a:schemeClr>
                </a:solidFill>
                <a:latin typeface="Arial" panose="020B0604020202020204" pitchFamily="34" charset="0"/>
                <a:cs typeface="Arial" panose="020B0604020202020204" pitchFamily="34" charset="0"/>
              </a:rPr>
              <a:t>her </a:t>
            </a:r>
            <a:r>
              <a:rPr lang="en-US" sz="1600" dirty="0">
                <a:solidFill>
                  <a:schemeClr val="accent5">
                    <a:lumMod val="10000"/>
                  </a:schemeClr>
                </a:solidFill>
                <a:latin typeface="Arial" panose="020B0604020202020204" pitchFamily="34" charset="0"/>
                <a:cs typeface="Arial" panose="020B0604020202020204" pitchFamily="34" charset="0"/>
              </a:rPr>
              <a:t>abdomen and locate </a:t>
            </a:r>
            <a:r>
              <a:rPr lang="en-US" sz="1600" dirty="0" smtClean="0">
                <a:solidFill>
                  <a:schemeClr val="accent5">
                    <a:lumMod val="10000"/>
                  </a:schemeClr>
                </a:solidFill>
                <a:latin typeface="Arial" panose="020B0604020202020204" pitchFamily="34" charset="0"/>
                <a:cs typeface="Arial" panose="020B0604020202020204" pitchFamily="34" charset="0"/>
              </a:rPr>
              <a:t>her </a:t>
            </a:r>
            <a:r>
              <a:rPr lang="en-US" sz="1600" dirty="0">
                <a:solidFill>
                  <a:schemeClr val="accent5">
                    <a:lumMod val="10000"/>
                  </a:schemeClr>
                </a:solidFill>
                <a:latin typeface="Arial" panose="020B0604020202020204" pitchFamily="34" charset="0"/>
                <a:cs typeface="Arial" panose="020B0604020202020204" pitchFamily="34" charset="0"/>
              </a:rPr>
              <a:t>navel with a finger from </a:t>
            </a:r>
            <a:r>
              <a:rPr lang="en-US" sz="1600" dirty="0" smtClean="0">
                <a:solidFill>
                  <a:schemeClr val="accent5">
                    <a:lumMod val="10000"/>
                  </a:schemeClr>
                </a:solidFill>
                <a:latin typeface="Arial" panose="020B0604020202020204" pitchFamily="34" charset="0"/>
                <a:cs typeface="Arial" panose="020B0604020202020204" pitchFamily="34" charset="0"/>
              </a:rPr>
              <a:t>1 </a:t>
            </a:r>
            <a:r>
              <a:rPr lang="en-US" sz="1600" dirty="0">
                <a:solidFill>
                  <a:schemeClr val="accent5">
                    <a:lumMod val="10000"/>
                  </a:schemeClr>
                </a:solidFill>
                <a:latin typeface="Arial" panose="020B0604020202020204" pitchFamily="34" charset="0"/>
                <a:cs typeface="Arial" panose="020B0604020202020204" pitchFamily="34" charset="0"/>
              </a:rPr>
              <a:t>hand.</a:t>
            </a:r>
          </a:p>
          <a:p>
            <a:pPr marL="1028700" lvl="3"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Make a fist with the other hand and place the thumb side of the fist against </a:t>
            </a:r>
            <a:r>
              <a:rPr lang="en-US" sz="1600" dirty="0" smtClean="0">
                <a:solidFill>
                  <a:schemeClr val="accent5">
                    <a:lumMod val="10000"/>
                  </a:schemeClr>
                </a:solidFill>
                <a:latin typeface="Arial" panose="020B0604020202020204" pitchFamily="34" charset="0"/>
                <a:cs typeface="Arial" panose="020B0604020202020204" pitchFamily="34" charset="0"/>
              </a:rPr>
              <a:t>her </a:t>
            </a:r>
            <a:r>
              <a:rPr lang="en-US" sz="1600" dirty="0">
                <a:solidFill>
                  <a:schemeClr val="accent5">
                    <a:lumMod val="10000"/>
                  </a:schemeClr>
                </a:solidFill>
                <a:latin typeface="Arial" panose="020B0604020202020204" pitchFamily="34" charset="0"/>
                <a:cs typeface="Arial" panose="020B0604020202020204" pitchFamily="34" charset="0"/>
              </a:rPr>
              <a:t>abdomen, just above the navel.</a:t>
            </a:r>
          </a:p>
          <a:p>
            <a:pPr marL="1028700" lvl="3"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Grasp your fist with your other hand and thrust inward and upward into his abdomen with quick thrusts.</a:t>
            </a:r>
          </a:p>
          <a:p>
            <a:pPr marL="1028700" lvl="3" indent="-228600">
              <a:spcAft>
                <a:spcPts val="0"/>
              </a:spcAft>
              <a:buFont typeface="Arial" panose="020B0604020202020204" pitchFamily="34" charset="0"/>
              <a:buChar char="•"/>
            </a:pPr>
            <a:r>
              <a:rPr lang="en-US" sz="1600" dirty="0">
                <a:solidFill>
                  <a:schemeClr val="accent5">
                    <a:lumMod val="10000"/>
                  </a:schemeClr>
                </a:solidFill>
                <a:latin typeface="Arial" panose="020B0604020202020204" pitchFamily="34" charset="0"/>
                <a:cs typeface="Arial" panose="020B0604020202020204" pitchFamily="34" charset="0"/>
              </a:rPr>
              <a:t>Continue thrusts until s</a:t>
            </a:r>
            <a:r>
              <a:rPr lang="en-US" sz="1600" dirty="0" smtClean="0">
                <a:solidFill>
                  <a:schemeClr val="accent5">
                    <a:lumMod val="10000"/>
                  </a:schemeClr>
                </a:solidFill>
                <a:latin typeface="Arial" panose="020B0604020202020204" pitchFamily="34" charset="0"/>
                <a:cs typeface="Arial" panose="020B0604020202020204" pitchFamily="34" charset="0"/>
              </a:rPr>
              <a:t>he </a:t>
            </a:r>
            <a:r>
              <a:rPr lang="en-US" sz="1600" dirty="0">
                <a:solidFill>
                  <a:schemeClr val="accent5">
                    <a:lumMod val="10000"/>
                  </a:schemeClr>
                </a:solidFill>
                <a:latin typeface="Arial" panose="020B0604020202020204" pitchFamily="34" charset="0"/>
                <a:cs typeface="Arial" panose="020B0604020202020204" pitchFamily="34" charset="0"/>
              </a:rPr>
              <a:t>expels the object or becomes unresponsive.</a:t>
            </a:r>
          </a:p>
          <a:p>
            <a:pPr>
              <a:buAutoNum type="arabicPeriod" startAt="2"/>
            </a:pPr>
            <a:endParaRPr lang="en-US" sz="2300" dirty="0">
              <a:solidFill>
                <a:schemeClr val="accent5">
                  <a:lumMod val="10000"/>
                </a:schemeClr>
              </a:solidFill>
            </a:endParaRPr>
          </a:p>
        </p:txBody>
      </p:sp>
    </p:spTree>
    <p:extLst>
      <p:ext uri="{BB962C8B-B14F-4D97-AF65-F5344CB8AC3E}">
        <p14:creationId xmlns:p14="http://schemas.microsoft.com/office/powerpoint/2010/main" val="37769212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655484"/>
            <a:ext cx="7886700" cy="1832533"/>
          </a:xfrm>
        </p:spPr>
        <p:txBody>
          <a:bodyPr>
            <a:noAutofit/>
          </a:bodyPr>
          <a:lstStyle/>
          <a:p>
            <a:pPr marL="274320" lvl="0" indent="-274320">
              <a:lnSpc>
                <a:spcPct val="100000"/>
              </a:lnSpc>
              <a:spcBef>
                <a:spcPts val="0"/>
              </a:spcBef>
              <a:spcAft>
                <a:spcPts val="600"/>
              </a:spcAft>
              <a:buFont typeface="+mj-lt"/>
              <a:buAutoNum type="arabicPeriod" startAt="3"/>
            </a:pPr>
            <a:r>
              <a:rPr lang="en-US" sz="1800" b="1" dirty="0" smtClean="0"/>
              <a:t>If </a:t>
            </a:r>
            <a:r>
              <a:rPr lang="en-US" sz="1800" b="1" dirty="0"/>
              <a:t>he becomes unresponsive, how would you provide care?</a:t>
            </a:r>
          </a:p>
          <a:p>
            <a:pPr lvl="1">
              <a:lnSpc>
                <a:spcPct val="100000"/>
              </a:lnSpc>
              <a:spcBef>
                <a:spcPts val="0"/>
              </a:spcBef>
            </a:pPr>
            <a:r>
              <a:rPr lang="en-US" sz="1800" dirty="0"/>
              <a:t>Direct someone to call 9-1-1 if not already called.</a:t>
            </a:r>
          </a:p>
          <a:p>
            <a:pPr lvl="1">
              <a:lnSpc>
                <a:spcPct val="100000"/>
              </a:lnSpc>
              <a:spcBef>
                <a:spcPts val="0"/>
              </a:spcBef>
            </a:pPr>
            <a:r>
              <a:rPr lang="en-US" sz="1800" dirty="0"/>
              <a:t>Lower him to the ground, expose </a:t>
            </a:r>
            <a:r>
              <a:rPr lang="en-US" sz="1800" dirty="0" smtClean="0"/>
              <a:t>her </a:t>
            </a:r>
            <a:r>
              <a:rPr lang="en-US" sz="1800" dirty="0"/>
              <a:t>chest, and start CPR with 30 chest compressions.</a:t>
            </a:r>
          </a:p>
          <a:p>
            <a:pPr lvl="1">
              <a:lnSpc>
                <a:spcPct val="100000"/>
              </a:lnSpc>
              <a:spcBef>
                <a:spcPts val="0"/>
              </a:spcBef>
            </a:pPr>
            <a:r>
              <a:rPr lang="en-US" sz="1800" dirty="0"/>
              <a:t>Look inside the mouth each time you open the airway to give breaths, and remove any object seen</a:t>
            </a:r>
            <a:r>
              <a:rPr lang="en-US" sz="1800" dirty="0" smtClean="0"/>
              <a:t>.</a:t>
            </a:r>
            <a:endParaRPr lang="en-US" sz="1800" dirty="0"/>
          </a:p>
        </p:txBody>
      </p:sp>
      <p:sp>
        <p:nvSpPr>
          <p:cNvPr id="6" name="Title 5"/>
          <p:cNvSpPr>
            <a:spLocks noGrp="1"/>
          </p:cNvSpPr>
          <p:nvPr>
            <p:ph type="title"/>
          </p:nvPr>
        </p:nvSpPr>
        <p:spPr/>
        <p:txBody>
          <a:bodyPr>
            <a:noAutofit/>
          </a:bodyPr>
          <a:lstStyle/>
          <a:p>
            <a:r>
              <a:rPr lang="en-US" dirty="0"/>
              <a:t>Choking </a:t>
            </a:r>
            <a:br>
              <a:rPr lang="en-US" dirty="0"/>
            </a:br>
            <a:r>
              <a:rPr lang="en-US" sz="3200" dirty="0"/>
              <a:t>Scenario 1 </a:t>
            </a:r>
            <a:r>
              <a:rPr lang="en-US" sz="3200" b="1" dirty="0" smtClean="0"/>
              <a:t>Answer 3</a:t>
            </a:r>
            <a:endParaRPr lang="en-US" sz="3200" dirty="0"/>
          </a:p>
        </p:txBody>
      </p:sp>
    </p:spTree>
    <p:extLst>
      <p:ext uri="{BB962C8B-B14F-4D97-AF65-F5344CB8AC3E}">
        <p14:creationId xmlns:p14="http://schemas.microsoft.com/office/powerpoint/2010/main" val="10524920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noAutofit/>
          </a:bodyPr>
          <a:lstStyle/>
          <a:p>
            <a:pPr marL="0" indent="0">
              <a:lnSpc>
                <a:spcPct val="100000"/>
              </a:lnSpc>
              <a:spcBef>
                <a:spcPts val="0"/>
              </a:spcBef>
              <a:spcAft>
                <a:spcPts val="600"/>
              </a:spcAft>
              <a:buNone/>
            </a:pPr>
            <a:r>
              <a:rPr lang="en-US" sz="1600" dirty="0"/>
              <a:t>Joe and his 5-year-old son Josh went to the shop foreman’s office to pick up his paycheck. </a:t>
            </a:r>
            <a:r>
              <a:rPr lang="en-US" sz="1600" dirty="0" smtClean="0"/>
              <a:t>While </a:t>
            </a:r>
            <a:r>
              <a:rPr lang="en-US" sz="1600" dirty="0"/>
              <a:t>Joe and his boss chatted, Josh went to get a treat from the candy jar on the foreman’s desk. </a:t>
            </a:r>
          </a:p>
          <a:p>
            <a:pPr marL="0" indent="0">
              <a:lnSpc>
                <a:spcPct val="100000"/>
              </a:lnSpc>
              <a:spcBef>
                <a:spcPts val="0"/>
              </a:spcBef>
              <a:spcAft>
                <a:spcPts val="600"/>
              </a:spcAft>
              <a:buNone/>
            </a:pPr>
            <a:r>
              <a:rPr lang="en-US" sz="1600" dirty="0"/>
              <a:t>As Joe gets ready to leave the office, he calls out for Josh. As Josh runs toward his dad with a mouth full of candy, he begins coughing. Suddenly, Josh stops coughing and looks panicked.</a:t>
            </a:r>
          </a:p>
          <a:p>
            <a:pPr marL="0" indent="0">
              <a:lnSpc>
                <a:spcPct val="100000"/>
              </a:lnSpc>
              <a:spcBef>
                <a:spcPts val="0"/>
              </a:spcBef>
              <a:spcAft>
                <a:spcPts val="600"/>
              </a:spcAft>
              <a:buNone/>
            </a:pPr>
            <a:r>
              <a:rPr lang="en-US" sz="1600" dirty="0"/>
              <a:t>You know first aid and happen to be in the </a:t>
            </a:r>
            <a:r>
              <a:rPr lang="en-US" sz="1600" dirty="0" smtClean="0"/>
              <a:t>room.</a:t>
            </a:r>
            <a:endParaRPr lang="en-US" sz="1600" i="1" dirty="0"/>
          </a:p>
          <a:p>
            <a:pPr marL="274320" indent="-274320">
              <a:lnSpc>
                <a:spcPct val="100000"/>
              </a:lnSpc>
              <a:spcBef>
                <a:spcPts val="0"/>
              </a:spcBef>
              <a:buFont typeface="+mj-lt"/>
              <a:buAutoNum type="arabicPeriod"/>
            </a:pPr>
            <a:r>
              <a:rPr lang="en-US" sz="1800" b="1" dirty="0" smtClean="0"/>
              <a:t>What </a:t>
            </a:r>
            <a:r>
              <a:rPr lang="en-US" sz="1800" b="1" dirty="0"/>
              <a:t>would you do before providing first aid</a:t>
            </a:r>
            <a:r>
              <a:rPr lang="en-US" sz="1800" b="1" dirty="0" smtClean="0"/>
              <a:t>?</a:t>
            </a:r>
          </a:p>
          <a:p>
            <a:pPr marL="274320" indent="-274320">
              <a:lnSpc>
                <a:spcPct val="100000"/>
              </a:lnSpc>
              <a:spcBef>
                <a:spcPts val="0"/>
              </a:spcBef>
              <a:buFont typeface="+mj-lt"/>
              <a:buAutoNum type="arabicPeriod"/>
            </a:pPr>
            <a:r>
              <a:rPr lang="en-US" sz="1800" b="1" dirty="0" smtClean="0"/>
              <a:t>How </a:t>
            </a:r>
            <a:r>
              <a:rPr lang="en-US" sz="1800" b="1" dirty="0"/>
              <a:t>would you provide care?</a:t>
            </a:r>
          </a:p>
          <a:p>
            <a:pPr marL="457200" lvl="1" indent="0">
              <a:spcAft>
                <a:spcPts val="600"/>
              </a:spcAft>
              <a:buNone/>
            </a:pPr>
            <a:endParaRPr lang="en-US" sz="1600" dirty="0"/>
          </a:p>
        </p:txBody>
      </p:sp>
      <p:sp>
        <p:nvSpPr>
          <p:cNvPr id="2" name="Title 1"/>
          <p:cNvSpPr>
            <a:spLocks noGrp="1"/>
          </p:cNvSpPr>
          <p:nvPr>
            <p:ph type="title"/>
          </p:nvPr>
        </p:nvSpPr>
        <p:spPr/>
        <p:txBody>
          <a:bodyPr>
            <a:noAutofit/>
          </a:bodyPr>
          <a:lstStyle/>
          <a:p>
            <a:r>
              <a:rPr lang="en-US" dirty="0"/>
              <a:t>Choking</a:t>
            </a:r>
            <a:r>
              <a:rPr lang="en-US" sz="4400" dirty="0"/>
              <a:t> </a:t>
            </a:r>
            <a:r>
              <a:rPr lang="en-US" dirty="0"/>
              <a:t/>
            </a:r>
            <a:br>
              <a:rPr lang="en-US" dirty="0"/>
            </a:br>
            <a:r>
              <a:rPr lang="en-US" sz="3200" dirty="0" smtClean="0"/>
              <a:t>Scenario 2</a:t>
            </a:r>
            <a:endParaRPr lang="en-US" sz="3200" dirty="0"/>
          </a:p>
        </p:txBody>
      </p:sp>
    </p:spTree>
    <p:extLst>
      <p:ext uri="{BB962C8B-B14F-4D97-AF65-F5344CB8AC3E}">
        <p14:creationId xmlns:p14="http://schemas.microsoft.com/office/powerpoint/2010/main" val="28070094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138441"/>
            <a:ext cx="7886700" cy="866618"/>
          </a:xfrm>
        </p:spPr>
        <p:txBody>
          <a:bodyPr>
            <a:normAutofit/>
          </a:bodyPr>
          <a:lstStyle/>
          <a:p>
            <a:pPr marL="274320" indent="-274320">
              <a:lnSpc>
                <a:spcPct val="100000"/>
              </a:lnSpc>
              <a:spcBef>
                <a:spcPts val="0"/>
              </a:spcBef>
              <a:spcAft>
                <a:spcPts val="600"/>
              </a:spcAft>
              <a:buFont typeface="+mj-lt"/>
              <a:buAutoNum type="arabicPeriod"/>
            </a:pPr>
            <a:r>
              <a:rPr lang="en-US" sz="1800" b="1" dirty="0" smtClean="0"/>
              <a:t>What </a:t>
            </a:r>
            <a:r>
              <a:rPr lang="en-US" sz="1800" b="1" dirty="0"/>
              <a:t>would you do before providing first aid?</a:t>
            </a:r>
          </a:p>
          <a:p>
            <a:pPr lvl="1">
              <a:lnSpc>
                <a:spcPct val="100000"/>
              </a:lnSpc>
              <a:spcBef>
                <a:spcPts val="0"/>
              </a:spcBef>
            </a:pPr>
            <a:r>
              <a:rPr lang="en-US" sz="1600" dirty="0" smtClean="0"/>
              <a:t>Ask him if he can speak.</a:t>
            </a:r>
            <a:endParaRPr lang="en-US" sz="1600" dirty="0"/>
          </a:p>
          <a:p>
            <a:pPr marL="0" indent="0">
              <a:buNone/>
            </a:pPr>
            <a:endParaRPr lang="en-US" sz="1800" dirty="0"/>
          </a:p>
        </p:txBody>
      </p:sp>
      <p:sp>
        <p:nvSpPr>
          <p:cNvPr id="6" name="Title 5"/>
          <p:cNvSpPr>
            <a:spLocks noGrp="1"/>
          </p:cNvSpPr>
          <p:nvPr>
            <p:ph type="title"/>
          </p:nvPr>
        </p:nvSpPr>
        <p:spPr/>
        <p:txBody>
          <a:bodyPr>
            <a:noAutofit/>
          </a:bodyPr>
          <a:lstStyle/>
          <a:p>
            <a:r>
              <a:rPr lang="en-US" dirty="0"/>
              <a:t>Choking</a:t>
            </a:r>
            <a:r>
              <a:rPr lang="en-US" sz="4400" dirty="0"/>
              <a:t> </a:t>
            </a:r>
            <a:r>
              <a:rPr lang="en-US" dirty="0"/>
              <a:t/>
            </a:r>
            <a:br>
              <a:rPr lang="en-US" dirty="0"/>
            </a:br>
            <a:r>
              <a:rPr lang="en-US" sz="3200" dirty="0" smtClean="0"/>
              <a:t>Scenario 2 </a:t>
            </a:r>
            <a:r>
              <a:rPr lang="en-US" sz="3200" b="1" dirty="0" smtClean="0"/>
              <a:t>Answer 1</a:t>
            </a:r>
            <a:endParaRPr lang="en-US" sz="3200" dirty="0"/>
          </a:p>
        </p:txBody>
      </p:sp>
    </p:spTree>
    <p:extLst>
      <p:ext uri="{BB962C8B-B14F-4D97-AF65-F5344CB8AC3E}">
        <p14:creationId xmlns:p14="http://schemas.microsoft.com/office/powerpoint/2010/main" val="33350539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5"/>
          <p:cNvSpPr>
            <a:spLocks noGrp="1"/>
          </p:cNvSpPr>
          <p:nvPr>
            <p:ph type="title"/>
          </p:nvPr>
        </p:nvSpPr>
        <p:spPr>
          <a:xfrm>
            <a:off x="414000" y="158728"/>
            <a:ext cx="7945507" cy="993775"/>
          </a:xfrm>
        </p:spPr>
        <p:txBody>
          <a:bodyPr>
            <a:noAutofit/>
          </a:bodyPr>
          <a:lstStyle/>
          <a:p>
            <a:r>
              <a:rPr lang="en-US" dirty="0"/>
              <a:t>Choking </a:t>
            </a:r>
            <a:br>
              <a:rPr lang="en-US" dirty="0"/>
            </a:br>
            <a:r>
              <a:rPr lang="en-US" sz="3200" dirty="0" smtClean="0"/>
              <a:t>Scenario 2 </a:t>
            </a:r>
            <a:r>
              <a:rPr lang="en-US" sz="3200" b="1" dirty="0" smtClean="0"/>
              <a:t>Answer 2</a:t>
            </a:r>
            <a:endParaRPr lang="en-US" sz="3200" dirty="0"/>
          </a:p>
        </p:txBody>
      </p:sp>
      <p:sp>
        <p:nvSpPr>
          <p:cNvPr id="6" name="Content Placeholder 2"/>
          <p:cNvSpPr txBox="1">
            <a:spLocks/>
          </p:cNvSpPr>
          <p:nvPr/>
        </p:nvSpPr>
        <p:spPr>
          <a:xfrm>
            <a:off x="628647" y="1201425"/>
            <a:ext cx="8214845" cy="3090064"/>
          </a:xfrm>
          <a:prstGeom prst="rect">
            <a:avLst/>
          </a:prstGeom>
        </p:spPr>
        <p:txBody>
          <a:bodyPr vert="horz" lIns="91440" tIns="45720" rIns="91440" bIns="45720" rtlCol="0">
            <a:normAutofit fontScale="25000" lnSpcReduction="20000"/>
          </a:bodyPr>
          <a:lstStyle>
            <a:lvl1pPr marL="514350" indent="-514350" algn="l" defTabSz="457200" rtl="0" eaLnBrk="1" latinLnBrk="0" hangingPunct="1">
              <a:spcBef>
                <a:spcPts val="0"/>
              </a:spcBef>
              <a:spcAft>
                <a:spcPts val="600"/>
              </a:spcAft>
              <a:buFont typeface="+mj-lt"/>
              <a:buAutoNum type="arabicPeriod"/>
              <a:defRPr sz="2800" kern="1200">
                <a:solidFill>
                  <a:schemeClr val="tx1">
                    <a:lumMod val="65000"/>
                    <a:lumOff val="35000"/>
                  </a:schemeClr>
                </a:solidFill>
                <a:latin typeface="+mn-lt"/>
                <a:ea typeface="+mn-ea"/>
                <a:cs typeface="+mn-cs"/>
              </a:defRPr>
            </a:lvl1pPr>
            <a:lvl2pPr marL="914400" indent="-457200" algn="l" defTabSz="457200" rtl="0" eaLnBrk="1" latinLnBrk="0" hangingPunct="1">
              <a:spcBef>
                <a:spcPts val="0"/>
              </a:spcBef>
              <a:spcAft>
                <a:spcPts val="600"/>
              </a:spcAft>
              <a:buFont typeface="+mj-lt"/>
              <a:buAutoNum type="arabicPeriod"/>
              <a:defRPr sz="2400" kern="1200">
                <a:solidFill>
                  <a:schemeClr val="tx1">
                    <a:lumMod val="65000"/>
                    <a:lumOff val="35000"/>
                  </a:schemeClr>
                </a:solidFill>
                <a:latin typeface="+mn-lt"/>
                <a:ea typeface="+mn-ea"/>
                <a:cs typeface="+mn-cs"/>
              </a:defRPr>
            </a:lvl2pPr>
            <a:lvl3pPr marL="1371600" indent="-457200" algn="l" defTabSz="457200" rtl="0" eaLnBrk="1" latinLnBrk="0" hangingPunct="1">
              <a:spcBef>
                <a:spcPts val="0"/>
              </a:spcBef>
              <a:spcAft>
                <a:spcPts val="600"/>
              </a:spcAft>
              <a:buFont typeface="+mj-lt"/>
              <a:buAutoNum type="arabicPeriod"/>
              <a:defRPr sz="2000" kern="1200">
                <a:solidFill>
                  <a:schemeClr val="tx1">
                    <a:lumMod val="65000"/>
                    <a:lumOff val="35000"/>
                  </a:schemeClr>
                </a:solidFill>
                <a:latin typeface="+mn-lt"/>
                <a:ea typeface="+mn-ea"/>
                <a:cs typeface="+mn-cs"/>
              </a:defRPr>
            </a:lvl3pPr>
            <a:lvl4pPr marL="17145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4pPr>
            <a:lvl5pPr marL="2171700" indent="-342900" algn="l" defTabSz="457200" rtl="0" eaLnBrk="1" latinLnBrk="0" hangingPunct="1">
              <a:spcBef>
                <a:spcPts val="0"/>
              </a:spcBef>
              <a:spcAft>
                <a:spcPts val="600"/>
              </a:spcAft>
              <a:buFont typeface="+mj-lt"/>
              <a:buAutoNum type="arabicPeriod"/>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96875" lvl="0" indent="-396875">
              <a:buFont typeface="+mj-lt"/>
              <a:buAutoNum type="arabicPeriod" startAt="2"/>
            </a:pPr>
            <a:r>
              <a:rPr lang="en-US" sz="6400" b="1" dirty="0">
                <a:solidFill>
                  <a:schemeClr val="accent5">
                    <a:lumMod val="10000"/>
                  </a:schemeClr>
                </a:solidFill>
                <a:latin typeface="Arial" panose="020B0604020202020204" pitchFamily="34" charset="0"/>
                <a:cs typeface="Arial" panose="020B0604020202020204" pitchFamily="34" charset="0"/>
              </a:rPr>
              <a:t>How would you provide care?</a:t>
            </a:r>
          </a:p>
          <a:p>
            <a:pPr marL="685800" lvl="1" indent="-228600">
              <a:lnSpc>
                <a:spcPct val="120000"/>
              </a:lnSpc>
              <a:spcAft>
                <a:spcPts val="0"/>
              </a:spcAft>
              <a:buFont typeface="Arial" panose="020B0604020202020204" pitchFamily="34" charset="0"/>
              <a:buChar char="•"/>
              <a:tabLst>
                <a:tab pos="800100" algn="l"/>
              </a:tabLst>
            </a:pPr>
            <a:r>
              <a:rPr lang="en-US" sz="6400" dirty="0">
                <a:solidFill>
                  <a:schemeClr val="accent5">
                    <a:lumMod val="10000"/>
                  </a:schemeClr>
                </a:solidFill>
                <a:latin typeface="Arial" panose="020B0604020202020204" pitchFamily="34" charset="0"/>
                <a:cs typeface="Arial" panose="020B0604020202020204" pitchFamily="34" charset="0"/>
              </a:rPr>
              <a:t>If the child cannot speak, give abdominal thrusts:</a:t>
            </a:r>
          </a:p>
          <a:p>
            <a:pPr marL="1028700" lvl="3" indent="-228600">
              <a:lnSpc>
                <a:spcPct val="120000"/>
              </a:lnSpc>
              <a:spcAft>
                <a:spcPts val="0"/>
              </a:spcAft>
              <a:buFont typeface="Arial" panose="020B0604020202020204" pitchFamily="34" charset="0"/>
              <a:buChar char="•"/>
            </a:pPr>
            <a:r>
              <a:rPr lang="en-US" sz="6200" dirty="0">
                <a:solidFill>
                  <a:schemeClr val="accent5">
                    <a:lumMod val="10000"/>
                  </a:schemeClr>
                </a:solidFill>
                <a:latin typeface="Arial" panose="020B0604020202020204" pitchFamily="34" charset="0"/>
                <a:cs typeface="Arial" panose="020B0604020202020204" pitchFamily="34" charset="0"/>
              </a:rPr>
              <a:t>Kneel or stand behind him and reach around his abdomen.</a:t>
            </a:r>
          </a:p>
          <a:p>
            <a:pPr marL="1028700" lvl="3" indent="-228600">
              <a:lnSpc>
                <a:spcPct val="120000"/>
              </a:lnSpc>
              <a:spcAft>
                <a:spcPts val="0"/>
              </a:spcAft>
              <a:buFont typeface="Arial" panose="020B0604020202020204" pitchFamily="34" charset="0"/>
              <a:buChar char="•"/>
            </a:pPr>
            <a:r>
              <a:rPr lang="en-US" sz="6200" dirty="0">
                <a:solidFill>
                  <a:schemeClr val="accent5">
                    <a:lumMod val="10000"/>
                  </a:schemeClr>
                </a:solidFill>
                <a:latin typeface="Arial" panose="020B0604020202020204" pitchFamily="34" charset="0"/>
                <a:cs typeface="Arial" panose="020B0604020202020204" pitchFamily="34" charset="0"/>
              </a:rPr>
              <a:t>Locate his navel with a finger from 1 hand.</a:t>
            </a:r>
          </a:p>
          <a:p>
            <a:pPr marL="1028700" lvl="3" indent="-228600">
              <a:lnSpc>
                <a:spcPct val="120000"/>
              </a:lnSpc>
              <a:spcAft>
                <a:spcPts val="0"/>
              </a:spcAft>
              <a:buFont typeface="Arial" panose="020B0604020202020204" pitchFamily="34" charset="0"/>
              <a:buChar char="•"/>
            </a:pPr>
            <a:r>
              <a:rPr lang="en-US" sz="6200" dirty="0">
                <a:solidFill>
                  <a:schemeClr val="accent5">
                    <a:lumMod val="10000"/>
                  </a:schemeClr>
                </a:solidFill>
                <a:latin typeface="Arial" panose="020B0604020202020204" pitchFamily="34" charset="0"/>
                <a:cs typeface="Arial" panose="020B0604020202020204" pitchFamily="34" charset="0"/>
              </a:rPr>
              <a:t>Make a fist with the other hand and place the thumb side of the fist against his abdomen, just above the navel.</a:t>
            </a:r>
          </a:p>
          <a:p>
            <a:pPr marL="1028700" lvl="3" indent="-228600">
              <a:lnSpc>
                <a:spcPct val="120000"/>
              </a:lnSpc>
              <a:spcAft>
                <a:spcPts val="0"/>
              </a:spcAft>
              <a:buFont typeface="Arial" panose="020B0604020202020204" pitchFamily="34" charset="0"/>
              <a:buChar char="•"/>
            </a:pPr>
            <a:r>
              <a:rPr lang="en-US" sz="6200" dirty="0">
                <a:solidFill>
                  <a:schemeClr val="accent5">
                    <a:lumMod val="10000"/>
                  </a:schemeClr>
                </a:solidFill>
                <a:latin typeface="Arial" panose="020B0604020202020204" pitchFamily="34" charset="0"/>
                <a:cs typeface="Arial" panose="020B0604020202020204" pitchFamily="34" charset="0"/>
              </a:rPr>
              <a:t>Grasp your fist with your other hand and thrust inward and upward into his abdomen with quick thrusts.</a:t>
            </a:r>
          </a:p>
          <a:p>
            <a:pPr marL="1028700" lvl="3" indent="-228600">
              <a:lnSpc>
                <a:spcPct val="120000"/>
              </a:lnSpc>
              <a:spcAft>
                <a:spcPts val="0"/>
              </a:spcAft>
              <a:buFont typeface="Arial" panose="020B0604020202020204" pitchFamily="34" charset="0"/>
              <a:buChar char="•"/>
            </a:pPr>
            <a:r>
              <a:rPr lang="en-US" sz="6200" dirty="0">
                <a:solidFill>
                  <a:schemeClr val="accent5">
                    <a:lumMod val="10000"/>
                  </a:schemeClr>
                </a:solidFill>
                <a:latin typeface="Arial" panose="020B0604020202020204" pitchFamily="34" charset="0"/>
                <a:cs typeface="Arial" panose="020B0604020202020204" pitchFamily="34" charset="0"/>
              </a:rPr>
              <a:t>Continue thrusts until he expels the object or becomes unresponsive.</a:t>
            </a:r>
          </a:p>
          <a:p>
            <a:pPr marL="1028700" lvl="3" indent="-228600">
              <a:lnSpc>
                <a:spcPct val="120000"/>
              </a:lnSpc>
              <a:spcAft>
                <a:spcPts val="0"/>
              </a:spcAft>
              <a:buFont typeface="Arial" panose="020B0604020202020204" pitchFamily="34" charset="0"/>
              <a:buChar char="•"/>
            </a:pPr>
            <a:r>
              <a:rPr lang="en-US" sz="6200" dirty="0">
                <a:solidFill>
                  <a:schemeClr val="accent5">
                    <a:lumMod val="10000"/>
                  </a:schemeClr>
                </a:solidFill>
                <a:latin typeface="Arial" panose="020B0604020202020204" pitchFamily="34" charset="0"/>
                <a:cs typeface="Arial" panose="020B0604020202020204" pitchFamily="34" charset="0"/>
              </a:rPr>
              <a:t>If he becomes unresponsive, direct the boss to call 9-1-1.</a:t>
            </a:r>
          </a:p>
          <a:p>
            <a:pPr marL="1028700" lvl="3" indent="-228600">
              <a:lnSpc>
                <a:spcPct val="120000"/>
              </a:lnSpc>
              <a:spcAft>
                <a:spcPts val="0"/>
              </a:spcAft>
              <a:buFont typeface="Arial" panose="020B0604020202020204" pitchFamily="34" charset="0"/>
              <a:buChar char="•"/>
            </a:pPr>
            <a:r>
              <a:rPr lang="en-US" sz="6200" dirty="0">
                <a:solidFill>
                  <a:schemeClr val="accent5">
                    <a:lumMod val="10000"/>
                  </a:schemeClr>
                </a:solidFill>
                <a:latin typeface="Arial" panose="020B0604020202020204" pitchFamily="34" charset="0"/>
                <a:cs typeface="Arial" panose="020B0604020202020204" pitchFamily="34" charset="0"/>
              </a:rPr>
              <a:t>Give CPR. Lower him to the ground, expose his chest, place the heel of 1 hand on the center of his chest and start CPR with 30 chest compressions. Look inside the mouth each time you open the airway to give breaths, and remove any object seen</a:t>
            </a:r>
            <a:r>
              <a:rPr lang="en-US" sz="6200" dirty="0" smtClean="0">
                <a:solidFill>
                  <a:schemeClr val="accent5">
                    <a:lumMod val="10000"/>
                  </a:schemeClr>
                </a:solidFill>
                <a:latin typeface="Arial" panose="020B0604020202020204" pitchFamily="34" charset="0"/>
                <a:cs typeface="Arial" panose="020B0604020202020204" pitchFamily="34" charset="0"/>
              </a:rPr>
              <a:t>.</a:t>
            </a:r>
            <a:endParaRPr lang="en-US" sz="6200" dirty="0">
              <a:solidFill>
                <a:schemeClr val="accent5">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7048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1 </a:t>
            </a:r>
            <a:r>
              <a:rPr lang="en-US" sz="3200" b="1" dirty="0" smtClean="0"/>
              <a:t>Answer 1</a:t>
            </a:r>
            <a:endParaRPr lang="en-US" sz="3200" dirty="0"/>
          </a:p>
        </p:txBody>
      </p:sp>
      <p:sp>
        <p:nvSpPr>
          <p:cNvPr id="3" name="Content Placeholder 2"/>
          <p:cNvSpPr>
            <a:spLocks noGrp="1"/>
          </p:cNvSpPr>
          <p:nvPr>
            <p:ph idx="1"/>
          </p:nvPr>
        </p:nvSpPr>
        <p:spPr>
          <a:xfrm>
            <a:off x="628650" y="1552453"/>
            <a:ext cx="7886700" cy="2038595"/>
          </a:xfrm>
        </p:spPr>
        <p:txBody>
          <a:bodyPr rtlCol="0">
            <a:normAutofit/>
          </a:bodyPr>
          <a:lstStyle/>
          <a:p>
            <a:pPr marL="342900" indent="-34290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Make the scene safe or designate another employee to make the scene safe. This would include powering off the machine.</a:t>
            </a:r>
          </a:p>
          <a:p>
            <a:pPr lvl="1">
              <a:lnSpc>
                <a:spcPct val="100000"/>
              </a:lnSpc>
              <a:spcBef>
                <a:spcPts val="0"/>
              </a:spcBef>
              <a:defRPr/>
            </a:pPr>
            <a:r>
              <a:rPr lang="en-US" sz="1600" dirty="0"/>
              <a:t>Check the victim for responsiveness.</a:t>
            </a:r>
          </a:p>
          <a:p>
            <a:pPr lvl="1">
              <a:lnSpc>
                <a:spcPct val="100000"/>
              </a:lnSpc>
              <a:spcBef>
                <a:spcPts val="0"/>
              </a:spcBef>
              <a:defRPr/>
            </a:pPr>
            <a:r>
              <a:rPr lang="en-US" sz="1600" dirty="0"/>
              <a:t>Direct one of the employees to call 9-1-1 and get the </a:t>
            </a:r>
            <a:r>
              <a:rPr lang="en-US" sz="1600" dirty="0" smtClean="0"/>
              <a:t>first </a:t>
            </a:r>
            <a:r>
              <a:rPr lang="en-US" sz="1600" dirty="0"/>
              <a:t>aid kit.</a:t>
            </a:r>
          </a:p>
          <a:p>
            <a:pPr lvl="1">
              <a:lnSpc>
                <a:spcPct val="100000"/>
              </a:lnSpc>
              <a:spcBef>
                <a:spcPts val="0"/>
              </a:spcBef>
              <a:defRPr/>
            </a:pPr>
            <a:r>
              <a:rPr lang="en-US" sz="1600" dirty="0"/>
              <a:t>Check the victim for any life-threatening condition first and care for it.</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1150813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txBox="1">
            <a:spLocks/>
          </p:cNvSpPr>
          <p:nvPr/>
        </p:nvSpPr>
        <p:spPr bwMode="auto">
          <a:xfrm>
            <a:off x="628649" y="1531414"/>
            <a:ext cx="7632700" cy="2542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Aft>
                <a:spcPts val="600"/>
              </a:spcAft>
              <a:buFont typeface="Arial" panose="020B0604020202020204" pitchFamily="34" charset="0"/>
              <a:buChar char="•"/>
              <a:defRPr sz="2800">
                <a:solidFill>
                  <a:srgbClr val="595959"/>
                </a:solidFill>
                <a:latin typeface="Arial" panose="020B0604020202020204" pitchFamily="34" charset="0"/>
              </a:defRPr>
            </a:lvl1pPr>
            <a:lvl2pPr marL="914400" indent="-457200">
              <a:spcAft>
                <a:spcPts val="600"/>
              </a:spcAft>
              <a:buFont typeface="Arial" panose="020B0604020202020204" pitchFamily="34" charset="0"/>
              <a:buChar char="–"/>
              <a:defRPr sz="2400">
                <a:solidFill>
                  <a:srgbClr val="595959"/>
                </a:solidFill>
                <a:latin typeface="Arial" panose="020B0604020202020204" pitchFamily="34" charset="0"/>
              </a:defRPr>
            </a:lvl2pPr>
            <a:lvl3pPr marL="1371600" indent="-457200">
              <a:spcAft>
                <a:spcPts val="600"/>
              </a:spcAft>
              <a:buFont typeface="Arial" panose="020B0604020202020204" pitchFamily="34" charset="0"/>
              <a:buChar char="•"/>
              <a:defRPr sz="2000">
                <a:solidFill>
                  <a:srgbClr val="595959"/>
                </a:solidFill>
                <a:latin typeface="Arial" panose="020B0604020202020204" pitchFamily="34" charset="0"/>
              </a:defRPr>
            </a:lvl3pPr>
            <a:lvl4pPr marL="1714500" indent="-342900">
              <a:spcAft>
                <a:spcPts val="600"/>
              </a:spcAft>
              <a:buFont typeface="Arial" panose="020B0604020202020204" pitchFamily="34" charset="0"/>
              <a:buChar char="–"/>
              <a:defRPr>
                <a:solidFill>
                  <a:srgbClr val="595959"/>
                </a:solidFill>
                <a:latin typeface="Arial" panose="020B0604020202020204" pitchFamily="34" charset="0"/>
              </a:defRPr>
            </a:lvl4pPr>
            <a:lvl5pPr marL="2171700" indent="-342900">
              <a:spcAft>
                <a:spcPts val="600"/>
              </a:spcAft>
              <a:buFont typeface="Arial" panose="020B0604020202020204" pitchFamily="34" charset="0"/>
              <a:buChar char="»"/>
              <a:defRPr>
                <a:solidFill>
                  <a:srgbClr val="595959"/>
                </a:solidFill>
                <a:latin typeface="Arial" panose="020B0604020202020204" pitchFamily="34" charset="0"/>
              </a:defRPr>
            </a:lvl5pPr>
            <a:lvl6pPr marL="26289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6pPr>
            <a:lvl7pPr marL="30861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7pPr>
            <a:lvl8pPr marL="35433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8pPr>
            <a:lvl9pPr marL="4000500" indent="-342900" defTabSz="457200" eaLnBrk="0" fontAlgn="base" hangingPunct="0">
              <a:spcBef>
                <a:spcPct val="0"/>
              </a:spcBef>
              <a:spcAft>
                <a:spcPts val="600"/>
              </a:spcAft>
              <a:buFont typeface="Arial" panose="020B0604020202020204" pitchFamily="34" charset="0"/>
              <a:buChar char="»"/>
              <a:defRPr>
                <a:solidFill>
                  <a:srgbClr val="595959"/>
                </a:solidFill>
                <a:latin typeface="Arial" panose="020B0604020202020204" pitchFamily="34" charset="0"/>
              </a:defRPr>
            </a:lvl9pPr>
          </a:lstStyle>
          <a:p>
            <a:pPr marL="0" marR="0" lvl="0" indent="0" algn="l" defTabSz="457200" rtl="0" eaLnBrk="1" fontAlgn="auto" latinLnBrk="0" hangingPunct="1">
              <a:buClrTx/>
              <a:buSzTx/>
              <a:buNone/>
              <a:tabLst/>
              <a:defRPr/>
            </a:pPr>
            <a:r>
              <a:rPr kumimoji="0" lang="en-US" altLang="en-US" sz="1800" b="1" i="0" u="none" strike="noStrike" kern="1200" cap="none" spc="0" normalizeH="0" baseline="0" noProof="0" dirty="0" smtClean="0">
                <a:ln>
                  <a:noFill/>
                </a:ln>
                <a:solidFill>
                  <a:schemeClr val="accent5">
                    <a:lumMod val="10000"/>
                  </a:schemeClr>
                </a:solidFill>
                <a:effectLst/>
                <a:uLnTx/>
                <a:uFillTx/>
                <a:latin typeface="Arial" panose="020B0604020202020204" pitchFamily="34" charset="0"/>
                <a:ea typeface="+mn-ea"/>
                <a:cs typeface="+mn-cs"/>
              </a:rPr>
              <a:t>2. How </a:t>
            </a:r>
            <a:r>
              <a:rPr kumimoji="0" lang="en-US" altLang="en-US" sz="1800" b="1"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would you provide care?</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If the person’s arm is still stuck in the equipment, treat the victim for shock with positioning and warmth while the arm is stuck.</a:t>
            </a:r>
          </a:p>
          <a:p>
            <a:pPr marL="685800" lvl="1" indent="-22860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If the arm becomes freed from the equipment, focus on bleeding control and shock treatment:</a:t>
            </a:r>
          </a:p>
          <a:p>
            <a:pPr marL="1085850" lvl="3" indent="-28575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Since there are no open wounds, suspect internal bleeding. Apply ice to his right arm to reduce internal blood flow and swelling.</a:t>
            </a:r>
          </a:p>
          <a:p>
            <a:pPr marL="1085850" lvl="3" indent="-28575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Treat for shock with positioning and warmth.</a:t>
            </a:r>
          </a:p>
          <a:p>
            <a:pPr marL="1085850" lvl="3" indent="-285750">
              <a:spcAft>
                <a:spcPts val="0"/>
              </a:spcAft>
              <a:buFont typeface="Arial" panose="020B0604020202020204" pitchFamily="34" charset="0"/>
              <a:buChar char="•"/>
              <a:defRPr/>
            </a:pPr>
            <a:r>
              <a:rPr kumimoji="0" lang="en-US" altLang="en-US" sz="1600" b="0" i="0" u="none" strike="noStrike" kern="1200" cap="none" spc="0" normalizeH="0" baseline="0" noProof="0" dirty="0">
                <a:ln>
                  <a:noFill/>
                </a:ln>
                <a:solidFill>
                  <a:schemeClr val="accent5">
                    <a:lumMod val="10000"/>
                  </a:schemeClr>
                </a:solidFill>
                <a:effectLst/>
                <a:uLnTx/>
                <a:uFillTx/>
                <a:latin typeface="Arial" panose="020B0604020202020204" pitchFamily="34" charset="0"/>
                <a:ea typeface="+mn-ea"/>
                <a:cs typeface="+mn-cs"/>
              </a:rPr>
              <a:t>Monitor his breathing and be prepared to give basic life support.</a:t>
            </a:r>
          </a:p>
        </p:txBody>
      </p:sp>
      <p:sp>
        <p:nvSpPr>
          <p:cNvPr id="9"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600" dirty="0"/>
              <a:t>Scenario </a:t>
            </a:r>
            <a:r>
              <a:rPr lang="en-US" sz="3600" dirty="0" smtClean="0"/>
              <a:t>1 </a:t>
            </a:r>
            <a:r>
              <a:rPr lang="en-US" sz="3600" b="1" dirty="0" smtClean="0"/>
              <a:t>Answer 2</a:t>
            </a:r>
            <a:endParaRPr lang="en-US" sz="3600" dirty="0"/>
          </a:p>
        </p:txBody>
      </p:sp>
    </p:spTree>
    <p:custDataLst>
      <p:tags r:id="rId1"/>
    </p:custDataLst>
    <p:extLst>
      <p:ext uri="{BB962C8B-B14F-4D97-AF65-F5344CB8AC3E}">
        <p14:creationId xmlns:p14="http://schemas.microsoft.com/office/powerpoint/2010/main" val="1489051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defRPr/>
            </a:pPr>
            <a:r>
              <a:rPr lang="en-US" altLang="en-US" dirty="0"/>
              <a:t>Bleeding and Wound Care</a:t>
            </a:r>
            <a:r>
              <a:rPr lang="en-US" dirty="0" smtClean="0"/>
              <a:t/>
            </a:r>
            <a:br>
              <a:rPr lang="en-US" dirty="0" smtClean="0"/>
            </a:br>
            <a:r>
              <a:rPr lang="en-US" sz="3200" dirty="0" smtClean="0"/>
              <a:t>Scenario 2</a:t>
            </a:r>
            <a:endParaRPr lang="en-US" sz="3200" dirty="0"/>
          </a:p>
        </p:txBody>
      </p:sp>
      <p:sp>
        <p:nvSpPr>
          <p:cNvPr id="3" name="Content Placeholder 2"/>
          <p:cNvSpPr>
            <a:spLocks noGrp="1"/>
          </p:cNvSpPr>
          <p:nvPr>
            <p:ph idx="1"/>
          </p:nvPr>
        </p:nvSpPr>
        <p:spPr>
          <a:xfrm>
            <a:off x="628650" y="1370013"/>
            <a:ext cx="7886700" cy="2030010"/>
          </a:xfrm>
        </p:spPr>
        <p:txBody>
          <a:bodyPr rtlCol="0">
            <a:noAutofit/>
          </a:bodyPr>
          <a:lstStyle/>
          <a:p>
            <a:pPr marL="0" indent="0" eaLnBrk="1" fontAlgn="auto" hangingPunct="1">
              <a:lnSpc>
                <a:spcPct val="100000"/>
              </a:lnSpc>
              <a:spcBef>
                <a:spcPts val="0"/>
              </a:spcBef>
              <a:spcAft>
                <a:spcPts val="600"/>
              </a:spcAft>
              <a:buFont typeface="+mj-lt"/>
              <a:buNone/>
              <a:defRPr/>
            </a:pPr>
            <a:r>
              <a:rPr lang="en-US" sz="1600" dirty="0"/>
              <a:t>A long-time employee of General Manufacturing, LLC was in the process of deburring a plastic component with a utility knife when a small piece of plastic flew between </a:t>
            </a:r>
            <a:r>
              <a:rPr lang="en-US" sz="1600" dirty="0" smtClean="0"/>
              <a:t>her </a:t>
            </a:r>
            <a:r>
              <a:rPr lang="en-US" sz="1600" dirty="0"/>
              <a:t>face and the bottom of </a:t>
            </a:r>
            <a:r>
              <a:rPr lang="en-US" sz="1600" dirty="0" smtClean="0"/>
              <a:t>her </a:t>
            </a:r>
            <a:r>
              <a:rPr lang="en-US" sz="1600" dirty="0"/>
              <a:t>safety glasses, penetrating </a:t>
            </a:r>
            <a:r>
              <a:rPr lang="en-US" sz="1600" dirty="0" smtClean="0"/>
              <a:t>her </a:t>
            </a:r>
            <a:r>
              <a:rPr lang="en-US" sz="1600" dirty="0"/>
              <a:t>left eye. </a:t>
            </a:r>
          </a:p>
          <a:p>
            <a:pPr marL="0" indent="0" eaLnBrk="1" fontAlgn="auto" hangingPunct="1">
              <a:lnSpc>
                <a:spcPct val="100000"/>
              </a:lnSpc>
              <a:spcBef>
                <a:spcPts val="0"/>
              </a:spcBef>
              <a:spcAft>
                <a:spcPts val="600"/>
              </a:spcAft>
              <a:buFont typeface="+mj-lt"/>
              <a:buNone/>
              <a:defRPr/>
            </a:pPr>
            <a:r>
              <a:rPr lang="en-US" sz="1600" dirty="0"/>
              <a:t>You have been called to render first </a:t>
            </a:r>
            <a:r>
              <a:rPr lang="en-US" sz="1600" dirty="0" smtClean="0"/>
              <a:t>aid.</a:t>
            </a:r>
          </a:p>
          <a:p>
            <a:pPr>
              <a:lnSpc>
                <a:spcPct val="100000"/>
              </a:lnSpc>
              <a:spcBef>
                <a:spcPts val="0"/>
              </a:spcBef>
              <a:buFont typeface="+mj-lt"/>
              <a:buAutoNum type="arabicPeriod"/>
              <a:defRPr/>
            </a:pPr>
            <a:r>
              <a:rPr lang="en-US" sz="1800" b="1" dirty="0" smtClean="0"/>
              <a:t>What </a:t>
            </a:r>
            <a:r>
              <a:rPr lang="en-US" sz="1800" b="1" dirty="0"/>
              <a:t>would you do before providing first aid?</a:t>
            </a:r>
          </a:p>
          <a:p>
            <a:pPr>
              <a:lnSpc>
                <a:spcPct val="100000"/>
              </a:lnSpc>
              <a:spcBef>
                <a:spcPts val="0"/>
              </a:spcBef>
              <a:buFont typeface="+mj-lt"/>
              <a:buAutoNum type="arabicPeriod"/>
              <a:defRPr/>
            </a:pPr>
            <a:r>
              <a:rPr lang="en-US" sz="1800" b="1" dirty="0"/>
              <a:t>How would you provide care?</a:t>
            </a:r>
          </a:p>
          <a:p>
            <a:pPr marL="457200" lvl="1" indent="0" eaLnBrk="1" fontAlgn="auto" hangingPunct="1">
              <a:spcBef>
                <a:spcPts val="0"/>
              </a:spcBef>
              <a:buFont typeface="+mj-lt"/>
              <a:buNone/>
              <a:defRPr/>
            </a:pPr>
            <a:endParaRPr lang="en-US" sz="1800" dirty="0"/>
          </a:p>
        </p:txBody>
      </p:sp>
    </p:spTree>
    <p:custDataLst>
      <p:tags r:id="rId1"/>
    </p:custDataLst>
    <p:extLst>
      <p:ext uri="{BB962C8B-B14F-4D97-AF65-F5344CB8AC3E}">
        <p14:creationId xmlns:p14="http://schemas.microsoft.com/office/powerpoint/2010/main" val="3657474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noAutofit/>
          </a:bodyPr>
          <a:lstStyle/>
          <a:p>
            <a:pPr>
              <a:defRPr/>
            </a:pPr>
            <a:r>
              <a:rPr lang="en-US" altLang="en-US" dirty="0"/>
              <a:t>Bleeding and Wound Care</a:t>
            </a:r>
            <a:r>
              <a:rPr lang="en-US" dirty="0"/>
              <a:t/>
            </a:r>
            <a:br>
              <a:rPr lang="en-US" dirty="0"/>
            </a:br>
            <a:r>
              <a:rPr lang="en-US" sz="3200" dirty="0"/>
              <a:t>Scenario </a:t>
            </a:r>
            <a:r>
              <a:rPr lang="en-US" sz="3200" dirty="0" smtClean="0"/>
              <a:t>2 </a:t>
            </a:r>
            <a:r>
              <a:rPr lang="en-US" sz="3200" b="1" dirty="0" smtClean="0"/>
              <a:t>Answer 1</a:t>
            </a:r>
            <a:endParaRPr lang="en-US" sz="3200" dirty="0"/>
          </a:p>
        </p:txBody>
      </p:sp>
      <p:sp>
        <p:nvSpPr>
          <p:cNvPr id="3" name="Content Placeholder 2"/>
          <p:cNvSpPr>
            <a:spLocks noGrp="1"/>
          </p:cNvSpPr>
          <p:nvPr>
            <p:ph idx="1"/>
          </p:nvPr>
        </p:nvSpPr>
        <p:spPr>
          <a:xfrm>
            <a:off x="628650" y="1872278"/>
            <a:ext cx="7886700" cy="1398945"/>
          </a:xfrm>
        </p:spPr>
        <p:txBody>
          <a:bodyPr rtlCol="0">
            <a:normAutofit/>
          </a:bodyPr>
          <a:lstStyle/>
          <a:p>
            <a:pPr marL="342900" indent="-342900" eaLnBrk="1" fontAlgn="auto" hangingPunct="1">
              <a:lnSpc>
                <a:spcPct val="100000"/>
              </a:lnSpc>
              <a:spcBef>
                <a:spcPts val="0"/>
              </a:spcBef>
              <a:spcAft>
                <a:spcPts val="600"/>
              </a:spcAft>
              <a:buFont typeface="+mj-lt"/>
              <a:buAutoNum type="arabicPeriod"/>
              <a:defRPr/>
            </a:pPr>
            <a:r>
              <a:rPr lang="en-US" sz="1800" b="1" dirty="0"/>
              <a:t>What would you do before providing first aid?</a:t>
            </a:r>
          </a:p>
          <a:p>
            <a:pPr lvl="1">
              <a:lnSpc>
                <a:spcPct val="100000"/>
              </a:lnSpc>
              <a:spcBef>
                <a:spcPts val="0"/>
              </a:spcBef>
              <a:defRPr/>
            </a:pPr>
            <a:r>
              <a:rPr lang="en-US" sz="1600" dirty="0"/>
              <a:t>Make sure the scene is safe to enter.</a:t>
            </a:r>
          </a:p>
          <a:p>
            <a:pPr lvl="1">
              <a:lnSpc>
                <a:spcPct val="100000"/>
              </a:lnSpc>
              <a:spcBef>
                <a:spcPts val="0"/>
              </a:spcBef>
              <a:defRPr/>
            </a:pPr>
            <a:r>
              <a:rPr lang="en-US" sz="1600" dirty="0"/>
              <a:t>Call or have someone call 9-1-1.</a:t>
            </a:r>
          </a:p>
          <a:p>
            <a:pPr lvl="1">
              <a:lnSpc>
                <a:spcPct val="100000"/>
              </a:lnSpc>
              <a:spcBef>
                <a:spcPts val="0"/>
              </a:spcBef>
              <a:defRPr/>
            </a:pPr>
            <a:r>
              <a:rPr lang="en-US" sz="1600" dirty="0"/>
              <a:t>Ask for consent to provide care.</a:t>
            </a:r>
          </a:p>
          <a:p>
            <a:pPr marL="457189" lvl="1" indent="0" eaLnBrk="1" fontAlgn="auto" hangingPunct="1">
              <a:spcBef>
                <a:spcPts val="0"/>
              </a:spcBef>
              <a:buFont typeface="+mj-lt"/>
              <a:buNone/>
              <a:defRPr/>
            </a:pPr>
            <a:endParaRPr lang="en-US" sz="1800" dirty="0"/>
          </a:p>
          <a:p>
            <a:pPr marL="0" indent="0" eaLnBrk="1" fontAlgn="auto" hangingPunct="1">
              <a:spcBef>
                <a:spcPts val="0"/>
              </a:spcBef>
              <a:buFont typeface="+mj-lt"/>
              <a:buNone/>
              <a:defRPr/>
            </a:pPr>
            <a:endParaRPr lang="en-US" dirty="0"/>
          </a:p>
        </p:txBody>
      </p:sp>
    </p:spTree>
    <p:custDataLst>
      <p:tags r:id="rId1"/>
    </p:custDataLst>
    <p:extLst>
      <p:ext uri="{BB962C8B-B14F-4D97-AF65-F5344CB8AC3E}">
        <p14:creationId xmlns:p14="http://schemas.microsoft.com/office/powerpoint/2010/main" val="16027185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6_Custom Design">
  <a:themeElements>
    <a:clrScheme name="Custom 8">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549031"/>
      </a:hlink>
      <a:folHlink>
        <a:srgbClr val="33B2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0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1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12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Custom Design">
  <a:themeElements>
    <a:clrScheme name="NSC Color Palette">
      <a:dk1>
        <a:srgbClr val="046938"/>
      </a:dk1>
      <a:lt1>
        <a:srgbClr val="71BF44"/>
      </a:lt1>
      <a:dk2>
        <a:srgbClr val="006BAB"/>
      </a:dk2>
      <a:lt2>
        <a:srgbClr val="6DCFF6"/>
      </a:lt2>
      <a:accent1>
        <a:srgbClr val="00833C"/>
      </a:accent1>
      <a:accent2>
        <a:srgbClr val="006BAB"/>
      </a:accent2>
      <a:accent3>
        <a:srgbClr val="D7DF23"/>
      </a:accent3>
      <a:accent4>
        <a:srgbClr val="003A5C"/>
      </a:accent4>
      <a:accent5>
        <a:srgbClr val="EDEFEC"/>
      </a:accent5>
      <a:accent6>
        <a:srgbClr val="CDE6F2"/>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33476</TotalTime>
  <Words>4402</Words>
  <Application>Microsoft Office PowerPoint</Application>
  <PresentationFormat>On-screen Show (16:9)</PresentationFormat>
  <Paragraphs>297</Paragraphs>
  <Slides>57</Slides>
  <Notes>2</Notes>
  <HiddenSlides>0</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57</vt:i4>
      </vt:variant>
    </vt:vector>
  </HeadingPairs>
  <TitlesOfParts>
    <vt:vector size="71" baseType="lpstr">
      <vt:lpstr>Arial</vt:lpstr>
      <vt:lpstr>Calibri</vt:lpstr>
      <vt:lpstr>Roboto</vt:lpstr>
      <vt:lpstr>Roboto Condensed</vt:lpstr>
      <vt:lpstr>Times New Roman</vt:lpstr>
      <vt:lpstr>1_Office Theme</vt:lpstr>
      <vt:lpstr>1_Custom Design</vt:lpstr>
      <vt:lpstr>8_Custom Design</vt:lpstr>
      <vt:lpstr>9_Custom Design</vt:lpstr>
      <vt:lpstr>6_Custom Design</vt:lpstr>
      <vt:lpstr>10_Custom Design</vt:lpstr>
      <vt:lpstr>11_Custom Design</vt:lpstr>
      <vt:lpstr>12_Custom Design</vt:lpstr>
      <vt:lpstr>7_Custom Design</vt:lpstr>
      <vt:lpstr>Case Scenarios for Customizing Your Training </vt:lpstr>
      <vt:lpstr>FA/CPR/AED Case Scenarios MANUFACTURING  </vt:lpstr>
      <vt:lpstr>Scenario Guide</vt:lpstr>
      <vt:lpstr>Bleeding and Wound Care Scenarios</vt:lpstr>
      <vt:lpstr>Bleeding and Wound Care Scenario 1</vt:lpstr>
      <vt:lpstr>Bleeding and Wound Care Scenario 1 Answer 1</vt:lpstr>
      <vt:lpstr>Bleeding and Wound Care Scenario 1 Answer 2</vt:lpstr>
      <vt:lpstr>Bleeding and Wound Care Scenario 2</vt:lpstr>
      <vt:lpstr>Bleeding and Wound Care Scenario 2 Answer 1</vt:lpstr>
      <vt:lpstr>Bleeding and Wound Care Scenario 2 Answer 2</vt:lpstr>
      <vt:lpstr>Bleeding and Wound Care Scenario 3</vt:lpstr>
      <vt:lpstr>Bleeding and Wound Care Scenario 3 Answer 1</vt:lpstr>
      <vt:lpstr>Bleeding and Wound Care Scenario 3 Answer 2</vt:lpstr>
      <vt:lpstr>Bleeding and Wound Care Scenario 4</vt:lpstr>
      <vt:lpstr>Bleeding and Wound Care Scenario 4 Answer 1</vt:lpstr>
      <vt:lpstr>Bleeding and Wound Care Scenario 4 Answer 2</vt:lpstr>
      <vt:lpstr>Bleeding and Wound Care Scenario 5</vt:lpstr>
      <vt:lpstr>Bleeding and Wound Care Scenario 5 Answer 1</vt:lpstr>
      <vt:lpstr>Bleeding and Wound Care Scenario 5 Answer 2</vt:lpstr>
      <vt:lpstr>Burns  Scenarios</vt:lpstr>
      <vt:lpstr>Burns  Scenario 1</vt:lpstr>
      <vt:lpstr>Burns  Scenario 1 Answer 1</vt:lpstr>
      <vt:lpstr>Burns Scenario 1 Answer 2</vt:lpstr>
      <vt:lpstr>Burns Scenario 2</vt:lpstr>
      <vt:lpstr>Burns  Scenario 2 Answer 1</vt:lpstr>
      <vt:lpstr>Burns Scenario 2 Answer 2</vt:lpstr>
      <vt:lpstr>Burns  Scenario 3</vt:lpstr>
      <vt:lpstr>Burns  Scenario 3 Answer 1</vt:lpstr>
      <vt:lpstr>Burns  Scenario 3 Answer 2</vt:lpstr>
      <vt:lpstr>Bone, Joint and Muscle Injuries Scenarios</vt:lpstr>
      <vt:lpstr>Bone, Joint and Muscle Injuries  Scenario 1</vt:lpstr>
      <vt:lpstr>Bone, Joint and Muscle Injuries  Scenario 1 Answer 1</vt:lpstr>
      <vt:lpstr>Bone, Joint and Muscle Injuries  Scenario 1 Answer 2</vt:lpstr>
      <vt:lpstr>Bone, Joint and Muscle Injuries  Scenario 2</vt:lpstr>
      <vt:lpstr>Bone, Joint and Muscle Injuries  Scenario 2 Answer 1</vt:lpstr>
      <vt:lpstr>Bone, Joint and Muscle Injuries  Scenario 2 Answer 2</vt:lpstr>
      <vt:lpstr>Sudden Illness Scenarios</vt:lpstr>
      <vt:lpstr>Sudden Illness Scenario 1</vt:lpstr>
      <vt:lpstr>Sudden Illness Scenario 1 Answer 1</vt:lpstr>
      <vt:lpstr>Sudden Illness Scenario 1 Answer 2</vt:lpstr>
      <vt:lpstr>Cold and Heat Injuries Scenarios</vt:lpstr>
      <vt:lpstr>Cold and Heat Injuries Scenario 1 Continues on next page</vt:lpstr>
      <vt:lpstr>Cold and Heat Injuries Scenario 1 Continued</vt:lpstr>
      <vt:lpstr>Cold and Heat Injuries Scenario 1 Answer 1</vt:lpstr>
      <vt:lpstr>Cold and Heat Injuries Scenario 1 Answer 2</vt:lpstr>
      <vt:lpstr>CPR and AED Scenarios</vt:lpstr>
      <vt:lpstr>CPR and AED Scenario 1</vt:lpstr>
      <vt:lpstr>CPR and AED  Scenario 1 Answer 1</vt:lpstr>
      <vt:lpstr>CPR and AED  Scenario 1 Answer 2</vt:lpstr>
      <vt:lpstr>Choking  Scenarios</vt:lpstr>
      <vt:lpstr>Choking  Scenario 1</vt:lpstr>
      <vt:lpstr>Choking  Scenario 1 Answer 1</vt:lpstr>
      <vt:lpstr>Choking  Scenario 1 Answer 2</vt:lpstr>
      <vt:lpstr>Choking  Scenario 1 Answer 3</vt:lpstr>
      <vt:lpstr>Choking  Scenario 2</vt:lpstr>
      <vt:lpstr>Choking  Scenario 2 Answer 1</vt:lpstr>
      <vt:lpstr>Choking  Scenario 2 Answer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 Edge</dc:creator>
  <cp:lastModifiedBy>Pam Twilegar</cp:lastModifiedBy>
  <cp:revision>1026</cp:revision>
  <cp:lastPrinted>2018-08-08T16:28:35Z</cp:lastPrinted>
  <dcterms:created xsi:type="dcterms:W3CDTF">2012-04-15T17:48:32Z</dcterms:created>
  <dcterms:modified xsi:type="dcterms:W3CDTF">2023-06-21T20:02:23Z</dcterms:modified>
</cp:coreProperties>
</file>