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theme/theme7.xml" ContentType="application/vnd.openxmlformats-officedocument.theme+xml"/>
  <Override PartName="/ppt/slideLayouts/slideLayout10.xml" ContentType="application/vnd.openxmlformats-officedocument.presentationml.slideLayout+xml"/>
  <Override PartName="/ppt/theme/theme8.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9.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10.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3.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4" r:id="rId2"/>
    <p:sldMasterId id="2147483713" r:id="rId3"/>
    <p:sldMasterId id="2147483739" r:id="rId4"/>
    <p:sldMasterId id="2147483707" r:id="rId5"/>
    <p:sldMasterId id="2147483731" r:id="rId6"/>
    <p:sldMasterId id="2147483734" r:id="rId7"/>
    <p:sldMasterId id="2147483737" r:id="rId8"/>
    <p:sldMasterId id="2147483710" r:id="rId9"/>
    <p:sldMasterId id="2147483745" r:id="rId10"/>
    <p:sldMasterId id="2147483749" r:id="rId11"/>
  </p:sldMasterIdLst>
  <p:notesMasterIdLst>
    <p:notesMasterId r:id="rId72"/>
  </p:notesMasterIdLst>
  <p:handoutMasterIdLst>
    <p:handoutMasterId r:id="rId73"/>
  </p:handoutMasterIdLst>
  <p:sldIdLst>
    <p:sldId id="1075" r:id="rId12"/>
    <p:sldId id="679" r:id="rId13"/>
    <p:sldId id="1074" r:id="rId14"/>
    <p:sldId id="1030" r:id="rId15"/>
    <p:sldId id="1033" r:id="rId16"/>
    <p:sldId id="1034" r:id="rId17"/>
    <p:sldId id="1035" r:id="rId18"/>
    <p:sldId id="1036" r:id="rId19"/>
    <p:sldId id="1037" r:id="rId20"/>
    <p:sldId id="1038" r:id="rId21"/>
    <p:sldId id="1039" r:id="rId22"/>
    <p:sldId id="1040" r:id="rId23"/>
    <p:sldId id="685" r:id="rId24"/>
    <p:sldId id="696" r:id="rId25"/>
    <p:sldId id="697" r:id="rId26"/>
    <p:sldId id="698" r:id="rId27"/>
    <p:sldId id="699" r:id="rId28"/>
    <p:sldId id="700" r:id="rId29"/>
    <p:sldId id="701" r:id="rId30"/>
    <p:sldId id="702" r:id="rId31"/>
    <p:sldId id="703" r:id="rId32"/>
    <p:sldId id="704" r:id="rId33"/>
    <p:sldId id="705" r:id="rId34"/>
    <p:sldId id="706" r:id="rId35"/>
    <p:sldId id="707" r:id="rId36"/>
    <p:sldId id="708" r:id="rId37"/>
    <p:sldId id="829" r:id="rId38"/>
    <p:sldId id="853" r:id="rId39"/>
    <p:sldId id="854" r:id="rId40"/>
    <p:sldId id="855" r:id="rId41"/>
    <p:sldId id="856" r:id="rId42"/>
    <p:sldId id="1041" r:id="rId43"/>
    <p:sldId id="1043" r:id="rId44"/>
    <p:sldId id="1044" r:id="rId45"/>
    <p:sldId id="1045" r:id="rId46"/>
    <p:sldId id="1046" r:id="rId47"/>
    <p:sldId id="1047" r:id="rId48"/>
    <p:sldId id="1048" r:id="rId49"/>
    <p:sldId id="1051" r:id="rId50"/>
    <p:sldId id="1053" r:id="rId51"/>
    <p:sldId id="1054" r:id="rId52"/>
    <p:sldId id="1055" r:id="rId53"/>
    <p:sldId id="1058" r:id="rId54"/>
    <p:sldId id="1076" r:id="rId55"/>
    <p:sldId id="1077" r:id="rId56"/>
    <p:sldId id="1078" r:id="rId57"/>
    <p:sldId id="1064" r:id="rId58"/>
    <p:sldId id="1065" r:id="rId59"/>
    <p:sldId id="1066" r:id="rId60"/>
    <p:sldId id="1067" r:id="rId61"/>
    <p:sldId id="1068" r:id="rId62"/>
    <p:sldId id="1069" r:id="rId63"/>
    <p:sldId id="1070" r:id="rId64"/>
    <p:sldId id="1071" r:id="rId65"/>
    <p:sldId id="1072" r:id="rId66"/>
    <p:sldId id="1073" r:id="rId67"/>
    <p:sldId id="886" r:id="rId68"/>
    <p:sldId id="908" r:id="rId69"/>
    <p:sldId id="909" r:id="rId70"/>
    <p:sldId id="910" r:id="rId71"/>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40"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2BF44"/>
    <a:srgbClr val="E8E8E8"/>
    <a:srgbClr val="D7DF23"/>
    <a:srgbClr val="FFFFFF"/>
    <a:srgbClr val="F8F8F8"/>
    <a:srgbClr val="006852"/>
    <a:srgbClr val="00843E"/>
    <a:srgbClr val="00843D"/>
    <a:srgbClr val="079444"/>
    <a:srgbClr val="00843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7CDF37-9A04-48F6-9916-EB5CDD18F4FE}" v="1" dt="2022-11-23T19:04:38.2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06" autoAdjust="0"/>
    <p:restoredTop sz="95238" autoAdjust="0"/>
  </p:normalViewPr>
  <p:slideViewPr>
    <p:cSldViewPr snapToGrid="0" snapToObjects="1">
      <p:cViewPr varScale="1">
        <p:scale>
          <a:sx n="148" d="100"/>
          <a:sy n="148" d="100"/>
        </p:scale>
        <p:origin x="844" y="8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p:scale>
          <a:sx n="60" d="100"/>
          <a:sy n="60" d="100"/>
        </p:scale>
        <p:origin x="702" y="-300"/>
      </p:cViewPr>
      <p:guideLst>
        <p:guide orient="horz" pos="2940"/>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slide" Target="slides/slide44.xml"/><Relationship Id="rId63" Type="http://schemas.openxmlformats.org/officeDocument/2006/relationships/slide" Target="slides/slide52.xml"/><Relationship Id="rId68" Type="http://schemas.openxmlformats.org/officeDocument/2006/relationships/slide" Target="slides/slide57.xml"/><Relationship Id="rId76" Type="http://schemas.openxmlformats.org/officeDocument/2006/relationships/theme" Target="theme/theme1.xml"/><Relationship Id="rId7" Type="http://schemas.openxmlformats.org/officeDocument/2006/relationships/slideMaster" Target="slideMasters/slideMaster7.xml"/><Relationship Id="rId71" Type="http://schemas.openxmlformats.org/officeDocument/2006/relationships/slide" Target="slides/slide60.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slide" Target="slides/slide42.xml"/><Relationship Id="rId58" Type="http://schemas.openxmlformats.org/officeDocument/2006/relationships/slide" Target="slides/slide47.xml"/><Relationship Id="rId66" Type="http://schemas.openxmlformats.org/officeDocument/2006/relationships/slide" Target="slides/slide55.xml"/><Relationship Id="rId74" Type="http://schemas.openxmlformats.org/officeDocument/2006/relationships/presProps" Target="presProps.xml"/><Relationship Id="rId5" Type="http://schemas.openxmlformats.org/officeDocument/2006/relationships/slideMaster" Target="slideMasters/slideMaster5.xml"/><Relationship Id="rId61" Type="http://schemas.openxmlformats.org/officeDocument/2006/relationships/slide" Target="slides/slide50.xml"/><Relationship Id="rId372" Type="http://schemas.microsoft.com/office/2016/11/relationships/changesInfo" Target="changesInfos/changesInfo1.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60" Type="http://schemas.openxmlformats.org/officeDocument/2006/relationships/slide" Target="slides/slide49.xml"/><Relationship Id="rId65" Type="http://schemas.openxmlformats.org/officeDocument/2006/relationships/slide" Target="slides/slide54.xml"/><Relationship Id="rId73" Type="http://schemas.openxmlformats.org/officeDocument/2006/relationships/handoutMaster" Target="handoutMasters/handoutMaster1.xml"/><Relationship Id="rId371"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slide" Target="slides/slide45.xml"/><Relationship Id="rId64" Type="http://schemas.openxmlformats.org/officeDocument/2006/relationships/slide" Target="slides/slide53.xml"/><Relationship Id="rId69" Type="http://schemas.openxmlformats.org/officeDocument/2006/relationships/slide" Target="slides/slide58.xml"/><Relationship Id="rId77"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slide" Target="slides/slide40.xml"/><Relationship Id="rId72"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slide" Target="slides/slide48.xml"/><Relationship Id="rId67" Type="http://schemas.openxmlformats.org/officeDocument/2006/relationships/slide" Target="slides/slide56.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slide" Target="slides/slide43.xml"/><Relationship Id="rId62" Type="http://schemas.openxmlformats.org/officeDocument/2006/relationships/slide" Target="slides/slide51.xml"/><Relationship Id="rId70" Type="http://schemas.openxmlformats.org/officeDocument/2006/relationships/slide" Target="slides/slide5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slide" Target="slides/slide4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scruggs@nsc.org" userId="SCQf+82qr5zvUOOHi+mX9ox8iGDv915zA7nYobWlchE=" providerId="None" clId="Web-{A87CDF37-9A04-48F6-9916-EB5CDD18F4FE}"/>
    <pc:docChg chg="addSld">
      <pc:chgData name="tracey.scruggs@nsc.org" userId="SCQf+82qr5zvUOOHi+mX9ox8iGDv915zA7nYobWlchE=" providerId="None" clId="Web-{A87CDF37-9A04-48F6-9916-EB5CDD18F4FE}" dt="2022-11-23T19:04:38.254" v="0"/>
      <pc:docMkLst>
        <pc:docMk/>
      </pc:docMkLst>
      <pc:sldChg chg="new">
        <pc:chgData name="tracey.scruggs@nsc.org" userId="SCQf+82qr5zvUOOHi+mX9ox8iGDv915zA7nYobWlchE=" providerId="None" clId="Web-{A87CDF37-9A04-48F6-9916-EB5CDD18F4FE}" dt="2022-11-23T19:04:38.254" v="0"/>
        <pc:sldMkLst>
          <pc:docMk/>
          <pc:sldMk cId="515261095" sldId="69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1344" y="0"/>
            <a:ext cx="3037840" cy="464820"/>
          </a:xfrm>
          <a:prstGeom prst="rect">
            <a:avLst/>
          </a:prstGeom>
        </p:spPr>
        <p:txBody>
          <a:bodyPr vert="horz" lIns="93177" tIns="46589" rIns="93177" bIns="46589" rtlCol="0"/>
          <a:lstStyle>
            <a:lvl1pPr algn="r">
              <a:defRPr sz="1200"/>
            </a:lvl1pPr>
          </a:lstStyle>
          <a:p>
            <a:fld id="{D68AC944-76FB-4D46-BC50-07F53D4ECDC7}" type="datetime1">
              <a:rPr lang="en-US" smtClean="0"/>
              <a:t>6/21/2023</a:t>
            </a:fld>
            <a:endParaRPr lang="en-US" dirty="0"/>
          </a:p>
        </p:txBody>
      </p:sp>
      <p:sp>
        <p:nvSpPr>
          <p:cNvPr id="4" name="Footer Placeholder 3"/>
          <p:cNvSpPr>
            <a:spLocks noGrp="1"/>
          </p:cNvSpPr>
          <p:nvPr>
            <p:ph type="ftr" sz="quarter" idx="2"/>
          </p:nvPr>
        </p:nvSpPr>
        <p:spPr>
          <a:xfrm>
            <a:off x="0" y="8829429"/>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344" y="8829429"/>
            <a:ext cx="3037840" cy="464820"/>
          </a:xfrm>
          <a:prstGeom prst="rect">
            <a:avLst/>
          </a:prstGeom>
        </p:spPr>
        <p:txBody>
          <a:bodyPr vert="horz" lIns="93177" tIns="46589" rIns="93177" bIns="46589" rtlCol="0" anchor="b"/>
          <a:lstStyle>
            <a:lvl1pPr algn="r">
              <a:defRPr sz="1200"/>
            </a:lvl1pPr>
          </a:lstStyle>
          <a:p>
            <a:fld id="{9DA2006E-358A-174F-891B-81475F01E430}" type="slidenum">
              <a:rPr lang="en-US" smtClean="0"/>
              <a:t>‹#›</a:t>
            </a:fld>
            <a:endParaRPr lang="en-US" dirty="0"/>
          </a:p>
        </p:txBody>
      </p:sp>
    </p:spTree>
    <p:extLst>
      <p:ext uri="{BB962C8B-B14F-4D97-AF65-F5344CB8AC3E}">
        <p14:creationId xmlns:p14="http://schemas.microsoft.com/office/powerpoint/2010/main" val="13632979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636B0DE-EA1D-4419-9D93-243A4D48813B}" type="datetime1">
              <a:rPr lang="en-US" smtClean="0"/>
              <a:t>6/21/2023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8148324-B2FD-2C41-BAC2-646858B14AB1}" type="slidenum">
              <a:rPr lang="en-US" smtClean="0"/>
              <a:t>‹#›</a:t>
            </a:fld>
            <a:endParaRPr lang="en-US" dirty="0"/>
          </a:p>
        </p:txBody>
      </p:sp>
    </p:spTree>
    <p:extLst>
      <p:ext uri="{BB962C8B-B14F-4D97-AF65-F5344CB8AC3E}">
        <p14:creationId xmlns:p14="http://schemas.microsoft.com/office/powerpoint/2010/main" val="1152278771"/>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slide</a:t>
            </a:r>
          </a:p>
        </p:txBody>
      </p:sp>
      <p:sp>
        <p:nvSpPr>
          <p:cNvPr id="4" name="Date Placeholder 3"/>
          <p:cNvSpPr>
            <a:spLocks noGrp="1"/>
          </p:cNvSpPr>
          <p:nvPr>
            <p:ph type="dt" idx="10"/>
          </p:nvPr>
        </p:nvSpPr>
        <p:spPr/>
        <p:txBody>
          <a:bodyPr/>
          <a:lstStyle/>
          <a:p>
            <a:fld id="{1C046D1C-FC64-4F5E-AABF-A35ED23B50FD}" type="datetime1">
              <a:rPr lang="en-US" smtClean="0"/>
              <a:t>6/21/2023</a:t>
            </a:fld>
            <a:endParaRPr lang="en-US" dirty="0"/>
          </a:p>
        </p:txBody>
      </p:sp>
      <p:sp>
        <p:nvSpPr>
          <p:cNvPr id="5" name="Slide Number Placeholder 4"/>
          <p:cNvSpPr>
            <a:spLocks noGrp="1"/>
          </p:cNvSpPr>
          <p:nvPr>
            <p:ph type="sldNum" sz="quarter" idx="11"/>
          </p:nvPr>
        </p:nvSpPr>
        <p:spPr/>
        <p:txBody>
          <a:bodyPr/>
          <a:lstStyle/>
          <a:p>
            <a:fld id="{88148324-B2FD-2C41-BAC2-646858B14AB1}" type="slidenum">
              <a:rPr lang="en-US" smtClean="0"/>
              <a:t>2</a:t>
            </a:fld>
            <a:endParaRPr lang="en-US" dirty="0"/>
          </a:p>
        </p:txBody>
      </p:sp>
    </p:spTree>
    <p:extLst>
      <p:ext uri="{BB962C8B-B14F-4D97-AF65-F5344CB8AC3E}">
        <p14:creationId xmlns:p14="http://schemas.microsoft.com/office/powerpoint/2010/main" val="2189844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6CDFF1-761E-4522-8ED1-E538A84C493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0813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defTabSz="685800"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685800"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685800"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685800" eaLnBrk="0" fontAlgn="base" hangingPunct="0">
              <a:spcBef>
                <a:spcPct val="0"/>
              </a:spcBef>
              <a:spcAft>
                <a:spcPct val="0"/>
              </a:spcAft>
              <a:defRPr sz="1400">
                <a:solidFill>
                  <a:schemeClr val="tx1"/>
                </a:solidFill>
                <a:latin typeface="Arial" panose="020B0604020202020204" pitchFamily="34" charset="0"/>
              </a:defRPr>
            </a:lvl9pPr>
          </a:lstStyle>
          <a:p>
            <a:fld id="{8ED5C701-2359-41DD-B07E-B9E8DE66EA56}" type="slidenum">
              <a:rPr lang="en-US" altLang="en-US" sz="1200">
                <a:latin typeface="Calibri" panose="020F0502020204030204" pitchFamily="34" charset="0"/>
              </a:rPr>
              <a:pPr/>
              <a:t>25</a:t>
            </a:fld>
            <a:endParaRPr lang="en-US" altLang="en-US" sz="1200">
              <a:latin typeface="Calibri" panose="020F0502020204030204" pitchFamily="34" charset="0"/>
            </a:endParaRPr>
          </a:p>
        </p:txBody>
      </p:sp>
    </p:spTree>
    <p:extLst>
      <p:ext uri="{BB962C8B-B14F-4D97-AF65-F5344CB8AC3E}">
        <p14:creationId xmlns:p14="http://schemas.microsoft.com/office/powerpoint/2010/main" val="1481856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6CDFF1-761E-4522-8ED1-E538A84C493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4072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9843" y="2250219"/>
            <a:ext cx="8077199" cy="1026589"/>
          </a:xfrm>
          <a:prstGeom prst="rect">
            <a:avLst/>
          </a:prstGeom>
        </p:spPr>
        <p:txBody>
          <a:bodyPr/>
          <a:lstStyle>
            <a:lvl1pPr>
              <a:defRPr b="1" i="0">
                <a:solidFill>
                  <a:srgbClr val="F8F8F8"/>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Subtitle 2"/>
          <p:cNvSpPr>
            <a:spLocks noGrp="1"/>
          </p:cNvSpPr>
          <p:nvPr>
            <p:ph type="subTitle" idx="1"/>
          </p:nvPr>
        </p:nvSpPr>
        <p:spPr>
          <a:xfrm>
            <a:off x="1371600" y="3491119"/>
            <a:ext cx="6400800" cy="1314450"/>
          </a:xfrm>
          <a:prstGeom prst="rect">
            <a:avLst/>
          </a:prstGeom>
        </p:spPr>
        <p:txBody>
          <a:bodyPr/>
          <a:lstStyle>
            <a:lvl1pPr marL="0" indent="0" algn="ctr">
              <a:buNone/>
              <a:defRPr>
                <a:solidFill>
                  <a:srgbClr val="D7DF2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id="{31A5FB17-D3FE-8B4C-892A-4E155C039122}"/>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7" name="TextBox 6">
            <a:extLst>
              <a:ext uri="{FF2B5EF4-FFF2-40B4-BE49-F238E27FC236}">
                <a16:creationId xmlns:a16="http://schemas.microsoft.com/office/drawing/2014/main" id="{A24393EE-C035-E343-B71D-C399DA51E06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65900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7568F-B7AC-1D4B-9C9D-E774CE50AC99}"/>
              </a:ext>
            </a:extLst>
          </p:cNvPr>
          <p:cNvSpPr>
            <a:spLocks noGrp="1"/>
          </p:cNvSpPr>
          <p:nvPr>
            <p:ph type="title"/>
          </p:nvPr>
        </p:nvSpPr>
        <p:spPr>
          <a:xfrm>
            <a:off x="5057527" y="402943"/>
            <a:ext cx="4022863" cy="993775"/>
          </a:xfrm>
          <a:prstGeom prst="rect">
            <a:avLst/>
          </a:prstGeom>
        </p:spPr>
        <p:txBody>
          <a:bodyPr vert="horz" lIns="91440" tIns="45720" rIns="91440" bIns="45720" rtlCol="0" anchor="ctr">
            <a:normAutofit/>
          </a:bodyPr>
          <a:lstStyle>
            <a:lvl1pPr>
              <a:defRPr sz="3600" b="1" i="0">
                <a:solidFill>
                  <a:schemeClr val="tx2"/>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E2F76977-2975-C944-8E22-F2C8FD57A4AF}"/>
              </a:ext>
            </a:extLst>
          </p:cNvPr>
          <p:cNvSpPr>
            <a:spLocks noGrp="1"/>
          </p:cNvSpPr>
          <p:nvPr>
            <p:ph idx="1"/>
          </p:nvPr>
        </p:nvSpPr>
        <p:spPr>
          <a:xfrm>
            <a:off x="5057527" y="1473380"/>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a:extLst>
              <a:ext uri="{FF2B5EF4-FFF2-40B4-BE49-F238E27FC236}">
                <a16:creationId xmlns:a16="http://schemas.microsoft.com/office/drawing/2014/main" id="{A8016018-1283-664E-993A-E027841B7ECF}"/>
              </a:ext>
            </a:extLst>
          </p:cNvPr>
          <p:cNvSpPr>
            <a:spLocks noGrp="1"/>
          </p:cNvSpPr>
          <p:nvPr>
            <p:ph idx="10"/>
          </p:nvPr>
        </p:nvSpPr>
        <p:spPr>
          <a:xfrm>
            <a:off x="486852" y="1473380"/>
            <a:ext cx="4022863" cy="3262312"/>
          </a:xfrm>
          <a:prstGeom prst="rect">
            <a:avLst/>
          </a:prstGeom>
        </p:spPr>
        <p:txBody>
          <a:bodyPr vert="horz" lIns="91440" tIns="45720" rIns="91440" bIns="45720" rtlCol="0">
            <a:normAutofit/>
          </a:bodyPr>
          <a:lstStyle>
            <a:lvl1pPr>
              <a:defRPr>
                <a:solidFill>
                  <a:srgbClr val="F8F8F8"/>
                </a:solidFill>
                <a:latin typeface="Arial" panose="020B0604020202020204" pitchFamily="34" charset="0"/>
                <a:cs typeface="Arial" panose="020B0604020202020204" pitchFamily="34" charset="0"/>
              </a:defRPr>
            </a:lvl1pPr>
            <a:lvl2pPr>
              <a:defRPr>
                <a:solidFill>
                  <a:srgbClr val="F8F8F8"/>
                </a:solidFill>
                <a:latin typeface="Arial" panose="020B0604020202020204" pitchFamily="34" charset="0"/>
                <a:cs typeface="Arial" panose="020B0604020202020204" pitchFamily="34" charset="0"/>
              </a:defRPr>
            </a:lvl2pPr>
            <a:lvl3pPr>
              <a:defRPr>
                <a:solidFill>
                  <a:srgbClr val="F8F8F8"/>
                </a:solidFill>
                <a:latin typeface="Arial" panose="020B0604020202020204" pitchFamily="34" charset="0"/>
                <a:cs typeface="Arial" panose="020B0604020202020204" pitchFamily="34" charset="0"/>
              </a:defRPr>
            </a:lvl3pPr>
            <a:lvl4pPr>
              <a:defRPr>
                <a:solidFill>
                  <a:srgbClr val="F8F8F8"/>
                </a:solidFill>
                <a:latin typeface="Arial" panose="020B0604020202020204" pitchFamily="34" charset="0"/>
                <a:cs typeface="Arial" panose="020B0604020202020204" pitchFamily="34" charset="0"/>
              </a:defRPr>
            </a:lvl4pPr>
            <a:lvl5pPr>
              <a:defRPr>
                <a:solidFill>
                  <a:srgbClr val="F8F8F8"/>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a:extLst>
              <a:ext uri="{FF2B5EF4-FFF2-40B4-BE49-F238E27FC236}">
                <a16:creationId xmlns:a16="http://schemas.microsoft.com/office/drawing/2014/main" id="{5B3E76EA-6332-8943-9EBF-815D6B6F9D1A}"/>
              </a:ext>
            </a:extLst>
          </p:cNvPr>
          <p:cNvSpPr>
            <a:spLocks noGrp="1"/>
          </p:cNvSpPr>
          <p:nvPr>
            <p:ph type="body" sz="quarter" idx="11" hasCustomPrompt="1"/>
          </p:nvPr>
        </p:nvSpPr>
        <p:spPr>
          <a:xfrm>
            <a:off x="486852" y="290231"/>
            <a:ext cx="4086225" cy="1106487"/>
          </a:xfrm>
          <a:prstGeom prst="rect">
            <a:avLst/>
          </a:prstGeom>
        </p:spPr>
        <p:txBody>
          <a:bodyPr/>
          <a:lstStyle>
            <a:lvl1pPr marL="0" indent="0">
              <a:buNone/>
              <a:defRPr sz="3600" b="1" i="0">
                <a:solidFill>
                  <a:srgbClr val="E8E8E8"/>
                </a:solidFill>
                <a:latin typeface="Arial" panose="020B0604020202020204" pitchFamily="34" charset="0"/>
                <a:ea typeface="Roboto Condensed" panose="02000000000000000000" pitchFamily="2" charset="0"/>
                <a:cs typeface="Arial" panose="020B0604020202020204" pitchFamily="34" charset="0"/>
              </a:defRPr>
            </a:lvl1pPr>
          </a:lstStyle>
          <a:p>
            <a:r>
              <a:rPr lang="en-US" b="1" i="0" dirty="0">
                <a:solidFill>
                  <a:schemeClr val="accent6"/>
                </a:solidFill>
                <a:latin typeface="Roboto Condensed" panose="02000000000000000000" pitchFamily="2" charset="0"/>
                <a:ea typeface="Roboto Condensed" panose="02000000000000000000" pitchFamily="2" charset="0"/>
              </a:rPr>
              <a:t>Click to edit Master title style</a:t>
            </a:r>
          </a:p>
          <a:p>
            <a:pPr lvl="4"/>
            <a:endParaRPr lang="en-US" dirty="0"/>
          </a:p>
        </p:txBody>
      </p:sp>
    </p:spTree>
    <p:extLst>
      <p:ext uri="{BB962C8B-B14F-4D97-AF65-F5344CB8AC3E}">
        <p14:creationId xmlns:p14="http://schemas.microsoft.com/office/powerpoint/2010/main" val="2251051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A932-863E-DA4C-8B4C-654EACA9B696}"/>
              </a:ext>
            </a:extLst>
          </p:cNvPr>
          <p:cNvSpPr>
            <a:spLocks noGrp="1"/>
          </p:cNvSpPr>
          <p:nvPr>
            <p:ph type="title"/>
          </p:nvPr>
        </p:nvSpPr>
        <p:spPr>
          <a:xfrm>
            <a:off x="628649" y="274638"/>
            <a:ext cx="7945507" cy="993775"/>
          </a:xfrm>
          <a:prstGeom prst="rect">
            <a:avLst/>
          </a:prstGeom>
        </p:spPr>
        <p:txBody>
          <a:bodyPr/>
          <a:lstStyle>
            <a:lvl1pPr>
              <a:defRPr b="1" i="0">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E99FD2F3-C54F-4C4E-A58D-5220508FC9F5}"/>
              </a:ext>
            </a:extLst>
          </p:cNvPr>
          <p:cNvSpPr>
            <a:spLocks noGrp="1"/>
          </p:cNvSpPr>
          <p:nvPr>
            <p:ph idx="1"/>
          </p:nvPr>
        </p:nvSpPr>
        <p:spPr>
          <a:xfrm>
            <a:off x="628650" y="1370013"/>
            <a:ext cx="788670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35617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0BC1-22DD-1746-8305-00E3EB91D723}"/>
              </a:ext>
            </a:extLst>
          </p:cNvPr>
          <p:cNvSpPr>
            <a:spLocks noGrp="1"/>
          </p:cNvSpPr>
          <p:nvPr>
            <p:ph type="title"/>
          </p:nvPr>
        </p:nvSpPr>
        <p:spPr>
          <a:xfrm>
            <a:off x="628649" y="274638"/>
            <a:ext cx="7945507" cy="993775"/>
          </a:xfrm>
          <a:prstGeom prst="rect">
            <a:avLst/>
          </a:prstGeom>
        </p:spPr>
        <p:txBody>
          <a:bodyPr/>
          <a:lstStyle>
            <a:lvl1pPr>
              <a:defRPr b="1" i="0">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27866CF-4F38-B84B-A57B-3019B5CCE45D}"/>
              </a:ext>
            </a:extLst>
          </p:cNvPr>
          <p:cNvSpPr>
            <a:spLocks noGrp="1"/>
          </p:cNvSpPr>
          <p:nvPr>
            <p:ph sz="half" idx="1"/>
          </p:nvPr>
        </p:nvSpPr>
        <p:spPr>
          <a:xfrm>
            <a:off x="628650" y="1370013"/>
            <a:ext cx="386715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C6B0B79-CDEC-284A-9330-AE721F4EEBCD}"/>
              </a:ext>
            </a:extLst>
          </p:cNvPr>
          <p:cNvSpPr>
            <a:spLocks noGrp="1"/>
          </p:cNvSpPr>
          <p:nvPr>
            <p:ph sz="half" idx="2"/>
          </p:nvPr>
        </p:nvSpPr>
        <p:spPr>
          <a:xfrm>
            <a:off x="4648200" y="1370013"/>
            <a:ext cx="386715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6208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2521-A925-B84A-9560-CD10CA8B1121}"/>
              </a:ext>
            </a:extLst>
          </p:cNvPr>
          <p:cNvSpPr>
            <a:spLocks noGrp="1"/>
          </p:cNvSpPr>
          <p:nvPr>
            <p:ph type="title"/>
          </p:nvPr>
        </p:nvSpPr>
        <p:spPr>
          <a:xfrm>
            <a:off x="628650" y="274639"/>
            <a:ext cx="7945507" cy="993775"/>
          </a:xfrm>
          <a:prstGeom prst="rect">
            <a:avLst/>
          </a:prstGeom>
        </p:spPr>
        <p:txBody>
          <a:bodyPr anchor="ctr"/>
          <a:lstStyle>
            <a:lvl1pPr>
              <a:defRPr sz="40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C44684-9759-FD46-A618-8429D8FB3CD4}"/>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3434073" y="4812772"/>
            <a:ext cx="2275855" cy="230832"/>
          </a:xfrm>
          <a:prstGeom prst="rect">
            <a:avLst/>
          </a:prstGeom>
          <a:noFill/>
        </p:spPr>
        <p:txBody>
          <a:bodyPr wrap="square" rtlCol="0">
            <a:spAutoFit/>
          </a:bodyPr>
          <a:lstStyle/>
          <a:p>
            <a:pPr algn="ctr"/>
            <a:r>
              <a:rPr lang="en-US" sz="900" cap="small" dirty="0" smtClean="0">
                <a:latin typeface="Arial" panose="020B0604020202020204" pitchFamily="34" charset="0"/>
                <a:cs typeface="Arial" panose="020B0604020202020204" pitchFamily="34" charset="0"/>
              </a:rPr>
              <a:t>Electrical Utility</a:t>
            </a:r>
            <a:endParaRPr lang="en-US" sz="900" cap="small" baseline="0" dirty="0">
              <a:latin typeface="Arial" panose="020B0604020202020204" pitchFamily="34" charset="0"/>
              <a:ea typeface="Roboto Condensed" panose="02000000000000000000" pitchFamily="2" charset="0"/>
              <a:cs typeface="Arial" panose="020B0604020202020204" pitchFamily="34" charset="0"/>
            </a:endParaRPr>
          </a:p>
        </p:txBody>
      </p:sp>
    </p:spTree>
    <p:extLst>
      <p:ext uri="{BB962C8B-B14F-4D97-AF65-F5344CB8AC3E}">
        <p14:creationId xmlns:p14="http://schemas.microsoft.com/office/powerpoint/2010/main" val="74381678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9844" y="2250220"/>
            <a:ext cx="8077199" cy="1026589"/>
          </a:xfrm>
          <a:prstGeom prst="rect">
            <a:avLst/>
          </a:prstGeom>
        </p:spPr>
        <p:txBody>
          <a:bodyPr/>
          <a:lstStyle>
            <a:lvl1pPr>
              <a:defRPr b="1" i="0">
                <a:solidFill>
                  <a:srgbClr val="F8F8F8"/>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491119"/>
            <a:ext cx="6400800" cy="1314450"/>
          </a:xfrm>
          <a:prstGeom prst="rect">
            <a:avLst/>
          </a:prstGeom>
        </p:spPr>
        <p:txBody>
          <a:bodyPr/>
          <a:lstStyle>
            <a:lvl1pPr marL="0" indent="0" algn="ctr">
              <a:buNone/>
              <a:defRPr>
                <a:solidFill>
                  <a:srgbClr val="72BF44"/>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id="{31A5FB17-D3FE-8B4C-892A-4E155C039122}"/>
              </a:ext>
            </a:extLst>
          </p:cNvPr>
          <p:cNvSpPr txBox="1"/>
          <p:nvPr userDrawn="1"/>
        </p:nvSpPr>
        <p:spPr>
          <a:xfrm>
            <a:off x="6723343" y="4839365"/>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7" name="TextBox 6">
            <a:extLst>
              <a:ext uri="{FF2B5EF4-FFF2-40B4-BE49-F238E27FC236}">
                <a16:creationId xmlns:a16="http://schemas.microsoft.com/office/drawing/2014/main" id="{A24393EE-C035-E343-B71D-C399DA51E06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3842283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2521-A925-B84A-9560-CD10CA8B1121}"/>
              </a:ext>
            </a:extLst>
          </p:cNvPr>
          <p:cNvSpPr>
            <a:spLocks noGrp="1"/>
          </p:cNvSpPr>
          <p:nvPr>
            <p:ph type="title"/>
          </p:nvPr>
        </p:nvSpPr>
        <p:spPr>
          <a:xfrm>
            <a:off x="628650" y="274639"/>
            <a:ext cx="7945507" cy="993775"/>
          </a:xfrm>
          <a:prstGeom prst="rect">
            <a:avLst/>
          </a:prstGeom>
        </p:spPr>
        <p:txBody>
          <a:bodyPr anchor="ctr"/>
          <a:lstStyle>
            <a:lvl1pPr>
              <a:defRPr sz="40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C44684-9759-FD46-A618-8429D8FB3CD4}"/>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3434073" y="4849186"/>
            <a:ext cx="2275855" cy="230832"/>
          </a:xfrm>
          <a:prstGeom prst="rect">
            <a:avLst/>
          </a:prstGeom>
          <a:noFill/>
        </p:spPr>
        <p:txBody>
          <a:bodyPr wrap="square" rtlCol="0">
            <a:spAutoFit/>
          </a:bodyPr>
          <a:lstStyle/>
          <a:p>
            <a:pPr algn="ctr"/>
            <a:r>
              <a:rPr lang="en-US" sz="900" cap="small" baseline="0" dirty="0" smtClean="0">
                <a:latin typeface="Roboto Condensed" panose="02000000000000000000" pitchFamily="2" charset="0"/>
                <a:ea typeface="Roboto Condensed" panose="02000000000000000000" pitchFamily="2" charset="0"/>
              </a:rPr>
              <a:t>Electrical Utility</a:t>
            </a:r>
            <a:endParaRPr lang="en-US" sz="900" cap="small" baseline="0" dirty="0">
              <a:latin typeface="Roboto Condensed" panose="02000000000000000000" pitchFamily="2" charset="0"/>
              <a:ea typeface="Roboto Condensed" panose="02000000000000000000" pitchFamily="2" charset="0"/>
            </a:endParaRPr>
          </a:p>
        </p:txBody>
      </p:sp>
    </p:spTree>
    <p:extLst>
      <p:ext uri="{BB962C8B-B14F-4D97-AF65-F5344CB8AC3E}">
        <p14:creationId xmlns:p14="http://schemas.microsoft.com/office/powerpoint/2010/main" val="1697435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9844" y="2250220"/>
            <a:ext cx="8077199" cy="1026589"/>
          </a:xfrm>
          <a:prstGeom prst="rect">
            <a:avLst/>
          </a:prstGeom>
        </p:spPr>
        <p:txBody>
          <a:bodyPr/>
          <a:lstStyle>
            <a:lvl1pPr>
              <a:defRPr b="1" i="0">
                <a:solidFill>
                  <a:srgbClr val="F8F8F8"/>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491119"/>
            <a:ext cx="6400800" cy="1314450"/>
          </a:xfrm>
          <a:prstGeom prst="rect">
            <a:avLst/>
          </a:prstGeom>
        </p:spPr>
        <p:txBody>
          <a:bodyPr/>
          <a:lstStyle>
            <a:lvl1pPr marL="0" indent="0" algn="ctr">
              <a:buNone/>
              <a:defRPr>
                <a:solidFill>
                  <a:srgbClr val="72BF44"/>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id="{31A5FB17-D3FE-8B4C-892A-4E155C039122}"/>
              </a:ext>
            </a:extLst>
          </p:cNvPr>
          <p:cNvSpPr txBox="1"/>
          <p:nvPr userDrawn="1"/>
        </p:nvSpPr>
        <p:spPr>
          <a:xfrm>
            <a:off x="6723343" y="4839365"/>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7" name="TextBox 6">
            <a:extLst>
              <a:ext uri="{FF2B5EF4-FFF2-40B4-BE49-F238E27FC236}">
                <a16:creationId xmlns:a16="http://schemas.microsoft.com/office/drawing/2014/main" id="{A24393EE-C035-E343-B71D-C399DA51E06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1113646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2521-A925-B84A-9560-CD10CA8B1121}"/>
              </a:ext>
            </a:extLst>
          </p:cNvPr>
          <p:cNvSpPr>
            <a:spLocks noGrp="1"/>
          </p:cNvSpPr>
          <p:nvPr>
            <p:ph type="title"/>
          </p:nvPr>
        </p:nvSpPr>
        <p:spPr>
          <a:xfrm>
            <a:off x="628650" y="274639"/>
            <a:ext cx="7945507" cy="993775"/>
          </a:xfrm>
          <a:prstGeom prst="rect">
            <a:avLst/>
          </a:prstGeom>
        </p:spPr>
        <p:txBody>
          <a:bodyPr anchor="ctr"/>
          <a:lstStyle>
            <a:lvl1pPr>
              <a:defRPr sz="4000" b="1" i="0">
                <a:solidFill>
                  <a:schemeClr val="accent1"/>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C44684-9759-FD46-A618-8429D8FB3CD4}"/>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3434073" y="4812772"/>
            <a:ext cx="2275855" cy="230832"/>
          </a:xfrm>
          <a:prstGeom prst="rect">
            <a:avLst/>
          </a:prstGeom>
          <a:noFill/>
        </p:spPr>
        <p:txBody>
          <a:bodyPr wrap="square" rtlCol="0">
            <a:spAutoFit/>
          </a:bodyPr>
          <a:lstStyle/>
          <a:p>
            <a:pPr algn="ctr"/>
            <a:r>
              <a:rPr lang="en-US" sz="900" cap="small" dirty="0" smtClean="0"/>
              <a:t>Wholesale</a:t>
            </a:r>
            <a:r>
              <a:rPr lang="en-US" sz="900" cap="small" baseline="0" dirty="0" smtClean="0"/>
              <a:t> Trade</a:t>
            </a:r>
            <a:endParaRPr lang="en-US" sz="900" cap="small" baseline="0" dirty="0">
              <a:latin typeface="Roboto Condensed" panose="02000000000000000000" pitchFamily="2" charset="0"/>
              <a:ea typeface="Roboto Condensed" panose="02000000000000000000" pitchFamily="2" charset="0"/>
            </a:endParaRPr>
          </a:p>
        </p:txBody>
      </p:sp>
    </p:spTree>
    <p:extLst>
      <p:ext uri="{BB962C8B-B14F-4D97-AF65-F5344CB8AC3E}">
        <p14:creationId xmlns:p14="http://schemas.microsoft.com/office/powerpoint/2010/main" val="27920246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A932-863E-DA4C-8B4C-654EACA9B696}"/>
              </a:ext>
            </a:extLst>
          </p:cNvPr>
          <p:cNvSpPr>
            <a:spLocks noGrp="1"/>
          </p:cNvSpPr>
          <p:nvPr>
            <p:ph type="title"/>
          </p:nvPr>
        </p:nvSpPr>
        <p:spPr>
          <a:xfrm>
            <a:off x="628649" y="274638"/>
            <a:ext cx="7945507" cy="993775"/>
          </a:xfrm>
          <a:prstGeom prst="rect">
            <a:avLst/>
          </a:prstGeom>
        </p:spPr>
        <p:txBody>
          <a:bodyPr/>
          <a:lstStyle>
            <a:lvl1pPr>
              <a:defRPr b="1" i="0">
                <a:latin typeface="Roboto Condensed" panose="02000000000000000000" pitchFamily="2" charset="0"/>
                <a:ea typeface="Roboto Condensed" panose="02000000000000000000" pitchFamily="2" charset="0"/>
                <a:cs typeface="Roboto Condensed"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E99FD2F3-C54F-4C4E-A58D-5220508FC9F5}"/>
              </a:ext>
            </a:extLst>
          </p:cNvPr>
          <p:cNvSpPr>
            <a:spLocks noGrp="1"/>
          </p:cNvSpPr>
          <p:nvPr>
            <p:ph idx="1"/>
          </p:nvPr>
        </p:nvSpPr>
        <p:spPr>
          <a:xfrm>
            <a:off x="628650" y="1370013"/>
            <a:ext cx="788670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29302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45B9D-C3DF-DE4B-9B4F-7C0DA849AF4A}"/>
              </a:ext>
            </a:extLst>
          </p:cNvPr>
          <p:cNvSpPr>
            <a:spLocks noGrp="1"/>
          </p:cNvSpPr>
          <p:nvPr>
            <p:ph type="title"/>
          </p:nvPr>
        </p:nvSpPr>
        <p:spPr>
          <a:xfrm>
            <a:off x="628649" y="274638"/>
            <a:ext cx="7945507" cy="993775"/>
          </a:xfrm>
          <a:prstGeom prst="rect">
            <a:avLst/>
          </a:prstGeom>
        </p:spPr>
        <p:txBody>
          <a:bodyPr anchor="ct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9A3BE71-BB56-DB49-A2AC-43C1DD68FB57}"/>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69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AA442C-CD60-894F-9D25-57AED7C9BA97}"/>
              </a:ext>
            </a:extLst>
          </p:cNvPr>
          <p:cNvSpPr>
            <a:spLocks noGrp="1"/>
          </p:cNvSpPr>
          <p:nvPr>
            <p:ph type="title"/>
          </p:nvPr>
        </p:nvSpPr>
        <p:spPr>
          <a:xfrm>
            <a:off x="628650" y="299576"/>
            <a:ext cx="4022863" cy="993775"/>
          </a:xfrm>
          <a:prstGeom prst="rect">
            <a:avLst/>
          </a:prstGeom>
        </p:spPr>
        <p:txBody>
          <a:bodyPr vert="horz" lIns="91440" tIns="45720" rIns="91440" bIns="45720" rtlCol="0" anchor="ctr">
            <a:normAutofit/>
          </a:bodyP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1B4C82E-1498-C544-8443-DA8DB5919FA1}"/>
              </a:ext>
            </a:extLst>
          </p:cNvPr>
          <p:cNvSpPr>
            <a:spLocks noGrp="1"/>
          </p:cNvSpPr>
          <p:nvPr>
            <p:ph idx="1"/>
          </p:nvPr>
        </p:nvSpPr>
        <p:spPr>
          <a:xfrm>
            <a:off x="628650" y="1370013"/>
            <a:ext cx="4022863"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544E223D-FD6F-AD40-AEA8-77FBDBC88B88}"/>
              </a:ext>
            </a:extLst>
          </p:cNvPr>
          <p:cNvSpPr>
            <a:spLocks noGrp="1"/>
          </p:cNvSpPr>
          <p:nvPr>
            <p:ph idx="10"/>
          </p:nvPr>
        </p:nvSpPr>
        <p:spPr>
          <a:xfrm>
            <a:off x="5431692" y="1370013"/>
            <a:ext cx="3712308" cy="3262312"/>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67819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AA442C-CD60-894F-9D25-57AED7C9BA97}"/>
              </a:ext>
            </a:extLst>
          </p:cNvPr>
          <p:cNvSpPr>
            <a:spLocks noGrp="1"/>
          </p:cNvSpPr>
          <p:nvPr>
            <p:ph type="title"/>
          </p:nvPr>
        </p:nvSpPr>
        <p:spPr>
          <a:xfrm>
            <a:off x="628650" y="299576"/>
            <a:ext cx="4022863" cy="993775"/>
          </a:xfrm>
          <a:prstGeom prst="rect">
            <a:avLst/>
          </a:prstGeom>
        </p:spPr>
        <p:txBody>
          <a:bodyPr vert="horz" lIns="91440" tIns="45720" rIns="91440" bIns="45720" rtlCol="0" anchor="ctr">
            <a:normAutofit/>
          </a:bodyPr>
          <a:lstStyle>
            <a:lvl1pPr>
              <a:defRPr sz="3600" b="1" i="0">
                <a:solidFill>
                  <a:schemeClr val="tx2"/>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1B4C82E-1498-C544-8443-DA8DB5919FA1}"/>
              </a:ext>
            </a:extLst>
          </p:cNvPr>
          <p:cNvSpPr>
            <a:spLocks noGrp="1"/>
          </p:cNvSpPr>
          <p:nvPr>
            <p:ph idx="1"/>
          </p:nvPr>
        </p:nvSpPr>
        <p:spPr>
          <a:xfrm>
            <a:off x="628650" y="1370013"/>
            <a:ext cx="4022863"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544E223D-FD6F-AD40-AEA8-77FBDBC88B88}"/>
              </a:ext>
            </a:extLst>
          </p:cNvPr>
          <p:cNvSpPr>
            <a:spLocks noGrp="1"/>
          </p:cNvSpPr>
          <p:nvPr>
            <p:ph idx="10"/>
          </p:nvPr>
        </p:nvSpPr>
        <p:spPr>
          <a:xfrm>
            <a:off x="5431692" y="1370013"/>
            <a:ext cx="3712308" cy="3262312"/>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60448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2521-A925-B84A-9560-CD10CA8B1121}"/>
              </a:ext>
            </a:extLst>
          </p:cNvPr>
          <p:cNvSpPr>
            <a:spLocks noGrp="1"/>
          </p:cNvSpPr>
          <p:nvPr>
            <p:ph type="title"/>
          </p:nvPr>
        </p:nvSpPr>
        <p:spPr>
          <a:xfrm>
            <a:off x="628649" y="274638"/>
            <a:ext cx="7945507" cy="993775"/>
          </a:xfrm>
          <a:prstGeom prst="rect">
            <a:avLst/>
          </a:prstGeom>
        </p:spPr>
        <p:txBody>
          <a:bodyPr anchor="ct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C44684-9759-FD46-A618-8429D8FB3CD4}"/>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Action Button: Return 3">
            <a:hlinkClick r:id="rId2" action="ppaction://hlinksldjump" highlightClick="1"/>
          </p:cNvPr>
          <p:cNvSpPr/>
          <p:nvPr userDrawn="1"/>
        </p:nvSpPr>
        <p:spPr>
          <a:xfrm>
            <a:off x="8894288" y="4406853"/>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27480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CFDF07-545B-534A-981A-678E83F0EF26}"/>
              </a:ext>
            </a:extLst>
          </p:cNvPr>
          <p:cNvSpPr>
            <a:spLocks noGrp="1"/>
          </p:cNvSpPr>
          <p:nvPr>
            <p:ph type="title"/>
          </p:nvPr>
        </p:nvSpPr>
        <p:spPr>
          <a:xfrm>
            <a:off x="4979337" y="299576"/>
            <a:ext cx="4022863" cy="993775"/>
          </a:xfrm>
          <a:prstGeom prst="rect">
            <a:avLst/>
          </a:prstGeom>
          <a:noFill/>
        </p:spPr>
        <p:txBody>
          <a:bodyPr vert="horz" lIns="91440" tIns="45720" rIns="91440" bIns="45720" rtlCol="0" anchor="ctr">
            <a:normAutofit/>
          </a:bodyPr>
          <a:lstStyle>
            <a:lvl1pPr>
              <a:defRPr sz="3600" b="1" i="0">
                <a:solidFill>
                  <a:schemeClr val="accent3"/>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E87BCCD-4779-AB4C-8F8B-C27775585392}"/>
              </a:ext>
            </a:extLst>
          </p:cNvPr>
          <p:cNvSpPr>
            <a:spLocks noGrp="1"/>
          </p:cNvSpPr>
          <p:nvPr>
            <p:ph idx="1"/>
          </p:nvPr>
        </p:nvSpPr>
        <p:spPr>
          <a:xfrm>
            <a:off x="143620" y="1370013"/>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2">
            <a:extLst>
              <a:ext uri="{FF2B5EF4-FFF2-40B4-BE49-F238E27FC236}">
                <a16:creationId xmlns:a16="http://schemas.microsoft.com/office/drawing/2014/main" id="{E439D9BA-A174-D147-92B1-6571C71BBD8F}"/>
              </a:ext>
            </a:extLst>
          </p:cNvPr>
          <p:cNvSpPr>
            <a:spLocks noGrp="1"/>
          </p:cNvSpPr>
          <p:nvPr>
            <p:ph idx="10"/>
          </p:nvPr>
        </p:nvSpPr>
        <p:spPr>
          <a:xfrm>
            <a:off x="4979338" y="1370013"/>
            <a:ext cx="4022863" cy="3262312"/>
          </a:xfrm>
          <a:prstGeom prst="rect">
            <a:avLst/>
          </a:prstGeom>
        </p:spPr>
        <p:txBody>
          <a:bodyPr vert="horz" lIns="91440" tIns="45720" rIns="91440" bIns="45720" rtlCol="0">
            <a:normAutofit/>
          </a:bodyPr>
          <a:lstStyle>
            <a:lvl1pPr>
              <a:defRPr>
                <a:solidFill>
                  <a:schemeClr val="accent5"/>
                </a:solidFill>
                <a:latin typeface="Arial" panose="020B0604020202020204" pitchFamily="34" charset="0"/>
                <a:cs typeface="Arial" panose="020B0604020202020204" pitchFamily="34" charset="0"/>
              </a:defRPr>
            </a:lvl1pPr>
            <a:lvl2pPr>
              <a:defRPr>
                <a:solidFill>
                  <a:schemeClr val="accent5"/>
                </a:solidFill>
                <a:latin typeface="Arial" panose="020B0604020202020204" pitchFamily="34" charset="0"/>
                <a:cs typeface="Arial" panose="020B0604020202020204" pitchFamily="34" charset="0"/>
              </a:defRPr>
            </a:lvl2pPr>
            <a:lvl3pPr>
              <a:defRPr>
                <a:solidFill>
                  <a:schemeClr val="accent5"/>
                </a:solidFill>
                <a:latin typeface="Arial" panose="020B0604020202020204" pitchFamily="34" charset="0"/>
                <a:cs typeface="Arial" panose="020B0604020202020204" pitchFamily="34" charset="0"/>
              </a:defRPr>
            </a:lvl3pPr>
            <a:lvl4pPr>
              <a:defRPr>
                <a:solidFill>
                  <a:schemeClr val="accent5"/>
                </a:solidFill>
                <a:latin typeface="Arial" panose="020B0604020202020204" pitchFamily="34" charset="0"/>
                <a:cs typeface="Arial" panose="020B0604020202020204" pitchFamily="34" charset="0"/>
              </a:defRPr>
            </a:lvl4pPr>
            <a:lvl5pPr>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47619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7568F-B7AC-1D4B-9C9D-E774CE50AC99}"/>
              </a:ext>
            </a:extLst>
          </p:cNvPr>
          <p:cNvSpPr>
            <a:spLocks noGrp="1"/>
          </p:cNvSpPr>
          <p:nvPr>
            <p:ph type="title"/>
          </p:nvPr>
        </p:nvSpPr>
        <p:spPr>
          <a:xfrm>
            <a:off x="5057527" y="402943"/>
            <a:ext cx="4022863" cy="993775"/>
          </a:xfrm>
          <a:prstGeom prst="rect">
            <a:avLst/>
          </a:prstGeom>
        </p:spPr>
        <p:txBody>
          <a:bodyPr vert="horz" lIns="91440" tIns="45720" rIns="91440" bIns="45720" rtlCol="0" anchor="ctr">
            <a:normAutofit/>
          </a:bodyP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E2F76977-2975-C944-8E22-F2C8FD57A4AF}"/>
              </a:ext>
            </a:extLst>
          </p:cNvPr>
          <p:cNvSpPr>
            <a:spLocks noGrp="1"/>
          </p:cNvSpPr>
          <p:nvPr>
            <p:ph idx="1"/>
          </p:nvPr>
        </p:nvSpPr>
        <p:spPr>
          <a:xfrm>
            <a:off x="5057527" y="1473380"/>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a:extLst>
              <a:ext uri="{FF2B5EF4-FFF2-40B4-BE49-F238E27FC236}">
                <a16:creationId xmlns:a16="http://schemas.microsoft.com/office/drawing/2014/main" id="{A8016018-1283-664E-993A-E027841B7ECF}"/>
              </a:ext>
            </a:extLst>
          </p:cNvPr>
          <p:cNvSpPr>
            <a:spLocks noGrp="1"/>
          </p:cNvSpPr>
          <p:nvPr>
            <p:ph idx="10"/>
          </p:nvPr>
        </p:nvSpPr>
        <p:spPr>
          <a:xfrm>
            <a:off x="486852" y="1473380"/>
            <a:ext cx="4022863" cy="3262312"/>
          </a:xfrm>
          <a:prstGeom prst="rect">
            <a:avLst/>
          </a:prstGeom>
        </p:spPr>
        <p:txBody>
          <a:bodyPr vert="horz" lIns="91440" tIns="45720" rIns="91440" bIns="45720" rtlCol="0">
            <a:normAutofit/>
          </a:bodyPr>
          <a:lstStyle>
            <a:lvl1pPr>
              <a:defRPr>
                <a:solidFill>
                  <a:srgbClr val="F8F8F8"/>
                </a:solidFill>
                <a:latin typeface="Arial" panose="020B0604020202020204" pitchFamily="34" charset="0"/>
                <a:cs typeface="Arial" panose="020B0604020202020204" pitchFamily="34" charset="0"/>
              </a:defRPr>
            </a:lvl1pPr>
            <a:lvl2pPr>
              <a:defRPr>
                <a:solidFill>
                  <a:srgbClr val="F8F8F8"/>
                </a:solidFill>
                <a:latin typeface="Arial" panose="020B0604020202020204" pitchFamily="34" charset="0"/>
                <a:cs typeface="Arial" panose="020B0604020202020204" pitchFamily="34" charset="0"/>
              </a:defRPr>
            </a:lvl2pPr>
            <a:lvl3pPr>
              <a:defRPr>
                <a:solidFill>
                  <a:srgbClr val="F8F8F8"/>
                </a:solidFill>
                <a:latin typeface="Arial" panose="020B0604020202020204" pitchFamily="34" charset="0"/>
                <a:cs typeface="Arial" panose="020B0604020202020204" pitchFamily="34" charset="0"/>
              </a:defRPr>
            </a:lvl3pPr>
            <a:lvl4pPr>
              <a:defRPr>
                <a:solidFill>
                  <a:srgbClr val="F8F8F8"/>
                </a:solidFill>
                <a:latin typeface="Arial" panose="020B0604020202020204" pitchFamily="34" charset="0"/>
                <a:cs typeface="Arial" panose="020B0604020202020204" pitchFamily="34" charset="0"/>
              </a:defRPr>
            </a:lvl4pPr>
            <a:lvl5pPr>
              <a:defRPr>
                <a:solidFill>
                  <a:srgbClr val="F8F8F8"/>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a:extLst>
              <a:ext uri="{FF2B5EF4-FFF2-40B4-BE49-F238E27FC236}">
                <a16:creationId xmlns:a16="http://schemas.microsoft.com/office/drawing/2014/main" id="{C56052AE-02A9-5D46-A08D-BAA21DD332C6}"/>
              </a:ext>
            </a:extLst>
          </p:cNvPr>
          <p:cNvSpPr>
            <a:spLocks noGrp="1"/>
          </p:cNvSpPr>
          <p:nvPr>
            <p:ph type="body" sz="quarter" idx="11" hasCustomPrompt="1"/>
          </p:nvPr>
        </p:nvSpPr>
        <p:spPr>
          <a:xfrm>
            <a:off x="486852" y="276483"/>
            <a:ext cx="4022725" cy="1033463"/>
          </a:xfrm>
          <a:prstGeom prst="rect">
            <a:avLst/>
          </a:prstGeom>
        </p:spPr>
        <p:txBody>
          <a:bodyPr/>
          <a:lstStyle>
            <a:lvl1pPr marL="0" indent="0">
              <a:buNone/>
              <a:defRPr sz="3600" b="1" i="0">
                <a:solidFill>
                  <a:srgbClr val="D7DF23"/>
                </a:solidFill>
                <a:latin typeface="Arial" panose="020B0604020202020204" pitchFamily="34" charset="0"/>
                <a:ea typeface="Roboto Condensed" panose="02000000000000000000" pitchFamily="2" charset="0"/>
                <a:cs typeface="Arial" panose="020B0604020202020204" pitchFamily="34" charset="0"/>
              </a:defRPr>
            </a:lvl1pPr>
          </a:lstStyle>
          <a:p>
            <a:r>
              <a:rPr lang="en-US" b="1" i="0" dirty="0">
                <a:solidFill>
                  <a:schemeClr val="accent3"/>
                </a:solidFill>
                <a:latin typeface="Roboto Condensed" panose="02000000000000000000" pitchFamily="2" charset="0"/>
                <a:ea typeface="Roboto Condensed" panose="02000000000000000000" pitchFamily="2" charset="0"/>
              </a:rPr>
              <a:t>Click to edit Master title style</a:t>
            </a:r>
          </a:p>
          <a:p>
            <a:pPr lvl="4"/>
            <a:endParaRPr lang="en-US" dirty="0"/>
          </a:p>
        </p:txBody>
      </p:sp>
    </p:spTree>
    <p:extLst>
      <p:ext uri="{BB962C8B-B14F-4D97-AF65-F5344CB8AC3E}">
        <p14:creationId xmlns:p14="http://schemas.microsoft.com/office/powerpoint/2010/main" val="973402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7" Type="http://schemas.openxmlformats.org/officeDocument/2006/relationships/slide" Target="../slides/slid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0.svg"/><Relationship Id="rId5" Type="http://schemas.openxmlformats.org/officeDocument/2006/relationships/image" Target="../media/image7.png"/><Relationship Id="rId4" Type="http://schemas.openxmlformats.org/officeDocument/2006/relationships/image" Target="../media/image5.png"/></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7" Type="http://schemas.openxmlformats.org/officeDocument/2006/relationships/slide" Target="../slides/slid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31.svg"/><Relationship Id="rId5" Type="http://schemas.openxmlformats.org/officeDocument/2006/relationships/image" Target="../media/image7.png"/><Relationship Id="rId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3.sv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3.xml"/><Relationship Id="rId1" Type="http://schemas.openxmlformats.org/officeDocument/2006/relationships/slideLayout" Target="../slideLayouts/slideLayout5.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4.xml"/><Relationship Id="rId1" Type="http://schemas.openxmlformats.org/officeDocument/2006/relationships/slideLayout" Target="../slideLayouts/slideLayout6.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7.xml"/><Relationship Id="rId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8.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9.xml"/><Relationship Id="rId4" Type="http://schemas.openxmlformats.org/officeDocument/2006/relationships/image" Target="../media/image3.sv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10.xml"/><Relationship Id="rId4" Type="http://schemas.openxmlformats.org/officeDocument/2006/relationships/image" Target="../media/image3.svg"/></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3.sv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8F8F8"/>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8CC9D2F-6CC9-0646-9784-23BA2CE6C429}"/>
              </a:ext>
            </a:extLst>
          </p:cNvPr>
          <p:cNvPicPr>
            <a:picLocks noChangeAspect="1"/>
          </p:cNvPicPr>
          <p:nvPr userDrawn="1"/>
        </p:nvPicPr>
        <p:blipFill>
          <a:blip r:embed="rId5"/>
          <a:stretch>
            <a:fillRect/>
          </a:stretch>
        </p:blipFill>
        <p:spPr>
          <a:xfrm>
            <a:off x="0" y="20625"/>
            <a:ext cx="9144000" cy="5143500"/>
          </a:xfrm>
          <a:prstGeom prst="rect">
            <a:avLst/>
          </a:prstGeom>
        </p:spPr>
      </p:pic>
      <p:pic>
        <p:nvPicPr>
          <p:cNvPr id="7" name="Graphic 6">
            <a:extLst>
              <a:ext uri="{FF2B5EF4-FFF2-40B4-BE49-F238E27FC236}">
                <a16:creationId xmlns:a16="http://schemas.microsoft.com/office/drawing/2014/main" id="{E9433978-1E1B-D145-A702-1F50F67C9D3A}"/>
              </a:ext>
            </a:extLst>
          </p:cNvPr>
          <p:cNvPicPr>
            <a:picLocks noChangeAspect="1"/>
          </p:cNvPicPr>
          <p:nvPr userDrawn="1"/>
        </p:nvPicPr>
        <p:blipFill>
          <a:blip r:embed="rId6">
            <a:extLst>
              <a:ext uri="{96DAC541-7B7A-43D3-8B79-37D633B846F1}">
                <asvg:svgBlip xmlns="" xmlns:asvg="http://schemas.microsoft.com/office/drawing/2016/SVG/main" r:embed="rId7"/>
              </a:ext>
            </a:extLst>
          </a:blip>
          <a:stretch>
            <a:fillRect/>
          </a:stretch>
        </p:blipFill>
        <p:spPr>
          <a:xfrm>
            <a:off x="3501763" y="468396"/>
            <a:ext cx="2225269" cy="858515"/>
          </a:xfrm>
          <a:prstGeom prst="rect">
            <a:avLst/>
          </a:prstGeom>
        </p:spPr>
      </p:pic>
    </p:spTree>
    <p:extLst>
      <p:ext uri="{BB962C8B-B14F-4D97-AF65-F5344CB8AC3E}">
        <p14:creationId xmlns:p14="http://schemas.microsoft.com/office/powerpoint/2010/main" val="2620345885"/>
      </p:ext>
    </p:extLst>
  </p:cSld>
  <p:clrMap bg1="lt1" tx1="dk1" bg2="lt2" tx2="dk2" accent1="accent1" accent2="accent2" accent3="accent3" accent4="accent4" accent5="accent5" accent6="accent6" hlink="hlink" folHlink="folHlink"/>
  <p:sldLayoutIdLst>
    <p:sldLayoutId id="2147483660" r:id="rId1"/>
    <p:sldLayoutId id="2147483744" r:id="rId2"/>
    <p:sldLayoutId id="2147483748" r:id="rId3"/>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descr="A picture containing flower&#10;&#10;Description automatically generated">
            <a:extLst>
              <a:ext uri="{FF2B5EF4-FFF2-40B4-BE49-F238E27FC236}">
                <a16:creationId xmlns:a16="http://schemas.microsoft.com/office/drawing/2014/main" id="{AC645B82-8F90-974B-B4FA-03A570831FB1}"/>
              </a:ext>
            </a:extLst>
          </p:cNvPr>
          <p:cNvPicPr>
            <a:picLocks noChangeAspect="1"/>
          </p:cNvPicPr>
          <p:nvPr userDrawn="1"/>
        </p:nvPicPr>
        <p:blipFill>
          <a:blip r:embed="rId4"/>
          <a:stretch>
            <a:fillRect/>
          </a:stretch>
        </p:blipFill>
        <p:spPr>
          <a:xfrm>
            <a:off x="4388127" y="2289976"/>
            <a:ext cx="4755874" cy="2853524"/>
          </a:xfrm>
          <a:prstGeom prst="rect">
            <a:avLst/>
          </a:prstGeom>
        </p:spPr>
      </p:pic>
      <p:pic>
        <p:nvPicPr>
          <p:cNvPr id="7" name="Graphic 6">
            <a:extLst>
              <a:ext uri="{FF2B5EF4-FFF2-40B4-BE49-F238E27FC236}">
                <a16:creationId xmlns:a16="http://schemas.microsoft.com/office/drawing/2014/main" id="{816FF221-F392-0341-99A7-2550037B84C5}"/>
              </a:ext>
            </a:extLst>
          </p:cNvPr>
          <p:cNvPicPr>
            <a:picLocks noChangeAspect="1"/>
          </p:cNvPicPr>
          <p:nvPr userDrawn="1"/>
        </p:nvPicPr>
        <p:blipFill>
          <a:blip r:embed="rId5">
            <a:extLst>
              <a:ext uri="{96DAC541-7B7A-43D3-8B79-37D633B846F1}">
                <asvg:svgBlip xmlns:asvg="http://schemas.microsoft.com/office/drawing/2016/SVG/main" xmlns="" r:embed="rId6"/>
              </a:ext>
            </a:extLst>
          </a:blip>
          <a:stretch>
            <a:fillRect/>
          </a:stretch>
        </p:blipFill>
        <p:spPr>
          <a:xfrm>
            <a:off x="162045" y="4564416"/>
            <a:ext cx="971940" cy="374977"/>
          </a:xfrm>
          <a:prstGeom prst="rect">
            <a:avLst/>
          </a:prstGeom>
        </p:spPr>
      </p:pic>
      <p:sp>
        <p:nvSpPr>
          <p:cNvPr id="8" name="TextBox 7">
            <a:extLst>
              <a:ext uri="{FF2B5EF4-FFF2-40B4-BE49-F238E27FC236}">
                <a16:creationId xmlns:a16="http://schemas.microsoft.com/office/drawing/2014/main" id="{A4C83BDC-3132-1648-8B79-D31E40F18F19}"/>
              </a:ext>
            </a:extLst>
          </p:cNvPr>
          <p:cNvSpPr txBox="1"/>
          <p:nvPr userDrawn="1"/>
        </p:nvSpPr>
        <p:spPr>
          <a:xfrm>
            <a:off x="6723343" y="4839365"/>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4B9226F-6341-5E4E-9B49-664C452CCD7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
        <p:nvSpPr>
          <p:cNvPr id="2" name="Action Button: Return 1">
            <a:hlinkClick r:id="rId7" action="ppaction://hlinksldjump" highlightClick="1"/>
          </p:cNvPr>
          <p:cNvSpPr/>
          <p:nvPr userDrawn="1"/>
        </p:nvSpPr>
        <p:spPr>
          <a:xfrm>
            <a:off x="8741969" y="4693964"/>
            <a:ext cx="342900" cy="342900"/>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5070985"/>
      </p:ext>
    </p:extLst>
  </p:cSld>
  <p:clrMap bg1="lt1" tx1="dk1" bg2="lt2" tx2="dk2" accent1="accent1" accent2="accent2" accent3="accent3" accent4="accent4" accent5="accent5" accent6="accent6" hlink="hlink" folHlink="folHlink"/>
  <p:sldLayoutIdLst>
    <p:sldLayoutId id="2147483746" r:id="rId1"/>
    <p:sldLayoutId id="2147483747" r:id="rId2"/>
  </p:sldLayoutIdLst>
  <p:timing>
    <p:tnLst>
      <p:par>
        <p:cTn id="1" dur="indefinite" restart="never" nodeType="tmRoot"/>
      </p:par>
    </p:tnLst>
  </p:timing>
  <p:hf sldNum="0" hdr="0" ftr="0" dt="0"/>
  <p:txStyles>
    <p:titleStyle>
      <a:lvl1pPr algn="l" defTabSz="914378"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8"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783" indent="-228594" algn="l" defTabSz="914378"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descr="A picture containing flower&#10;&#10;Description automatically generated">
            <a:extLst>
              <a:ext uri="{FF2B5EF4-FFF2-40B4-BE49-F238E27FC236}">
                <a16:creationId xmlns:a16="http://schemas.microsoft.com/office/drawing/2014/main" id="{AC645B82-8F90-974B-B4FA-03A570831FB1}"/>
              </a:ext>
            </a:extLst>
          </p:cNvPr>
          <p:cNvPicPr>
            <a:picLocks noChangeAspect="1"/>
          </p:cNvPicPr>
          <p:nvPr userDrawn="1"/>
        </p:nvPicPr>
        <p:blipFill>
          <a:blip r:embed="rId4"/>
          <a:stretch>
            <a:fillRect/>
          </a:stretch>
        </p:blipFill>
        <p:spPr>
          <a:xfrm>
            <a:off x="4388127" y="2289976"/>
            <a:ext cx="4755874" cy="2853524"/>
          </a:xfrm>
          <a:prstGeom prst="rect">
            <a:avLst/>
          </a:prstGeom>
        </p:spPr>
      </p:pic>
      <p:pic>
        <p:nvPicPr>
          <p:cNvPr id="7" name="Graphic 6">
            <a:extLst>
              <a:ext uri="{FF2B5EF4-FFF2-40B4-BE49-F238E27FC236}">
                <a16:creationId xmlns:a16="http://schemas.microsoft.com/office/drawing/2014/main" id="{816FF221-F392-0341-99A7-2550037B84C5}"/>
              </a:ext>
            </a:extLst>
          </p:cNvPr>
          <p:cNvPicPr>
            <a:picLocks noChangeAspect="1"/>
          </p:cNvPicPr>
          <p:nvPr userDrawn="1"/>
        </p:nvPicPr>
        <p:blipFill>
          <a:blip r:embed="rId5">
            <a:extLst>
              <a:ext uri="{96DAC541-7B7A-43D3-8B79-37D633B846F1}">
                <asvg:svgBlip xmlns:asvg="http://schemas.microsoft.com/office/drawing/2016/SVG/main" xmlns="" r:embed="rId6"/>
              </a:ext>
            </a:extLst>
          </a:blip>
          <a:stretch>
            <a:fillRect/>
          </a:stretch>
        </p:blipFill>
        <p:spPr>
          <a:xfrm>
            <a:off x="162045" y="4564416"/>
            <a:ext cx="971940" cy="374977"/>
          </a:xfrm>
          <a:prstGeom prst="rect">
            <a:avLst/>
          </a:prstGeom>
        </p:spPr>
      </p:pic>
      <p:sp>
        <p:nvSpPr>
          <p:cNvPr id="8" name="TextBox 7">
            <a:extLst>
              <a:ext uri="{FF2B5EF4-FFF2-40B4-BE49-F238E27FC236}">
                <a16:creationId xmlns:a16="http://schemas.microsoft.com/office/drawing/2014/main" id="{A4C83BDC-3132-1648-8B79-D31E40F18F19}"/>
              </a:ext>
            </a:extLst>
          </p:cNvPr>
          <p:cNvSpPr txBox="1"/>
          <p:nvPr userDrawn="1"/>
        </p:nvSpPr>
        <p:spPr>
          <a:xfrm>
            <a:off x="6723343" y="4839365"/>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4B9226F-6341-5E4E-9B49-664C452CCD7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
        <p:nvSpPr>
          <p:cNvPr id="2" name="Action Button: Return 1">
            <a:hlinkClick r:id="rId7" action="ppaction://hlinksldjump" highlightClick="1"/>
          </p:cNvPr>
          <p:cNvSpPr/>
          <p:nvPr userDrawn="1"/>
        </p:nvSpPr>
        <p:spPr>
          <a:xfrm>
            <a:off x="8741969" y="4693964"/>
            <a:ext cx="342900" cy="342900"/>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484689225"/>
      </p:ext>
    </p:extLst>
  </p:cSld>
  <p:clrMap bg1="lt1" tx1="dk1" bg2="lt2" tx2="dk2" accent1="accent1" accent2="accent2" accent3="accent3" accent4="accent4" accent5="accent5" accent6="accent6" hlink="hlink" folHlink="folHlink"/>
  <p:sldLayoutIdLst>
    <p:sldLayoutId id="2147483750" r:id="rId1"/>
    <p:sldLayoutId id="2147483751" r:id="rId2"/>
  </p:sldLayoutIdLst>
  <p:hf sldNum="0" hdr="0" dt="0"/>
  <p:txStyles>
    <p:titleStyle>
      <a:lvl1pPr algn="l" defTabSz="914378"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8"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783" indent="-228594" algn="l" defTabSz="914378"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8E8E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6BC1652-55E2-FB41-9E88-65D17815A2DD}"/>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11" name="Graphic 10">
            <a:extLst>
              <a:ext uri="{FF2B5EF4-FFF2-40B4-BE49-F238E27FC236}">
                <a16:creationId xmlns:a16="http://schemas.microsoft.com/office/drawing/2014/main" id="{C18854D3-5B2D-B54C-8AA9-EA575BD7A844}"/>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162045" y="4564415"/>
            <a:ext cx="971940" cy="374977"/>
          </a:xfrm>
          <a:prstGeom prst="rect">
            <a:avLst/>
          </a:prstGeom>
        </p:spPr>
      </p:pic>
      <p:sp>
        <p:nvSpPr>
          <p:cNvPr id="5" name="TextBox 4">
            <a:extLst>
              <a:ext uri="{FF2B5EF4-FFF2-40B4-BE49-F238E27FC236}">
                <a16:creationId xmlns:a16="http://schemas.microsoft.com/office/drawing/2014/main" id="{E9F793FC-793F-644E-83C7-3F18D8BD039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D90879F-CC17-D544-9BF6-5499D124F3D6}"/>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2624466119"/>
      </p:ext>
    </p:extLst>
  </p:cSld>
  <p:clrMap bg1="lt1" tx1="dk1" bg2="lt2" tx2="dk2" accent1="accent1" accent2="accent2" accent3="accent3" accent4="accent4" accent5="accent5" accent6="accent6" hlink="hlink" folHlink="folHlink"/>
  <p:sldLayoutIdLst>
    <p:sldLayoutId id="2147483666" r:id="rId1"/>
  </p:sldLayoutIdLst>
  <p:hf sldNum="0" hdr="0" ftr="0" dt="0"/>
  <p:txStyles>
    <p:titleStyle>
      <a:lvl1pPr algn="l" defTabSz="914400" rtl="0" eaLnBrk="1" latinLnBrk="0" hangingPunct="1">
        <a:lnSpc>
          <a:spcPct val="90000"/>
        </a:lnSpc>
        <a:spcBef>
          <a:spcPct val="0"/>
        </a:spcBef>
        <a:buNone/>
        <a:defRPr sz="4000" b="1" i="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A9D9328-B13F-A24B-A881-B78BB3F6D137}"/>
              </a:ext>
            </a:extLst>
          </p:cNvPr>
          <p:cNvPicPr>
            <a:picLocks noChangeAspect="1"/>
          </p:cNvPicPr>
          <p:nvPr userDrawn="1"/>
        </p:nvPicPr>
        <p:blipFill>
          <a:blip r:embed="rId3"/>
          <a:stretch>
            <a:fillRect/>
          </a:stretch>
        </p:blipFill>
        <p:spPr>
          <a:xfrm>
            <a:off x="0" y="0"/>
            <a:ext cx="9144000" cy="5143500"/>
          </a:xfrm>
          <a:prstGeom prst="rect">
            <a:avLst/>
          </a:prstGeom>
        </p:spPr>
      </p:pic>
      <p:pic>
        <p:nvPicPr>
          <p:cNvPr id="9" name="Graphic 8">
            <a:extLst>
              <a:ext uri="{FF2B5EF4-FFF2-40B4-BE49-F238E27FC236}">
                <a16:creationId xmlns:a16="http://schemas.microsoft.com/office/drawing/2014/main" id="{EB60C660-ED40-BC45-945E-DD04300B4E8F}"/>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756CEC1B-BD31-A544-8F3C-E0891B5EC2DB}"/>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sp>
        <p:nvSpPr>
          <p:cNvPr id="8" name="TextBox 7">
            <a:extLst>
              <a:ext uri="{FF2B5EF4-FFF2-40B4-BE49-F238E27FC236}">
                <a16:creationId xmlns:a16="http://schemas.microsoft.com/office/drawing/2014/main" id="{844153E8-7F87-D14D-8B74-23457BB2DF3B}"/>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6" name="TextBox 5">
            <a:extLst>
              <a:ext uri="{FF2B5EF4-FFF2-40B4-BE49-F238E27FC236}">
                <a16:creationId xmlns:a16="http://schemas.microsoft.com/office/drawing/2014/main" id="{CB320464-AB67-F04E-8D71-40FD374399F4}"/>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1147664552"/>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61983D-FC98-2343-8D3E-9D93C705584C}"/>
              </a:ext>
            </a:extLst>
          </p:cNvPr>
          <p:cNvPicPr>
            <a:picLocks noChangeAspect="1"/>
          </p:cNvPicPr>
          <p:nvPr userDrawn="1"/>
        </p:nvPicPr>
        <p:blipFill>
          <a:blip r:embed="rId3"/>
          <a:stretch>
            <a:fillRect/>
          </a:stretch>
        </p:blipFill>
        <p:spPr>
          <a:xfrm>
            <a:off x="0" y="0"/>
            <a:ext cx="9144000" cy="5143500"/>
          </a:xfrm>
          <a:prstGeom prst="rect">
            <a:avLst/>
          </a:prstGeom>
        </p:spPr>
      </p:pic>
      <p:pic>
        <p:nvPicPr>
          <p:cNvPr id="9" name="Graphic 8">
            <a:extLst>
              <a:ext uri="{FF2B5EF4-FFF2-40B4-BE49-F238E27FC236}">
                <a16:creationId xmlns:a16="http://schemas.microsoft.com/office/drawing/2014/main" id="{EB60C660-ED40-BC45-945E-DD04300B4E8F}"/>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756CEC1B-BD31-A544-8F3C-E0891B5EC2DB}"/>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2"/>
                </a:solidFill>
                <a:latin typeface="Arial" panose="020B0604020202020204" pitchFamily="34" charset="0"/>
                <a:cs typeface="Arial" panose="020B0604020202020204" pitchFamily="34" charset="0"/>
              </a:rPr>
              <a:pPr/>
              <a:t>‹#›</a:t>
            </a:fld>
            <a:endParaRPr lang="en-US" altLang="en-US" sz="1800" dirty="0">
              <a:solidFill>
                <a:schemeClr val="bg2"/>
              </a:solidFill>
            </a:endParaRPr>
          </a:p>
        </p:txBody>
      </p:sp>
      <p:sp>
        <p:nvSpPr>
          <p:cNvPr id="8" name="TextBox 7">
            <a:extLst>
              <a:ext uri="{FF2B5EF4-FFF2-40B4-BE49-F238E27FC236}">
                <a16:creationId xmlns:a16="http://schemas.microsoft.com/office/drawing/2014/main" id="{844153E8-7F87-D14D-8B74-23457BB2DF3B}"/>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bg2"/>
                </a:solidFill>
              </a:rPr>
              <a:t>©2023 National Safety Council</a:t>
            </a:r>
          </a:p>
        </p:txBody>
      </p:sp>
      <p:sp>
        <p:nvSpPr>
          <p:cNvPr id="10" name="TextBox 9">
            <a:extLst>
              <a:ext uri="{FF2B5EF4-FFF2-40B4-BE49-F238E27FC236}">
                <a16:creationId xmlns:a16="http://schemas.microsoft.com/office/drawing/2014/main" id="{D6A408D5-7A26-1D47-AD70-B81EB29B49E6}"/>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bg2"/>
                </a:solidFill>
              </a:rPr>
              <a:t>CONFIDENTIAL</a:t>
            </a:r>
          </a:p>
        </p:txBody>
      </p:sp>
    </p:spTree>
    <p:extLst>
      <p:ext uri="{BB962C8B-B14F-4D97-AF65-F5344CB8AC3E}">
        <p14:creationId xmlns:p14="http://schemas.microsoft.com/office/powerpoint/2010/main" val="1809936670"/>
      </p:ext>
    </p:extLst>
  </p:cSld>
  <p:clrMap bg1="lt1" tx1="dk1" bg2="lt2" tx2="dk2" accent1="accent1" accent2="accent2" accent3="accent3" accent4="accent4" accent5="accent5" accent6="accent6" hlink="hlink" folHlink="folHlink"/>
  <p:sldLayoutIdLst>
    <p:sldLayoutId id="2147483740"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descr="A picture containing flower&#10;&#10;Description automatically generated">
            <a:extLst>
              <a:ext uri="{FF2B5EF4-FFF2-40B4-BE49-F238E27FC236}">
                <a16:creationId xmlns:a16="http://schemas.microsoft.com/office/drawing/2014/main" id="{AC645B82-8F90-974B-B4FA-03A570831FB1}"/>
              </a:ext>
            </a:extLst>
          </p:cNvPr>
          <p:cNvPicPr>
            <a:picLocks noChangeAspect="1"/>
          </p:cNvPicPr>
          <p:nvPr userDrawn="1"/>
        </p:nvPicPr>
        <p:blipFill>
          <a:blip r:embed="rId3"/>
          <a:stretch>
            <a:fillRect/>
          </a:stretch>
        </p:blipFill>
        <p:spPr>
          <a:xfrm>
            <a:off x="4446315" y="2209132"/>
            <a:ext cx="4755874" cy="2853524"/>
          </a:xfrm>
          <a:prstGeom prst="rect">
            <a:avLst/>
          </a:prstGeom>
        </p:spPr>
      </p:pic>
      <p:sp>
        <p:nvSpPr>
          <p:cNvPr id="5" name="TextBox 4">
            <a:extLst>
              <a:ext uri="{FF2B5EF4-FFF2-40B4-BE49-F238E27FC236}">
                <a16:creationId xmlns:a16="http://schemas.microsoft.com/office/drawing/2014/main" id="{F87F5932-10CA-B84C-B61A-2D1670D09E00}"/>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pic>
        <p:nvPicPr>
          <p:cNvPr id="7" name="Graphic 6">
            <a:extLst>
              <a:ext uri="{FF2B5EF4-FFF2-40B4-BE49-F238E27FC236}">
                <a16:creationId xmlns:a16="http://schemas.microsoft.com/office/drawing/2014/main" id="{816FF221-F392-0341-99A7-2550037B84C5}"/>
              </a:ext>
            </a:extLst>
          </p:cNvPr>
          <p:cNvPicPr>
            <a:picLocks noChangeAspect="1"/>
          </p:cNvPicPr>
          <p:nvPr userDrawn="1"/>
        </p:nvPicPr>
        <p:blipFill>
          <a:blip r:embed="rId4">
            <a:extLst>
              <a:ext uri="{96DAC541-7B7A-43D3-8B79-37D633B846F1}">
                <asvg:svgBlip xmlns="" xmlns:asvg="http://schemas.microsoft.com/office/drawing/2016/SVG/main" r:embed="rId8"/>
              </a:ext>
            </a:extLst>
          </a:blip>
          <a:stretch>
            <a:fillRect/>
          </a:stretch>
        </p:blipFill>
        <p:spPr>
          <a:xfrm>
            <a:off x="162045" y="4564415"/>
            <a:ext cx="971940" cy="374977"/>
          </a:xfrm>
          <a:prstGeom prst="rect">
            <a:avLst/>
          </a:prstGeom>
        </p:spPr>
      </p:pic>
      <p:sp>
        <p:nvSpPr>
          <p:cNvPr id="8" name="TextBox 7">
            <a:extLst>
              <a:ext uri="{FF2B5EF4-FFF2-40B4-BE49-F238E27FC236}">
                <a16:creationId xmlns:a16="http://schemas.microsoft.com/office/drawing/2014/main" id="{A4C83BDC-3132-1648-8B79-D31E40F18F19}"/>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4B9226F-6341-5E4E-9B49-664C452CCD7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
        <p:nvSpPr>
          <p:cNvPr id="2" name="TextBox 1"/>
          <p:cNvSpPr txBox="1"/>
          <p:nvPr userDrawn="1"/>
        </p:nvSpPr>
        <p:spPr>
          <a:xfrm>
            <a:off x="3562004" y="4791293"/>
            <a:ext cx="2019992" cy="276999"/>
          </a:xfrm>
          <a:prstGeom prst="rect">
            <a:avLst/>
          </a:prstGeom>
          <a:noFill/>
        </p:spPr>
        <p:txBody>
          <a:bodyPr wrap="square" rtlCol="0">
            <a:spAutoFit/>
          </a:bodyPr>
          <a:lstStyle/>
          <a:p>
            <a:pPr algn="ctr"/>
            <a:r>
              <a:rPr lang="en-US" sz="1200" cap="small" baseline="0" dirty="0" smtClean="0">
                <a:latin typeface="Arial" panose="020B0604020202020204" pitchFamily="34" charset="0"/>
                <a:ea typeface="Roboto Condensed" panose="02000000000000000000" pitchFamily="2" charset="0"/>
                <a:cs typeface="Arial" panose="020B0604020202020204" pitchFamily="34" charset="0"/>
              </a:rPr>
              <a:t>Electrical Utility </a:t>
            </a:r>
            <a:endParaRPr lang="en-US" sz="1200" cap="small" baseline="0" dirty="0">
              <a:latin typeface="Arial" panose="020B0604020202020204" pitchFamily="34" charset="0"/>
              <a:ea typeface="Roboto Condensed" panose="02000000000000000000" pitchFamily="2" charset="0"/>
              <a:cs typeface="Arial" panose="020B0604020202020204" pitchFamily="34" charset="0"/>
            </a:endParaRPr>
          </a:p>
        </p:txBody>
      </p:sp>
    </p:spTree>
    <p:extLst>
      <p:ext uri="{BB962C8B-B14F-4D97-AF65-F5344CB8AC3E}">
        <p14:creationId xmlns:p14="http://schemas.microsoft.com/office/powerpoint/2010/main" val="3220331990"/>
      </p:ext>
    </p:extLst>
  </p:cSld>
  <p:clrMap bg1="lt1" tx1="dk1" bg2="lt2" tx2="dk2" accent1="accent1" accent2="accent2" accent3="accent3" accent4="accent4" accent5="accent5" accent6="accent6" hlink="hlink" folHlink="folHlink"/>
  <p:sldLayoutIdLst>
    <p:sldLayoutId id="2147483709"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alpha val="0"/>
          </a:srgb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96D3F5B-2A21-5744-8BDE-2F6EEDCC2C12}"/>
              </a:ext>
            </a:extLst>
          </p:cNvPr>
          <p:cNvPicPr>
            <a:picLocks noChangeAspect="1"/>
          </p:cNvPicPr>
          <p:nvPr userDrawn="1"/>
        </p:nvPicPr>
        <p:blipFill>
          <a:blip r:embed="rId3"/>
          <a:stretch>
            <a:fillRect/>
          </a:stretch>
        </p:blipFill>
        <p:spPr>
          <a:xfrm>
            <a:off x="0" y="0"/>
            <a:ext cx="9144000" cy="5143500"/>
          </a:xfrm>
          <a:prstGeom prst="rect">
            <a:avLst/>
          </a:prstGeom>
        </p:spPr>
      </p:pic>
      <p:sp>
        <p:nvSpPr>
          <p:cNvPr id="5" name="TextBox 4">
            <a:extLst>
              <a:ext uri="{FF2B5EF4-FFF2-40B4-BE49-F238E27FC236}">
                <a16:creationId xmlns:a16="http://schemas.microsoft.com/office/drawing/2014/main" id="{48587371-7B13-4043-9C66-4200AD637B48}"/>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pic>
        <p:nvPicPr>
          <p:cNvPr id="9" name="Graphic 8">
            <a:extLst>
              <a:ext uri="{FF2B5EF4-FFF2-40B4-BE49-F238E27FC236}">
                <a16:creationId xmlns:a16="http://schemas.microsoft.com/office/drawing/2014/main" id="{AC4633BD-C82B-0440-8F54-89290F1A29B4}"/>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162045" y="4564415"/>
            <a:ext cx="971940" cy="374977"/>
          </a:xfrm>
          <a:prstGeom prst="rect">
            <a:avLst/>
          </a:prstGeom>
        </p:spPr>
      </p:pic>
      <p:sp>
        <p:nvSpPr>
          <p:cNvPr id="13" name="TextBox 12">
            <a:extLst>
              <a:ext uri="{FF2B5EF4-FFF2-40B4-BE49-F238E27FC236}">
                <a16:creationId xmlns:a16="http://schemas.microsoft.com/office/drawing/2014/main" id="{8FD8C416-F01A-EE4C-8553-9939D14359F1}"/>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10" name="TextBox 9">
            <a:extLst>
              <a:ext uri="{FF2B5EF4-FFF2-40B4-BE49-F238E27FC236}">
                <a16:creationId xmlns:a16="http://schemas.microsoft.com/office/drawing/2014/main" id="{DCD1DBE2-241F-9C49-8873-57303CB35B01}"/>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3037110771"/>
      </p:ext>
    </p:extLst>
  </p:cSld>
  <p:clrMap bg1="lt1" tx1="dk1" bg2="lt2" tx2="dk2" accent1="accent1" accent2="accent2" accent3="accent3" accent4="accent4" accent5="accent5" accent6="accent6" hlink="hlink" folHlink="folHlink"/>
  <p:sldLayoutIdLst>
    <p:sldLayoutId id="2147483732"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Round Single Corner Rectangle 10">
            <a:extLst>
              <a:ext uri="{FF2B5EF4-FFF2-40B4-BE49-F238E27FC236}">
                <a16:creationId xmlns:a16="http://schemas.microsoft.com/office/drawing/2014/main" id="{31444F52-4A7A-1545-9318-64EB33157434}"/>
              </a:ext>
            </a:extLst>
          </p:cNvPr>
          <p:cNvSpPr/>
          <p:nvPr userDrawn="1"/>
        </p:nvSpPr>
        <p:spPr>
          <a:xfrm rot="5400000">
            <a:off x="345163" y="-345163"/>
            <a:ext cx="4287405" cy="4977730"/>
          </a:xfrm>
          <a:custGeom>
            <a:avLst/>
            <a:gdLst>
              <a:gd name="connsiteX0" fmla="*/ 0 w 4287405"/>
              <a:gd name="connsiteY0" fmla="*/ 0 h 4977635"/>
              <a:gd name="connsiteX1" fmla="*/ 3572823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163615 h 5141250"/>
              <a:gd name="connsiteX1" fmla="*/ 3820330 w 4287405"/>
              <a:gd name="connsiteY1" fmla="*/ 163615 h 5141250"/>
              <a:gd name="connsiteX2" fmla="*/ 4287405 w 4287405"/>
              <a:gd name="connsiteY2" fmla="*/ 555064 h 5141250"/>
              <a:gd name="connsiteX3" fmla="*/ 4287405 w 4287405"/>
              <a:gd name="connsiteY3" fmla="*/ 5141250 h 5141250"/>
              <a:gd name="connsiteX4" fmla="*/ 0 w 4287405"/>
              <a:gd name="connsiteY4" fmla="*/ 5141250 h 5141250"/>
              <a:gd name="connsiteX5" fmla="*/ 0 w 4287405"/>
              <a:gd name="connsiteY5" fmla="*/ 163615 h 5141250"/>
              <a:gd name="connsiteX0" fmla="*/ 0 w 4287405"/>
              <a:gd name="connsiteY0" fmla="*/ 95 h 4977730"/>
              <a:gd name="connsiteX1" fmla="*/ 3820330 w 4287405"/>
              <a:gd name="connsiteY1" fmla="*/ 95 h 4977730"/>
              <a:gd name="connsiteX2" fmla="*/ 4287405 w 4287405"/>
              <a:gd name="connsiteY2" fmla="*/ 391544 h 4977730"/>
              <a:gd name="connsiteX3" fmla="*/ 4287405 w 4287405"/>
              <a:gd name="connsiteY3" fmla="*/ 4977730 h 4977730"/>
              <a:gd name="connsiteX4" fmla="*/ 0 w 4287405"/>
              <a:gd name="connsiteY4" fmla="*/ 4977730 h 4977730"/>
              <a:gd name="connsiteX5" fmla="*/ 0 w 4287405"/>
              <a:gd name="connsiteY5" fmla="*/ 95 h 497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7405" h="4977730">
                <a:moveTo>
                  <a:pt x="0" y="95"/>
                </a:moveTo>
                <a:lnTo>
                  <a:pt x="3820330" y="95"/>
                </a:lnTo>
                <a:cubicBezTo>
                  <a:pt x="4125606" y="95"/>
                  <a:pt x="4287408" y="-16531"/>
                  <a:pt x="4287405" y="391544"/>
                </a:cubicBezTo>
                <a:cubicBezTo>
                  <a:pt x="4287402" y="799619"/>
                  <a:pt x="4287405" y="3449001"/>
                  <a:pt x="4287405" y="4977730"/>
                </a:cubicBezTo>
                <a:lnTo>
                  <a:pt x="0" y="4977730"/>
                </a:lnTo>
                <a:lnTo>
                  <a:pt x="0" y="95"/>
                </a:lnTo>
                <a:close/>
              </a:path>
            </a:pathLst>
          </a:custGeom>
          <a:solidFill>
            <a:srgbClr val="059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4BDB99D-E10D-114A-9862-C2A0920B5344}"/>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7" name="Graphic 6">
            <a:extLst>
              <a:ext uri="{FF2B5EF4-FFF2-40B4-BE49-F238E27FC236}">
                <a16:creationId xmlns:a16="http://schemas.microsoft.com/office/drawing/2014/main" id="{FB0C00EA-FC28-8546-9203-D820C0F7AF79}"/>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5D036135-2E0B-7A4E-AD8B-CBD85CD03BF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9" name="TextBox 8">
            <a:extLst>
              <a:ext uri="{FF2B5EF4-FFF2-40B4-BE49-F238E27FC236}">
                <a16:creationId xmlns:a16="http://schemas.microsoft.com/office/drawing/2014/main" id="{B5D092F9-295C-FB4C-AE51-7F2A381E6430}"/>
              </a:ext>
            </a:extLst>
          </p:cNvPr>
          <p:cNvSpPr txBox="1"/>
          <p:nvPr userDrawn="1"/>
        </p:nvSpPr>
        <p:spPr>
          <a:xfrm>
            <a:off x="5817542" y="4839364"/>
            <a:ext cx="1490224"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206989051"/>
      </p:ext>
    </p:extLst>
  </p:cSld>
  <p:clrMap bg1="lt1" tx1="dk1" bg2="lt2" tx2="dk2" accent1="accent1" accent2="accent2" accent3="accent3" accent4="accent4" accent5="accent5" accent6="accent6" hlink="hlink" folHlink="folHlink"/>
  <p:sldLayoutIdLst>
    <p:sldLayoutId id="2147483735"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Roboto" panose="02000000000000000000" pitchFamily="2" charset="0"/>
          <a:ea typeface="Roboto" panose="02000000000000000000" pitchFamily="2" charset="0"/>
          <a:cs typeface="Roboto"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Round Single Corner Rectangle 10">
            <a:extLst>
              <a:ext uri="{FF2B5EF4-FFF2-40B4-BE49-F238E27FC236}">
                <a16:creationId xmlns:a16="http://schemas.microsoft.com/office/drawing/2014/main" id="{31444F52-4A7A-1545-9318-64EB33157434}"/>
              </a:ext>
            </a:extLst>
          </p:cNvPr>
          <p:cNvSpPr/>
          <p:nvPr userDrawn="1"/>
        </p:nvSpPr>
        <p:spPr>
          <a:xfrm rot="5400000">
            <a:off x="345163" y="-345161"/>
            <a:ext cx="4287405" cy="4977730"/>
          </a:xfrm>
          <a:custGeom>
            <a:avLst/>
            <a:gdLst>
              <a:gd name="connsiteX0" fmla="*/ 0 w 4287405"/>
              <a:gd name="connsiteY0" fmla="*/ 0 h 4977635"/>
              <a:gd name="connsiteX1" fmla="*/ 3572823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163615 h 5141250"/>
              <a:gd name="connsiteX1" fmla="*/ 3820330 w 4287405"/>
              <a:gd name="connsiteY1" fmla="*/ 163615 h 5141250"/>
              <a:gd name="connsiteX2" fmla="*/ 4287405 w 4287405"/>
              <a:gd name="connsiteY2" fmla="*/ 555064 h 5141250"/>
              <a:gd name="connsiteX3" fmla="*/ 4287405 w 4287405"/>
              <a:gd name="connsiteY3" fmla="*/ 5141250 h 5141250"/>
              <a:gd name="connsiteX4" fmla="*/ 0 w 4287405"/>
              <a:gd name="connsiteY4" fmla="*/ 5141250 h 5141250"/>
              <a:gd name="connsiteX5" fmla="*/ 0 w 4287405"/>
              <a:gd name="connsiteY5" fmla="*/ 163615 h 5141250"/>
              <a:gd name="connsiteX0" fmla="*/ 0 w 4287405"/>
              <a:gd name="connsiteY0" fmla="*/ 95 h 4977730"/>
              <a:gd name="connsiteX1" fmla="*/ 3820330 w 4287405"/>
              <a:gd name="connsiteY1" fmla="*/ 95 h 4977730"/>
              <a:gd name="connsiteX2" fmla="*/ 4287405 w 4287405"/>
              <a:gd name="connsiteY2" fmla="*/ 391544 h 4977730"/>
              <a:gd name="connsiteX3" fmla="*/ 4287405 w 4287405"/>
              <a:gd name="connsiteY3" fmla="*/ 4977730 h 4977730"/>
              <a:gd name="connsiteX4" fmla="*/ 0 w 4287405"/>
              <a:gd name="connsiteY4" fmla="*/ 4977730 h 4977730"/>
              <a:gd name="connsiteX5" fmla="*/ 0 w 4287405"/>
              <a:gd name="connsiteY5" fmla="*/ 95 h 497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7405" h="4977730">
                <a:moveTo>
                  <a:pt x="0" y="95"/>
                </a:moveTo>
                <a:lnTo>
                  <a:pt x="3820330" y="95"/>
                </a:lnTo>
                <a:cubicBezTo>
                  <a:pt x="4125606" y="95"/>
                  <a:pt x="4287408" y="-16531"/>
                  <a:pt x="4287405" y="391544"/>
                </a:cubicBezTo>
                <a:cubicBezTo>
                  <a:pt x="4287402" y="799619"/>
                  <a:pt x="4287405" y="3449001"/>
                  <a:pt x="4287405" y="4977730"/>
                </a:cubicBezTo>
                <a:lnTo>
                  <a:pt x="0" y="4977730"/>
                </a:lnTo>
                <a:lnTo>
                  <a:pt x="0" y="9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4BDB99D-E10D-114A-9862-C2A0920B5344}"/>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7" name="Graphic 6">
            <a:extLst>
              <a:ext uri="{FF2B5EF4-FFF2-40B4-BE49-F238E27FC236}">
                <a16:creationId xmlns:a16="http://schemas.microsoft.com/office/drawing/2014/main" id="{FB0C00EA-FC28-8546-9203-D820C0F7AF79}"/>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5D036135-2E0B-7A4E-AD8B-CBD85CD03BF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9" name="TextBox 8">
            <a:extLst>
              <a:ext uri="{FF2B5EF4-FFF2-40B4-BE49-F238E27FC236}">
                <a16:creationId xmlns:a16="http://schemas.microsoft.com/office/drawing/2014/main" id="{34F3AA33-C3B9-9F48-9977-9D18ED750BC8}"/>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635610039"/>
      </p:ext>
    </p:extLst>
  </p:cSld>
  <p:clrMap bg1="lt1" tx1="dk1" bg2="lt2" tx2="dk2" accent1="accent1" accent2="accent2" accent3="accent3" accent4="accent4" accent5="accent5" accent6="accent6" hlink="hlink" folHlink="folHlink"/>
  <p:sldLayoutIdLst>
    <p:sldLayoutId id="2147483738"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Roboto" panose="02000000000000000000" pitchFamily="2" charset="0"/>
          <a:ea typeface="Roboto" panose="02000000000000000000" pitchFamily="2" charset="0"/>
          <a:cs typeface="Roboto"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119DA5-F809-CB44-A6F2-B7674CCB87EB}"/>
              </a:ext>
            </a:extLst>
          </p:cNvPr>
          <p:cNvSpPr>
            <a:spLocks noGrp="1"/>
          </p:cNvSpPr>
          <p:nvPr>
            <p:ph type="title"/>
          </p:nvPr>
        </p:nvSpPr>
        <p:spPr>
          <a:xfrm>
            <a:off x="628650" y="299576"/>
            <a:ext cx="7886700" cy="9937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D6CD8D7-4199-1B44-B470-DA5F272E9532}"/>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4EC0CD03-F853-8E47-B3EA-BFBE3CA96145}"/>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tx1"/>
                </a:solidFill>
                <a:latin typeface="Arial" panose="020B0604020202020204" pitchFamily="34" charset="0"/>
                <a:cs typeface="Arial" panose="020B0604020202020204" pitchFamily="34" charset="0"/>
              </a:rPr>
              <a:pPr/>
              <a:t>‹#›</a:t>
            </a:fld>
            <a:endParaRPr lang="en-US" altLang="en-US" sz="1800" dirty="0">
              <a:solidFill>
                <a:schemeClr val="tx1"/>
              </a:solidFill>
            </a:endParaRPr>
          </a:p>
        </p:txBody>
      </p:sp>
      <p:pic>
        <p:nvPicPr>
          <p:cNvPr id="8" name="Graphic 7">
            <a:extLst>
              <a:ext uri="{FF2B5EF4-FFF2-40B4-BE49-F238E27FC236}">
                <a16:creationId xmlns:a16="http://schemas.microsoft.com/office/drawing/2014/main" id="{99E0855F-7201-A04C-9E2E-23A874F57F4F}"/>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162045" y="4564415"/>
            <a:ext cx="971940" cy="374977"/>
          </a:xfrm>
          <a:prstGeom prst="rect">
            <a:avLst/>
          </a:prstGeom>
        </p:spPr>
      </p:pic>
      <p:sp>
        <p:nvSpPr>
          <p:cNvPr id="6" name="TextBox 5">
            <a:extLst>
              <a:ext uri="{FF2B5EF4-FFF2-40B4-BE49-F238E27FC236}">
                <a16:creationId xmlns:a16="http://schemas.microsoft.com/office/drawing/2014/main" id="{1AF3F6E3-CDBA-3D44-808C-A42E377019A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bg1">
                    <a:lumMod val="65000"/>
                  </a:schemeClr>
                </a:solidFill>
              </a:rPr>
              <a:t>©2023 National Safety Council</a:t>
            </a:r>
          </a:p>
        </p:txBody>
      </p:sp>
    </p:spTree>
    <p:extLst>
      <p:ext uri="{BB962C8B-B14F-4D97-AF65-F5344CB8AC3E}">
        <p14:creationId xmlns:p14="http://schemas.microsoft.com/office/powerpoint/2010/main" val="1358882005"/>
      </p:ext>
    </p:extLst>
  </p:cSld>
  <p:clrMap bg1="lt1" tx1="dk1" bg2="lt2" tx2="dk2" accent1="accent1" accent2="accent2" accent3="accent3" accent4="accent4" accent5="accent5" accent6="accent6" hlink="hlink" folHlink="folHlink"/>
  <p:sldLayoutIdLst>
    <p:sldLayoutId id="2147483711" r:id="rId1"/>
    <p:sldLayoutId id="2147483712" r:id="rId2"/>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1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1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1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1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1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3.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notesSlide" Target="../notesSlides/notesSlide2.xml"/><Relationship Id="rId7" Type="http://schemas.openxmlformats.org/officeDocument/2006/relationships/slide" Target="slide43.xml"/><Relationship Id="rId2" Type="http://schemas.openxmlformats.org/officeDocument/2006/relationships/slideLayout" Target="../slideLayouts/slideLayout13.xml"/><Relationship Id="rId1" Type="http://schemas.openxmlformats.org/officeDocument/2006/relationships/tags" Target="../tags/tag1.xml"/><Relationship Id="rId6" Type="http://schemas.openxmlformats.org/officeDocument/2006/relationships/slide" Target="slide13.xml"/><Relationship Id="rId5" Type="http://schemas.openxmlformats.org/officeDocument/2006/relationships/slide" Target="slide39.xml"/><Relationship Id="rId10" Type="http://schemas.openxmlformats.org/officeDocument/2006/relationships/slide" Target="slide32.xml"/><Relationship Id="rId4" Type="http://schemas.openxmlformats.org/officeDocument/2006/relationships/slide" Target="slide4.xml"/><Relationship Id="rId9" Type="http://schemas.openxmlformats.org/officeDocument/2006/relationships/slide" Target="slide57.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3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fontAlgn="base"/>
            <a:r>
              <a:rPr lang="en-US" dirty="0"/>
              <a:t>Case Scenarios for Customizing Your Training </a:t>
            </a:r>
          </a:p>
        </p:txBody>
      </p:sp>
      <p:sp>
        <p:nvSpPr>
          <p:cNvPr id="5" name="Content Placeholder 4"/>
          <p:cNvSpPr>
            <a:spLocks noGrp="1"/>
          </p:cNvSpPr>
          <p:nvPr>
            <p:ph idx="1"/>
          </p:nvPr>
        </p:nvSpPr>
        <p:spPr/>
        <p:txBody>
          <a:bodyPr>
            <a:normAutofit fontScale="55000" lnSpcReduction="20000"/>
          </a:bodyPr>
          <a:lstStyle/>
          <a:p>
            <a:pPr marL="0" indent="0" fontAlgn="base">
              <a:lnSpc>
                <a:spcPct val="120000"/>
              </a:lnSpc>
              <a:spcBef>
                <a:spcPts val="0"/>
              </a:spcBef>
              <a:spcAft>
                <a:spcPts val="600"/>
              </a:spcAft>
              <a:buNone/>
            </a:pPr>
            <a:r>
              <a:rPr lang="en-US" dirty="0" smtClean="0"/>
              <a:t>These </a:t>
            </a:r>
            <a:r>
              <a:rPr lang="en-US" dirty="0"/>
              <a:t>materials provide NSC authorized instructors with </a:t>
            </a:r>
            <a:r>
              <a:rPr lang="en-US" dirty="0" smtClean="0"/>
              <a:t>industry-specific </a:t>
            </a:r>
            <a:r>
              <a:rPr lang="en-US" dirty="0"/>
              <a:t>case scenarios </a:t>
            </a:r>
            <a:r>
              <a:rPr lang="en-US" dirty="0" smtClean="0"/>
              <a:t>to help reinforce learning throughout the </a:t>
            </a:r>
            <a:r>
              <a:rPr lang="en-US" dirty="0"/>
              <a:t>content </a:t>
            </a:r>
            <a:r>
              <a:rPr lang="en-US" dirty="0" smtClean="0"/>
              <a:t>delivered. </a:t>
            </a:r>
            <a:endParaRPr lang="en-US" dirty="0"/>
          </a:p>
          <a:p>
            <a:pPr marL="0" indent="0" fontAlgn="base">
              <a:lnSpc>
                <a:spcPct val="120000"/>
              </a:lnSpc>
              <a:spcBef>
                <a:spcPts val="0"/>
              </a:spcBef>
              <a:spcAft>
                <a:spcPts val="600"/>
              </a:spcAft>
              <a:buNone/>
            </a:pPr>
            <a:r>
              <a:rPr lang="en-US" b="1" dirty="0" smtClean="0"/>
              <a:t>Case </a:t>
            </a:r>
            <a:r>
              <a:rPr lang="en-US" b="1" dirty="0"/>
              <a:t>Scenarios</a:t>
            </a:r>
            <a:r>
              <a:rPr lang="en-US" dirty="0"/>
              <a:t> </a:t>
            </a:r>
          </a:p>
          <a:p>
            <a:pPr fontAlgn="base">
              <a:lnSpc>
                <a:spcPct val="120000"/>
              </a:lnSpc>
              <a:spcBef>
                <a:spcPts val="0"/>
              </a:spcBef>
              <a:spcAft>
                <a:spcPts val="600"/>
              </a:spcAft>
            </a:pPr>
            <a:r>
              <a:rPr lang="en-US" dirty="0"/>
              <a:t>Customize your first aid training </a:t>
            </a:r>
            <a:r>
              <a:rPr lang="en-US" dirty="0" smtClean="0"/>
              <a:t>sessions using case </a:t>
            </a:r>
            <a:r>
              <a:rPr lang="en-US" dirty="0"/>
              <a:t>scenarios. You’ll find relevant first aid situations that will resonate with your training </a:t>
            </a:r>
            <a:r>
              <a:rPr lang="en-US" dirty="0" smtClean="0"/>
              <a:t>audience. Each </a:t>
            </a:r>
            <a:r>
              <a:rPr lang="en-US" dirty="0"/>
              <a:t>slide deck is organized by Industry. Within the slide decks, you’ll find content to support a variety of first aid situations that participants may encounter.  </a:t>
            </a:r>
            <a:endParaRPr lang="en-US" dirty="0" smtClean="0"/>
          </a:p>
          <a:p>
            <a:pPr marL="0" indent="0" fontAlgn="base">
              <a:lnSpc>
                <a:spcPct val="120000"/>
              </a:lnSpc>
              <a:spcBef>
                <a:spcPts val="0"/>
              </a:spcBef>
              <a:spcAft>
                <a:spcPts val="600"/>
              </a:spcAft>
              <a:buNone/>
            </a:pPr>
            <a:r>
              <a:rPr lang="en-US" b="1" dirty="0" smtClean="0"/>
              <a:t>Scenario Guide</a:t>
            </a:r>
          </a:p>
          <a:p>
            <a:pPr fontAlgn="base">
              <a:lnSpc>
                <a:spcPct val="120000"/>
              </a:lnSpc>
              <a:spcBef>
                <a:spcPts val="0"/>
              </a:spcBef>
              <a:spcAft>
                <a:spcPts val="600"/>
              </a:spcAft>
            </a:pPr>
            <a:r>
              <a:rPr lang="en-US" dirty="0" smtClean="0"/>
              <a:t>Slide 3 is an interactive guide to first aid situation slides. With the presentation in Slide Show mode, each title is linked to that topic section. You’ll find a       in the lower right corner of each slide that will bring you back to the Scenario guide. </a:t>
            </a:r>
          </a:p>
          <a:p>
            <a:pPr fontAlgn="base"/>
            <a:endParaRPr lang="en-US" b="1" dirty="0" smtClean="0"/>
          </a:p>
          <a:p>
            <a:pPr fontAlgn="base"/>
            <a:endParaRPr lang="en-US" dirty="0"/>
          </a:p>
        </p:txBody>
      </p:sp>
      <p:sp>
        <p:nvSpPr>
          <p:cNvPr id="8" name="Action Button: Return 7">
            <a:hlinkClick r:id="rId2" action="ppaction://hlinksldjump" highlightClick="1"/>
          </p:cNvPr>
          <p:cNvSpPr/>
          <p:nvPr/>
        </p:nvSpPr>
        <p:spPr>
          <a:xfrm>
            <a:off x="6372103" y="3803684"/>
            <a:ext cx="239711" cy="216427"/>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284488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2</a:t>
            </a:r>
            <a:r>
              <a:rPr lang="en-US" sz="3200" dirty="0" smtClean="0"/>
              <a:t> </a:t>
            </a:r>
            <a:r>
              <a:rPr lang="en-US" sz="3200" b="1" dirty="0" smtClean="0"/>
              <a:t>Answer 1</a:t>
            </a:r>
            <a:endParaRPr lang="en-US" sz="3200" dirty="0"/>
          </a:p>
        </p:txBody>
      </p:sp>
      <p:sp>
        <p:nvSpPr>
          <p:cNvPr id="3" name="Content Placeholder 2"/>
          <p:cNvSpPr>
            <a:spLocks noGrp="1"/>
          </p:cNvSpPr>
          <p:nvPr>
            <p:ph idx="1"/>
          </p:nvPr>
        </p:nvSpPr>
        <p:spPr>
          <a:xfrm>
            <a:off x="628650" y="1966317"/>
            <a:ext cx="7886700" cy="1210867"/>
          </a:xfrm>
        </p:spPr>
        <p:txBody>
          <a:bodyPr rtlCol="0">
            <a:normAutofit/>
          </a:bodyPr>
          <a:lstStyle/>
          <a:p>
            <a:pPr marL="274320" indent="-274320" eaLnBrk="1" fontAlgn="auto" hangingPunct="1">
              <a:lnSpc>
                <a:spcPct val="100000"/>
              </a:lnSpc>
              <a:spcBef>
                <a:spcPts val="0"/>
              </a:spcBef>
              <a:spcAft>
                <a:spcPts val="600"/>
              </a:spcAft>
              <a:buFont typeface="+mj-lt"/>
              <a:buAutoNum type="arabicPeriod"/>
              <a:defRPr/>
            </a:pPr>
            <a:r>
              <a:rPr lang="en-US" sz="1800" b="1" dirty="0"/>
              <a:t>What would you do before providing first aid?</a:t>
            </a:r>
          </a:p>
          <a:p>
            <a:pPr lvl="1">
              <a:lnSpc>
                <a:spcPct val="100000"/>
              </a:lnSpc>
              <a:spcBef>
                <a:spcPts val="0"/>
              </a:spcBef>
              <a:defRPr/>
            </a:pPr>
            <a:r>
              <a:rPr lang="en-US" sz="1600" dirty="0"/>
              <a:t>Direct one of the crew to call 9-1-1 and get the first aid kit.</a:t>
            </a:r>
          </a:p>
          <a:p>
            <a:pPr lvl="1">
              <a:lnSpc>
                <a:spcPct val="100000"/>
              </a:lnSpc>
              <a:spcBef>
                <a:spcPts val="0"/>
              </a:spcBef>
              <a:defRPr/>
            </a:pPr>
            <a:r>
              <a:rPr lang="en-US" sz="1600" dirty="0"/>
              <a:t>Make sure the scene is </a:t>
            </a:r>
            <a:r>
              <a:rPr lang="en-US" sz="1600" dirty="0" smtClean="0"/>
              <a:t>safe. Direct </a:t>
            </a:r>
            <a:r>
              <a:rPr lang="en-US" sz="1600" dirty="0"/>
              <a:t>the foreman to secure the vehicle.</a:t>
            </a:r>
          </a:p>
          <a:p>
            <a:pPr lvl="1">
              <a:lnSpc>
                <a:spcPct val="100000"/>
              </a:lnSpc>
              <a:spcBef>
                <a:spcPts val="0"/>
              </a:spcBef>
              <a:defRPr/>
            </a:pPr>
            <a:r>
              <a:rPr lang="en-US" sz="1600" dirty="0"/>
              <a:t>Put on medical exam gloves.</a:t>
            </a:r>
          </a:p>
          <a:p>
            <a:pPr marL="457189" lvl="1" indent="0" eaLnBrk="1" fontAlgn="auto" hangingPunct="1">
              <a:spcBef>
                <a:spcPts val="0"/>
              </a:spcBef>
              <a:buFont typeface="+mj-lt"/>
              <a:buNone/>
              <a:defRPr/>
            </a:pPr>
            <a:endParaRPr lang="en-US" sz="1800" dirty="0"/>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934138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txBox="1">
            <a:spLocks/>
          </p:cNvSpPr>
          <p:nvPr/>
        </p:nvSpPr>
        <p:spPr bwMode="auto">
          <a:xfrm>
            <a:off x="628649" y="1485364"/>
            <a:ext cx="7855252" cy="2480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Aft>
                <a:spcPts val="600"/>
              </a:spcAft>
              <a:buFont typeface="Arial" panose="020B0604020202020204" pitchFamily="34" charset="0"/>
              <a:buChar char="•"/>
              <a:defRPr sz="2800">
                <a:solidFill>
                  <a:srgbClr val="595959"/>
                </a:solidFill>
                <a:latin typeface="Arial" panose="020B0604020202020204" pitchFamily="34" charset="0"/>
              </a:defRPr>
            </a:lvl1pPr>
            <a:lvl2pPr marL="914400" indent="-457200">
              <a:spcAft>
                <a:spcPts val="600"/>
              </a:spcAft>
              <a:buFont typeface="Arial" panose="020B0604020202020204" pitchFamily="34" charset="0"/>
              <a:buChar char="–"/>
              <a:defRPr sz="2400">
                <a:solidFill>
                  <a:srgbClr val="595959"/>
                </a:solidFill>
                <a:latin typeface="Arial" panose="020B0604020202020204" pitchFamily="34" charset="0"/>
              </a:defRPr>
            </a:lvl2pPr>
            <a:lvl3pPr marL="1371600" indent="-457200">
              <a:spcAft>
                <a:spcPts val="600"/>
              </a:spcAft>
              <a:buFont typeface="Arial" panose="020B0604020202020204" pitchFamily="34" charset="0"/>
              <a:buChar char="•"/>
              <a:defRPr sz="2000">
                <a:solidFill>
                  <a:srgbClr val="595959"/>
                </a:solidFill>
                <a:latin typeface="Arial" panose="020B0604020202020204" pitchFamily="34" charset="0"/>
              </a:defRPr>
            </a:lvl3pPr>
            <a:lvl4pPr marL="1714500" indent="-342900">
              <a:spcAft>
                <a:spcPts val="600"/>
              </a:spcAft>
              <a:buFont typeface="Arial" panose="020B0604020202020204" pitchFamily="34" charset="0"/>
              <a:buChar char="–"/>
              <a:defRPr>
                <a:solidFill>
                  <a:srgbClr val="595959"/>
                </a:solidFill>
                <a:latin typeface="Arial" panose="020B0604020202020204" pitchFamily="34" charset="0"/>
              </a:defRPr>
            </a:lvl4pPr>
            <a:lvl5pPr marL="2171700" indent="-342900">
              <a:spcAft>
                <a:spcPts val="600"/>
              </a:spcAft>
              <a:buFont typeface="Arial" panose="020B0604020202020204" pitchFamily="34" charset="0"/>
              <a:buChar char="»"/>
              <a:defRPr>
                <a:solidFill>
                  <a:srgbClr val="595959"/>
                </a:solidFill>
                <a:latin typeface="Arial" panose="020B0604020202020204" pitchFamily="34" charset="0"/>
              </a:defRPr>
            </a:lvl5pPr>
            <a:lvl6pPr marL="26289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6pPr>
            <a:lvl7pPr marL="30861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7pPr>
            <a:lvl8pPr marL="35433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8pPr>
            <a:lvl9pPr marL="40005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9pPr>
          </a:lstStyle>
          <a:p>
            <a:pPr marL="274320" marR="0" lvl="0" indent="-274320" algn="l" defTabSz="457200" rtl="0" eaLnBrk="1" fontAlgn="auto" latinLnBrk="0" hangingPunct="1">
              <a:lnSpc>
                <a:spcPct val="100000"/>
              </a:lnSpc>
              <a:spcBef>
                <a:spcPts val="0"/>
              </a:spcBef>
              <a:spcAft>
                <a:spcPts val="600"/>
              </a:spcAft>
              <a:buClrTx/>
              <a:buSzTx/>
              <a:buFont typeface="Arial" panose="020B0604020202020204" pitchFamily="34" charset="0"/>
              <a:buAutoNum type="arabicPeriod" startAt="2"/>
              <a:tabLst/>
              <a:defRPr/>
            </a:pPr>
            <a:r>
              <a:rPr kumimoji="0" lang="en-US" altLang="en-US" sz="1600" b="1"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How would you provide care?</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Do not move the victim and direct </a:t>
            </a:r>
            <a:r>
              <a:rPr lang="en-US" altLang="en-US" sz="1600" dirty="0" smtClean="0">
                <a:solidFill>
                  <a:schemeClr val="accent5">
                    <a:lumMod val="10000"/>
                  </a:schemeClr>
                </a:solidFill>
              </a:rPr>
              <a:t>them </a:t>
            </a:r>
            <a:r>
              <a:rPr kumimoji="0" lang="en-US" altLang="en-US" sz="1600" b="0" i="0" u="none" strike="noStrike" kern="1200" cap="none" spc="0" normalizeH="0" baseline="0" noProof="0" dirty="0" smtClean="0">
                <a:ln>
                  <a:noFill/>
                </a:ln>
                <a:solidFill>
                  <a:schemeClr val="accent5">
                    <a:lumMod val="10000"/>
                  </a:schemeClr>
                </a:solidFill>
                <a:effectLst/>
                <a:uLnTx/>
                <a:uFillTx/>
                <a:latin typeface="Arial" panose="020B0604020202020204" pitchFamily="34" charset="0"/>
                <a:ea typeface="+mn-ea"/>
                <a:cs typeface="+mn-cs"/>
              </a:rPr>
              <a:t>to </a:t>
            </a: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remain still.</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First check the victim for any life threats and care for them. If no threats to life are present, to the extent possible, do a head-to-toe assessment, looking for deformities, open wounds, tenderness and swelling.</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Apply direct pressure to a dressing over the wound to control bleeding.</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Re-evaluate the bleeding. If direct pressure does not control the bleeding and you have a hemostatic dressing, remove dressings already used and apply the hemostatic dressing directly on the wound using direct pressure. </a:t>
            </a:r>
          </a:p>
        </p:txBody>
      </p:sp>
      <p:sp>
        <p:nvSpPr>
          <p:cNvPr id="9"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2</a:t>
            </a:r>
            <a:r>
              <a:rPr lang="en-US" sz="3200" dirty="0" smtClean="0"/>
              <a:t> </a:t>
            </a:r>
            <a:r>
              <a:rPr lang="en-US" sz="3200" b="1" dirty="0" smtClean="0"/>
              <a:t>Answer 2 </a:t>
            </a:r>
            <a:r>
              <a:rPr lang="en-US" sz="2000" i="1" dirty="0" smtClean="0"/>
              <a:t>Continues </a:t>
            </a:r>
            <a:r>
              <a:rPr lang="en-US" sz="2000" i="1" dirty="0"/>
              <a:t>on next page</a:t>
            </a:r>
            <a:endParaRPr lang="en-US" sz="2000" dirty="0"/>
          </a:p>
        </p:txBody>
      </p:sp>
    </p:spTree>
    <p:custDataLst>
      <p:tags r:id="rId1"/>
    </p:custDataLst>
    <p:extLst>
      <p:ext uri="{BB962C8B-B14F-4D97-AF65-F5344CB8AC3E}">
        <p14:creationId xmlns:p14="http://schemas.microsoft.com/office/powerpoint/2010/main" val="3544040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txBox="1">
            <a:spLocks/>
          </p:cNvSpPr>
          <p:nvPr/>
        </p:nvSpPr>
        <p:spPr bwMode="auto">
          <a:xfrm>
            <a:off x="628649" y="1739952"/>
            <a:ext cx="7632700" cy="1663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spcAft>
                <a:spcPts val="600"/>
              </a:spcAft>
              <a:buFont typeface="Arial" panose="020B0604020202020204" pitchFamily="34" charset="0"/>
              <a:buChar char="•"/>
              <a:defRPr sz="2800">
                <a:solidFill>
                  <a:srgbClr val="595959"/>
                </a:solidFill>
                <a:latin typeface="Arial" panose="020B0604020202020204" pitchFamily="34" charset="0"/>
              </a:defRPr>
            </a:lvl1pPr>
            <a:lvl2pPr marL="914400" indent="-457200">
              <a:spcAft>
                <a:spcPts val="600"/>
              </a:spcAft>
              <a:buFont typeface="Arial" panose="020B0604020202020204" pitchFamily="34" charset="0"/>
              <a:buChar char="–"/>
              <a:defRPr sz="2400">
                <a:solidFill>
                  <a:srgbClr val="595959"/>
                </a:solidFill>
                <a:latin typeface="Arial" panose="020B0604020202020204" pitchFamily="34" charset="0"/>
              </a:defRPr>
            </a:lvl2pPr>
            <a:lvl3pPr marL="1371600" indent="-457200">
              <a:spcAft>
                <a:spcPts val="600"/>
              </a:spcAft>
              <a:buFont typeface="Arial" panose="020B0604020202020204" pitchFamily="34" charset="0"/>
              <a:buChar char="•"/>
              <a:defRPr sz="2000">
                <a:solidFill>
                  <a:srgbClr val="595959"/>
                </a:solidFill>
                <a:latin typeface="Arial" panose="020B0604020202020204" pitchFamily="34" charset="0"/>
              </a:defRPr>
            </a:lvl3pPr>
            <a:lvl4pPr marL="1714500" indent="-342900">
              <a:spcAft>
                <a:spcPts val="600"/>
              </a:spcAft>
              <a:buFont typeface="Arial" panose="020B0604020202020204" pitchFamily="34" charset="0"/>
              <a:buChar char="–"/>
              <a:defRPr>
                <a:solidFill>
                  <a:srgbClr val="595959"/>
                </a:solidFill>
                <a:latin typeface="Arial" panose="020B0604020202020204" pitchFamily="34" charset="0"/>
              </a:defRPr>
            </a:lvl4pPr>
            <a:lvl5pPr marL="2171700" indent="-342900">
              <a:spcAft>
                <a:spcPts val="600"/>
              </a:spcAft>
              <a:buFont typeface="Arial" panose="020B0604020202020204" pitchFamily="34" charset="0"/>
              <a:buChar char="»"/>
              <a:defRPr>
                <a:solidFill>
                  <a:srgbClr val="595959"/>
                </a:solidFill>
                <a:latin typeface="Arial" panose="020B0604020202020204" pitchFamily="34" charset="0"/>
              </a:defRPr>
            </a:lvl5pPr>
            <a:lvl6pPr marL="26289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6pPr>
            <a:lvl7pPr marL="30861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7pPr>
            <a:lvl8pPr marL="35433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8pPr>
            <a:lvl9pPr marL="40005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9pPr>
          </a:lstStyle>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If a hemostatic dressing is not available, continue to apply direct pressure. If blood soaks through the first dressing, place additional dressings on top of the blood-soaked dressing and keep applying pressure.</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If needed, apply a pressure bandage.</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Treat for shock by covering the victim with a blanket.</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Monitor breathing and be prepared to give basic life support.</a:t>
            </a:r>
          </a:p>
        </p:txBody>
      </p:sp>
      <p:sp>
        <p:nvSpPr>
          <p:cNvPr id="9"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2</a:t>
            </a:r>
            <a:r>
              <a:rPr lang="en-US" sz="3200" dirty="0" smtClean="0"/>
              <a:t> </a:t>
            </a:r>
            <a:r>
              <a:rPr lang="en-US" sz="3200" b="1" dirty="0" smtClean="0"/>
              <a:t>Answer 2 </a:t>
            </a:r>
            <a:r>
              <a:rPr lang="en-US" sz="2000" i="1" dirty="0" smtClean="0"/>
              <a:t>Continued</a:t>
            </a:r>
            <a:endParaRPr lang="en-US" sz="2000" dirty="0"/>
          </a:p>
        </p:txBody>
      </p:sp>
    </p:spTree>
    <p:custDataLst>
      <p:tags r:id="rId1"/>
    </p:custDataLst>
    <p:extLst>
      <p:ext uri="{BB962C8B-B14F-4D97-AF65-F5344CB8AC3E}">
        <p14:creationId xmlns:p14="http://schemas.microsoft.com/office/powerpoint/2010/main" val="2787678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0"/>
          <p:cNvSpPr>
            <a:spLocks noGrp="1"/>
          </p:cNvSpPr>
          <p:nvPr>
            <p:ph type="ctrTitle"/>
          </p:nvPr>
        </p:nvSpPr>
        <p:spPr/>
        <p:txBody>
          <a:bodyPr/>
          <a:lstStyle/>
          <a:p>
            <a:pPr eaLnBrk="1" hangingPunct="1"/>
            <a:r>
              <a:rPr lang="en-US" altLang="en-US" sz="3600" dirty="0" smtClean="0">
                <a:latin typeface="+mj-lt"/>
              </a:rPr>
              <a:t>Burns </a:t>
            </a:r>
            <a:br>
              <a:rPr lang="en-US" altLang="en-US" sz="3600" dirty="0" smtClean="0">
                <a:latin typeface="+mj-lt"/>
              </a:rPr>
            </a:br>
            <a:r>
              <a:rPr lang="en-US" altLang="en-US" sz="3600" dirty="0" smtClean="0">
                <a:latin typeface="+mj-lt"/>
              </a:rPr>
              <a:t>Scenarios</a:t>
            </a:r>
          </a:p>
        </p:txBody>
      </p:sp>
      <p:sp>
        <p:nvSpPr>
          <p:cNvPr id="3" name="Action Button: Return 2">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4" name="Subtitle 3">
            <a:extLst>
              <a:ext uri="{FF2B5EF4-FFF2-40B4-BE49-F238E27FC236}">
                <a16:creationId xmlns:a16="http://schemas.microsoft.com/office/drawing/2014/main" id="{E495311E-7F89-714D-9C45-C4344ED99A00}"/>
              </a:ext>
            </a:extLst>
          </p:cNvPr>
          <p:cNvSpPr txBox="1">
            <a:spLocks/>
          </p:cNvSpPr>
          <p:nvPr/>
        </p:nvSpPr>
        <p:spPr>
          <a:xfrm>
            <a:off x="1371600" y="4314306"/>
            <a:ext cx="6400800" cy="581891"/>
          </a:xfrm>
          <a:prstGeom prst="rect">
            <a:avLst/>
          </a:prstGeom>
        </p:spPr>
        <p:txBody>
          <a:bodyPr/>
          <a:lstStyle>
            <a:lvl1pPr marL="0" indent="0" algn="ctr" defTabSz="457200" rtl="0" eaLnBrk="1" latinLnBrk="0" hangingPunct="1">
              <a:spcBef>
                <a:spcPct val="20000"/>
              </a:spcBef>
              <a:buFont typeface="Arial"/>
              <a:buNone/>
              <a:defRPr sz="3200" kern="1200">
                <a:solidFill>
                  <a:srgbClr val="D7DF23"/>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cap="small" dirty="0" smtClean="0">
                <a:solidFill>
                  <a:srgbClr val="7BC44D"/>
                </a:solidFill>
                <a:latin typeface="+mj-lt"/>
                <a:ea typeface="Roboto Condensed Light" panose="02000000000000000000" pitchFamily="2" charset="0"/>
              </a:rPr>
              <a:t>Electrical Utility</a:t>
            </a:r>
            <a:endParaRPr lang="en-US" sz="2400" cap="small" dirty="0">
              <a:solidFill>
                <a:srgbClr val="7BC44D"/>
              </a:solidFill>
              <a:latin typeface="+mj-lt"/>
              <a:ea typeface="Roboto Condensed Light" panose="02000000000000000000" pitchFamily="2" charset="0"/>
            </a:endParaRPr>
          </a:p>
        </p:txBody>
      </p:sp>
    </p:spTree>
    <p:extLst>
      <p:ext uri="{BB962C8B-B14F-4D97-AF65-F5344CB8AC3E}">
        <p14:creationId xmlns:p14="http://schemas.microsoft.com/office/powerpoint/2010/main" val="354299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8485" y="1412855"/>
            <a:ext cx="7859184" cy="3017837"/>
          </a:xfrm>
        </p:spPr>
        <p:txBody>
          <a:bodyPr rtlCol="0">
            <a:noAutofit/>
          </a:bodyPr>
          <a:lstStyle/>
          <a:p>
            <a:pPr marL="0" indent="0" defTabSz="457311" eaLnBrk="1" fontAlgn="auto" hangingPunct="1">
              <a:lnSpc>
                <a:spcPct val="120000"/>
              </a:lnSpc>
              <a:spcBef>
                <a:spcPts val="0"/>
              </a:spcBef>
              <a:spcAft>
                <a:spcPts val="600"/>
              </a:spcAft>
              <a:buFont typeface="+mj-lt"/>
              <a:buNone/>
              <a:defRPr/>
            </a:pPr>
            <a:r>
              <a:rPr lang="en-US" sz="1600" dirty="0"/>
              <a:t>A distribution line crew is replacing a damaged insulator on a wood pole. The pole supports a three-phase 12-kV line. A </a:t>
            </a:r>
            <a:r>
              <a:rPr lang="en-US" sz="1600" dirty="0" smtClean="0"/>
              <a:t>lineworker </a:t>
            </a:r>
            <a:r>
              <a:rPr lang="en-US" sz="1600" dirty="0"/>
              <a:t>on the crew removed the 12-kV conductor from the damaged insulator. As </a:t>
            </a:r>
            <a:r>
              <a:rPr lang="en-US" sz="1600" dirty="0" smtClean="0"/>
              <a:t>she </a:t>
            </a:r>
            <a:r>
              <a:rPr lang="en-US" sz="1600" dirty="0"/>
              <a:t>raised the phase conductor from the insulator, it contacted an adjacent phase conductor, causing an electrical arc. The ensuing electric arc burned the </a:t>
            </a:r>
            <a:r>
              <a:rPr lang="en-US" sz="1600" dirty="0" smtClean="0"/>
              <a:t>lineworker, </a:t>
            </a:r>
            <a:r>
              <a:rPr lang="en-US" sz="1600" dirty="0"/>
              <a:t>and </a:t>
            </a:r>
            <a:r>
              <a:rPr lang="en-US" sz="1600" dirty="0" smtClean="0"/>
              <a:t>she </a:t>
            </a:r>
            <a:r>
              <a:rPr lang="en-US" sz="1600" dirty="0"/>
              <a:t>is yelling for you to lower </a:t>
            </a:r>
            <a:r>
              <a:rPr lang="en-US" sz="1600" dirty="0" smtClean="0"/>
              <a:t>her </a:t>
            </a:r>
            <a:r>
              <a:rPr lang="en-US" sz="1600" dirty="0"/>
              <a:t>to the ground.</a:t>
            </a:r>
          </a:p>
          <a:p>
            <a:pPr marL="0" indent="0" defTabSz="457311" eaLnBrk="1" fontAlgn="auto" hangingPunct="1">
              <a:lnSpc>
                <a:spcPct val="120000"/>
              </a:lnSpc>
              <a:spcBef>
                <a:spcPts val="0"/>
              </a:spcBef>
              <a:spcAft>
                <a:spcPts val="600"/>
              </a:spcAft>
              <a:buFont typeface="+mj-lt"/>
              <a:buNone/>
              <a:defRPr/>
            </a:pPr>
            <a:r>
              <a:rPr lang="en-US" sz="1600" dirty="0"/>
              <a:t>You are on the crew and are trained in first aid.</a:t>
            </a:r>
          </a:p>
          <a:p>
            <a:pPr marL="274320" indent="-274320" defTabSz="457311" eaLnBrk="1" fontAlgn="auto" hangingPunct="1">
              <a:lnSpc>
                <a:spcPct val="100000"/>
              </a:lnSpc>
              <a:spcBef>
                <a:spcPts val="0"/>
              </a:spcBef>
              <a:buFont typeface="+mj-lt"/>
              <a:buAutoNum type="arabicPeriod"/>
              <a:defRPr/>
            </a:pPr>
            <a:r>
              <a:rPr lang="en-US" sz="1800" b="1" dirty="0"/>
              <a:t>What would you do before providing first aid?</a:t>
            </a:r>
          </a:p>
          <a:p>
            <a:pPr marL="274320" indent="-274320" defTabSz="457311" eaLnBrk="1" fontAlgn="auto" hangingPunct="1">
              <a:lnSpc>
                <a:spcPct val="100000"/>
              </a:lnSpc>
              <a:spcBef>
                <a:spcPts val="0"/>
              </a:spcBef>
              <a:buFont typeface="+mj-lt"/>
              <a:buAutoNum type="arabicPeriod"/>
              <a:defRPr/>
            </a:pPr>
            <a:r>
              <a:rPr lang="en-US" sz="1800" b="1" dirty="0"/>
              <a:t>How would you provide care?</a:t>
            </a:r>
          </a:p>
          <a:p>
            <a:pPr marL="342991" lvl="1" indent="0" defTabSz="457311" eaLnBrk="1" fontAlgn="auto" hangingPunct="1">
              <a:spcBef>
                <a:spcPts val="0"/>
              </a:spcBef>
              <a:buFont typeface="+mj-lt"/>
              <a:buNone/>
              <a:defRPr/>
            </a:pPr>
            <a:endParaRPr lang="en-US" dirty="0"/>
          </a:p>
        </p:txBody>
      </p:sp>
      <p:sp>
        <p:nvSpPr>
          <p:cNvPr id="4" name="Title 3"/>
          <p:cNvSpPr>
            <a:spLocks noGrp="1"/>
          </p:cNvSpPr>
          <p:nvPr>
            <p:ph type="title"/>
          </p:nvPr>
        </p:nvSpPr>
        <p:spPr>
          <a:xfrm>
            <a:off x="547568" y="243480"/>
            <a:ext cx="7416800" cy="1070825"/>
          </a:xfrm>
        </p:spPr>
        <p:txBody>
          <a:bodyPr rtlCol="0">
            <a:noAutofit/>
          </a:bodyPr>
          <a:lstStyle/>
          <a:p>
            <a:pPr defTabSz="457311">
              <a:defRPr/>
            </a:pPr>
            <a:r>
              <a:rPr lang="en-US" altLang="en-US" dirty="0"/>
              <a:t>Burns</a:t>
            </a:r>
            <a:r>
              <a:rPr lang="en-US" dirty="0" smtClean="0"/>
              <a:t/>
            </a:r>
            <a:br>
              <a:rPr lang="en-US" dirty="0" smtClean="0"/>
            </a:br>
            <a:r>
              <a:rPr lang="en-US" sz="3200" dirty="0" smtClean="0"/>
              <a:t>Scenario 1</a:t>
            </a:r>
            <a:endParaRPr lang="en-US" sz="3200" dirty="0"/>
          </a:p>
        </p:txBody>
      </p:sp>
    </p:spTree>
    <p:custDataLst>
      <p:tags r:id="rId1"/>
    </p:custDataLst>
    <p:extLst>
      <p:ext uri="{BB962C8B-B14F-4D97-AF65-F5344CB8AC3E}">
        <p14:creationId xmlns:p14="http://schemas.microsoft.com/office/powerpoint/2010/main" val="996294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4"/>
          <p:cNvSpPr>
            <a:spLocks noGrp="1"/>
          </p:cNvSpPr>
          <p:nvPr>
            <p:ph idx="1"/>
          </p:nvPr>
        </p:nvSpPr>
        <p:spPr>
          <a:xfrm>
            <a:off x="574309" y="1763782"/>
            <a:ext cx="7416800" cy="1512906"/>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a:pPr>
            <a:r>
              <a:rPr lang="en-US" altLang="en-US" sz="1800" b="1" dirty="0" smtClean="0"/>
              <a:t>What would you do before providing first aid?</a:t>
            </a:r>
          </a:p>
          <a:p>
            <a:pPr lvl="1">
              <a:lnSpc>
                <a:spcPct val="100000"/>
              </a:lnSpc>
              <a:spcBef>
                <a:spcPts val="0"/>
              </a:spcBef>
            </a:pPr>
            <a:r>
              <a:rPr lang="en-US" altLang="en-US" sz="1600" dirty="0" smtClean="0"/>
              <a:t>Make the scene safe and slowly bring the bucket down so the worker’s injuries can be assessed. </a:t>
            </a:r>
          </a:p>
          <a:p>
            <a:pPr lvl="1">
              <a:lnSpc>
                <a:spcPct val="100000"/>
              </a:lnSpc>
              <a:spcBef>
                <a:spcPts val="0"/>
              </a:spcBef>
            </a:pPr>
            <a:r>
              <a:rPr lang="en-US" altLang="en-US" sz="1600" dirty="0" smtClean="0"/>
              <a:t>Call or have another crew member call 9-1-1.</a:t>
            </a:r>
          </a:p>
          <a:p>
            <a:pPr lvl="1">
              <a:lnSpc>
                <a:spcPct val="100000"/>
              </a:lnSpc>
              <a:spcBef>
                <a:spcPts val="0"/>
              </a:spcBef>
            </a:pPr>
            <a:r>
              <a:rPr lang="en-US" altLang="en-US" sz="1600" dirty="0" smtClean="0"/>
              <a:t>Put on medical exam gloves.</a:t>
            </a:r>
          </a:p>
        </p:txBody>
      </p:sp>
      <p:sp>
        <p:nvSpPr>
          <p:cNvPr id="4" name="Title 3"/>
          <p:cNvSpPr>
            <a:spLocks noGrp="1"/>
          </p:cNvSpPr>
          <p:nvPr>
            <p:ph type="title"/>
          </p:nvPr>
        </p:nvSpPr>
        <p:spPr>
          <a:xfrm>
            <a:off x="574309" y="292175"/>
            <a:ext cx="7416800" cy="1032951"/>
          </a:xfrm>
        </p:spPr>
        <p:txBody>
          <a:bodyPr rtlCol="0">
            <a:noAutofit/>
          </a:bodyPr>
          <a:lstStyle/>
          <a:p>
            <a:pPr defTabSz="457311">
              <a:defRPr/>
            </a:pPr>
            <a:r>
              <a:rPr lang="en-US" altLang="en-US" dirty="0"/>
              <a:t>Burns</a:t>
            </a:r>
            <a:r>
              <a:rPr lang="en-US" dirty="0" smtClean="0"/>
              <a:t/>
            </a:r>
            <a:br>
              <a:rPr lang="en-US" dirty="0" smtClean="0"/>
            </a:br>
            <a:r>
              <a:rPr lang="en-US" sz="3200" dirty="0" smtClean="0"/>
              <a:t>Scenario 1 </a:t>
            </a:r>
            <a:r>
              <a:rPr lang="en-US" sz="3200" b="1" dirty="0" smtClean="0"/>
              <a:t>Answer 1</a:t>
            </a:r>
            <a:endParaRPr lang="en-US" sz="3200" b="1" dirty="0"/>
          </a:p>
        </p:txBody>
      </p:sp>
    </p:spTree>
    <p:custDataLst>
      <p:tags r:id="rId1"/>
    </p:custDataLst>
    <p:extLst>
      <p:ext uri="{BB962C8B-B14F-4D97-AF65-F5344CB8AC3E}">
        <p14:creationId xmlns:p14="http://schemas.microsoft.com/office/powerpoint/2010/main" val="2483101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97469" y="1473093"/>
            <a:ext cx="7905673" cy="2854208"/>
          </a:xfrm>
          <a:extLst/>
        </p:spPr>
        <p:txBody>
          <a:bodyPr rtlCol="0">
            <a:noAutofit/>
          </a:bodyPr>
          <a:lstStyle/>
          <a:p>
            <a:pPr marL="274320" indent="-274320" defTabSz="457311" eaLnBrk="1" fontAlgn="auto" hangingPunct="1">
              <a:lnSpc>
                <a:spcPct val="100000"/>
              </a:lnSpc>
              <a:spcBef>
                <a:spcPts val="0"/>
              </a:spcBef>
              <a:spcAft>
                <a:spcPts val="600"/>
              </a:spcAft>
              <a:buFont typeface="+mj-lt"/>
              <a:buAutoNum type="arabicPeriod" startAt="2"/>
              <a:defRPr/>
            </a:pPr>
            <a:r>
              <a:rPr lang="en-US" sz="1800" b="1" dirty="0"/>
              <a:t>How would you provide care?</a:t>
            </a:r>
          </a:p>
          <a:p>
            <a:pPr lvl="1" defTabSz="457311">
              <a:spcBef>
                <a:spcPts val="0"/>
              </a:spcBef>
              <a:defRPr/>
            </a:pPr>
            <a:r>
              <a:rPr lang="en-US" sz="1600" dirty="0"/>
              <a:t>If the </a:t>
            </a:r>
            <a:r>
              <a:rPr lang="en-US" sz="1600" dirty="0" smtClean="0"/>
              <a:t>lineworker </a:t>
            </a:r>
            <a:r>
              <a:rPr lang="en-US" sz="1600" dirty="0"/>
              <a:t>remains responsive and breathing:</a:t>
            </a:r>
          </a:p>
          <a:p>
            <a:pPr marL="1143000" lvl="3" defTabSz="457311">
              <a:spcBef>
                <a:spcPts val="0"/>
              </a:spcBef>
              <a:defRPr/>
            </a:pPr>
            <a:r>
              <a:rPr lang="en-US" sz="1600" dirty="0"/>
              <a:t>Monitor </a:t>
            </a:r>
            <a:r>
              <a:rPr lang="en-US" sz="1600" dirty="0" smtClean="0"/>
              <a:t>her </a:t>
            </a:r>
            <a:r>
              <a:rPr lang="en-US" sz="1600" dirty="0"/>
              <a:t>breathing and be prepared to provide CPR if breathing stops.</a:t>
            </a:r>
          </a:p>
          <a:p>
            <a:pPr marL="1143000" lvl="3" defTabSz="457311">
              <a:spcBef>
                <a:spcPts val="0"/>
              </a:spcBef>
              <a:defRPr/>
            </a:pPr>
            <a:r>
              <a:rPr lang="en-US" sz="1600" dirty="0"/>
              <a:t>Monitor for shock and treat accordingly.</a:t>
            </a:r>
          </a:p>
          <a:p>
            <a:pPr marL="1143000" lvl="3" defTabSz="457311">
              <a:spcBef>
                <a:spcPts val="0"/>
              </a:spcBef>
              <a:defRPr/>
            </a:pPr>
            <a:r>
              <a:rPr lang="en-US" sz="1600" dirty="0"/>
              <a:t>Immediately cool the burn with running cool or cold potable </a:t>
            </a:r>
            <a:r>
              <a:rPr lang="en-US" sz="1600" dirty="0" smtClean="0"/>
              <a:t>water, </a:t>
            </a:r>
            <a:r>
              <a:rPr lang="en-US" sz="1600" dirty="0"/>
              <a:t>such as tap </a:t>
            </a:r>
            <a:r>
              <a:rPr lang="en-US" sz="1600" dirty="0" smtClean="0"/>
              <a:t>water, </a:t>
            </a:r>
            <a:r>
              <a:rPr lang="en-US" sz="1600" dirty="0"/>
              <a:t>for at least 10 minutes. </a:t>
            </a:r>
            <a:endParaRPr lang="en-US" sz="1600" strike="sngStrike" dirty="0"/>
          </a:p>
          <a:p>
            <a:pPr marL="1143000" lvl="3" defTabSz="457311">
              <a:lnSpc>
                <a:spcPct val="100000"/>
              </a:lnSpc>
              <a:spcBef>
                <a:spcPts val="0"/>
              </a:spcBef>
              <a:spcAft>
                <a:spcPts val="600"/>
              </a:spcAft>
              <a:defRPr/>
            </a:pPr>
            <a:r>
              <a:rPr lang="en-US" sz="1600" dirty="0"/>
              <a:t>Cover with a non-stick gauze and bandage lightly.</a:t>
            </a:r>
          </a:p>
          <a:p>
            <a:pPr lvl="1" defTabSz="457311">
              <a:spcBef>
                <a:spcPts val="0"/>
              </a:spcBef>
              <a:defRPr/>
            </a:pPr>
            <a:r>
              <a:rPr lang="en-US" sz="1600" dirty="0"/>
              <a:t>If the </a:t>
            </a:r>
            <a:r>
              <a:rPr lang="en-US" sz="1600" dirty="0" smtClean="0"/>
              <a:t>lineworker </a:t>
            </a:r>
            <a:r>
              <a:rPr lang="en-US" sz="1600" dirty="0"/>
              <a:t>becomes unresponsive and is breathing normally:</a:t>
            </a:r>
          </a:p>
          <a:p>
            <a:pPr lvl="2" defTabSz="457311" eaLnBrk="1" fontAlgn="auto" hangingPunct="1">
              <a:spcBef>
                <a:spcPts val="0"/>
              </a:spcBef>
              <a:defRPr/>
            </a:pPr>
            <a:r>
              <a:rPr lang="en-US" sz="1600" dirty="0"/>
              <a:t>Put </a:t>
            </a:r>
            <a:r>
              <a:rPr lang="en-US" sz="1600" dirty="0" smtClean="0"/>
              <a:t>her </a:t>
            </a:r>
            <a:r>
              <a:rPr lang="en-US" sz="1600" dirty="0"/>
              <a:t>in the recovery position and monitor </a:t>
            </a:r>
            <a:r>
              <a:rPr lang="en-US" sz="1600" dirty="0" smtClean="0"/>
              <a:t>her </a:t>
            </a:r>
            <a:r>
              <a:rPr lang="en-US" sz="1600" dirty="0"/>
              <a:t>until EMS arrives.</a:t>
            </a:r>
          </a:p>
          <a:p>
            <a:pPr lvl="2" defTabSz="457311" eaLnBrk="1" fontAlgn="auto" hangingPunct="1">
              <a:spcBef>
                <a:spcPts val="0"/>
              </a:spcBef>
              <a:defRPr/>
            </a:pPr>
            <a:r>
              <a:rPr lang="en-US" sz="1600" dirty="0"/>
              <a:t>Monitor </a:t>
            </a:r>
            <a:r>
              <a:rPr lang="en-US" sz="1600" dirty="0" smtClean="0"/>
              <a:t>her </a:t>
            </a:r>
            <a:r>
              <a:rPr lang="en-US" sz="1600" dirty="0"/>
              <a:t>breathing and be prepared to provide CPR if breathing stops.</a:t>
            </a:r>
          </a:p>
          <a:p>
            <a:pPr lvl="2" defTabSz="457311" eaLnBrk="1" fontAlgn="auto" hangingPunct="1">
              <a:spcBef>
                <a:spcPts val="0"/>
              </a:spcBef>
              <a:defRPr/>
            </a:pPr>
            <a:r>
              <a:rPr lang="en-US" sz="1600" dirty="0"/>
              <a:t>Monitor for shock and treat accordingly.</a:t>
            </a:r>
          </a:p>
        </p:txBody>
      </p:sp>
      <p:sp>
        <p:nvSpPr>
          <p:cNvPr id="4" name="Title 3"/>
          <p:cNvSpPr>
            <a:spLocks noGrp="1"/>
          </p:cNvSpPr>
          <p:nvPr>
            <p:ph type="title"/>
          </p:nvPr>
        </p:nvSpPr>
        <p:spPr>
          <a:xfrm>
            <a:off x="697469" y="366553"/>
            <a:ext cx="7416800" cy="969878"/>
          </a:xfrm>
        </p:spPr>
        <p:txBody>
          <a:bodyPr rtlCol="0">
            <a:noAutofit/>
          </a:bodyPr>
          <a:lstStyle/>
          <a:p>
            <a:pPr defTabSz="457311" eaLnBrk="1" fontAlgn="auto" hangingPunct="1">
              <a:spcAft>
                <a:spcPts val="0"/>
              </a:spcAft>
              <a:defRPr/>
            </a:pPr>
            <a:r>
              <a:rPr lang="en-US" dirty="0" smtClean="0"/>
              <a:t>Burns</a:t>
            </a:r>
            <a:br>
              <a:rPr lang="en-US" dirty="0" smtClean="0"/>
            </a:br>
            <a:r>
              <a:rPr lang="en-US" sz="3200" dirty="0" smtClean="0"/>
              <a:t>Scenario 1 </a:t>
            </a:r>
            <a:r>
              <a:rPr lang="en-US" sz="3200" b="1" dirty="0" smtClean="0"/>
              <a:t>Answer 2</a:t>
            </a:r>
            <a:endParaRPr lang="en-US" sz="3200" b="1" dirty="0"/>
          </a:p>
        </p:txBody>
      </p:sp>
    </p:spTree>
    <p:custDataLst>
      <p:tags r:id="rId1"/>
    </p:custDataLst>
    <p:extLst>
      <p:ext uri="{BB962C8B-B14F-4D97-AF65-F5344CB8AC3E}">
        <p14:creationId xmlns:p14="http://schemas.microsoft.com/office/powerpoint/2010/main" val="1353763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52665" y="1367226"/>
            <a:ext cx="8028627" cy="3017837"/>
          </a:xfrm>
        </p:spPr>
        <p:txBody>
          <a:bodyPr rtlCol="0">
            <a:normAutofit fontScale="47500" lnSpcReduction="20000"/>
          </a:bodyPr>
          <a:lstStyle/>
          <a:p>
            <a:pPr marL="0" indent="0" defTabSz="457311" eaLnBrk="1" fontAlgn="auto" hangingPunct="1">
              <a:lnSpc>
                <a:spcPct val="120000"/>
              </a:lnSpc>
              <a:spcBef>
                <a:spcPts val="0"/>
              </a:spcBef>
              <a:spcAft>
                <a:spcPts val="600"/>
              </a:spcAft>
              <a:buFont typeface="+mj-lt"/>
              <a:buNone/>
              <a:defRPr/>
            </a:pPr>
            <a:r>
              <a:rPr lang="en-US" sz="3400" dirty="0"/>
              <a:t>John Ford, an employee of the City Water &amp; Power Company, was working in an underground electrical vault to remove a temporary electrical conductor from an energized electrical line. After John removed the temporary conductor, he replaced the protective plastic cover over the bundle of conductors and began to secure the cover to the bundle. While he was securing the cover, his left middle finger, right palm and right forearm inadvertently made contact between the energized conductor and a ground source. As a result, he received serious burns to his finger, palm and forearm. All of these areas appear black and charred. </a:t>
            </a:r>
          </a:p>
          <a:p>
            <a:pPr marL="0" indent="0" defTabSz="457311" eaLnBrk="1" fontAlgn="auto" hangingPunct="1">
              <a:lnSpc>
                <a:spcPct val="120000"/>
              </a:lnSpc>
              <a:spcBef>
                <a:spcPts val="0"/>
              </a:spcBef>
              <a:spcAft>
                <a:spcPts val="600"/>
              </a:spcAft>
              <a:buFont typeface="+mj-lt"/>
              <a:buNone/>
              <a:defRPr/>
            </a:pPr>
            <a:r>
              <a:rPr lang="en-US" sz="3400" dirty="0"/>
              <a:t>You are part of the crew working in this area and are trained in first aid.</a:t>
            </a:r>
          </a:p>
          <a:p>
            <a:pPr marL="274320" indent="-274320" defTabSz="457311" eaLnBrk="1" fontAlgn="auto" hangingPunct="1">
              <a:lnSpc>
                <a:spcPct val="120000"/>
              </a:lnSpc>
              <a:spcBef>
                <a:spcPts val="0"/>
              </a:spcBef>
              <a:buFont typeface="+mj-lt"/>
              <a:buAutoNum type="arabicPeriod"/>
              <a:defRPr/>
            </a:pPr>
            <a:r>
              <a:rPr lang="en-US" sz="3800" b="1" dirty="0"/>
              <a:t>What would you do before providing first aid?</a:t>
            </a:r>
          </a:p>
          <a:p>
            <a:pPr marL="274320" indent="-274320" defTabSz="457311" eaLnBrk="1" fontAlgn="auto" hangingPunct="1">
              <a:lnSpc>
                <a:spcPct val="120000"/>
              </a:lnSpc>
              <a:spcBef>
                <a:spcPts val="0"/>
              </a:spcBef>
              <a:buFont typeface="+mj-lt"/>
              <a:buAutoNum type="arabicPeriod"/>
              <a:defRPr/>
            </a:pPr>
            <a:r>
              <a:rPr lang="en-US" sz="3800" b="1" dirty="0"/>
              <a:t>How would you provide care?</a:t>
            </a:r>
          </a:p>
          <a:p>
            <a:pPr marL="342991" lvl="1" indent="0" defTabSz="457311" eaLnBrk="1" fontAlgn="auto" hangingPunct="1">
              <a:spcBef>
                <a:spcPts val="0"/>
              </a:spcBef>
              <a:buFont typeface="+mj-lt"/>
              <a:buNone/>
              <a:defRPr/>
            </a:pPr>
            <a:endParaRPr lang="en-US" dirty="0"/>
          </a:p>
        </p:txBody>
      </p:sp>
      <p:sp>
        <p:nvSpPr>
          <p:cNvPr id="4" name="Title 3"/>
          <p:cNvSpPr>
            <a:spLocks noGrp="1"/>
          </p:cNvSpPr>
          <p:nvPr>
            <p:ph type="title"/>
          </p:nvPr>
        </p:nvSpPr>
        <p:spPr>
          <a:xfrm>
            <a:off x="466097" y="265122"/>
            <a:ext cx="7416800" cy="1104605"/>
          </a:xfrm>
        </p:spPr>
        <p:txBody>
          <a:bodyPr rtlCol="0">
            <a:noAutofit/>
          </a:bodyPr>
          <a:lstStyle/>
          <a:p>
            <a:pPr defTabSz="457311">
              <a:defRPr/>
            </a:pPr>
            <a:r>
              <a:rPr lang="en-US" altLang="en-US" dirty="0"/>
              <a:t>Burns</a:t>
            </a:r>
            <a:r>
              <a:rPr lang="en-US" dirty="0" smtClean="0"/>
              <a:t/>
            </a:r>
            <a:br>
              <a:rPr lang="en-US" dirty="0" smtClean="0"/>
            </a:br>
            <a:r>
              <a:rPr lang="en-US" sz="3200" dirty="0" smtClean="0"/>
              <a:t>Scenario 2</a:t>
            </a:r>
            <a:endParaRPr lang="en-US" sz="3200" dirty="0"/>
          </a:p>
        </p:txBody>
      </p:sp>
    </p:spTree>
    <p:custDataLst>
      <p:tags r:id="rId1"/>
    </p:custDataLst>
    <p:extLst>
      <p:ext uri="{BB962C8B-B14F-4D97-AF65-F5344CB8AC3E}">
        <p14:creationId xmlns:p14="http://schemas.microsoft.com/office/powerpoint/2010/main" val="3654428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4"/>
          <p:cNvSpPr>
            <a:spLocks noGrp="1"/>
          </p:cNvSpPr>
          <p:nvPr>
            <p:ph idx="1"/>
          </p:nvPr>
        </p:nvSpPr>
        <p:spPr>
          <a:xfrm>
            <a:off x="776722" y="1853173"/>
            <a:ext cx="7416800" cy="1306648"/>
          </a:xfrm>
        </p:spPr>
        <p:txBody>
          <a:bodyPr/>
          <a:lstStyle/>
          <a:p>
            <a:pPr marL="274320" indent="-274320" eaLnBrk="1" hangingPunct="1">
              <a:lnSpc>
                <a:spcPct val="100000"/>
              </a:lnSpc>
              <a:spcBef>
                <a:spcPts val="0"/>
              </a:spcBef>
              <a:buFont typeface="Arial" panose="020B0604020202020204" pitchFamily="34" charset="0"/>
              <a:buAutoNum type="arabicPeriod"/>
            </a:pPr>
            <a:r>
              <a:rPr lang="en-US" altLang="en-US" sz="1800" b="1" dirty="0" smtClean="0"/>
              <a:t>What would you do before providing first aid?</a:t>
            </a:r>
          </a:p>
          <a:p>
            <a:pPr lvl="1">
              <a:lnSpc>
                <a:spcPct val="100000"/>
              </a:lnSpc>
              <a:spcBef>
                <a:spcPts val="0"/>
              </a:spcBef>
            </a:pPr>
            <a:r>
              <a:rPr lang="en-US" altLang="en-US" sz="1600" dirty="0" smtClean="0"/>
              <a:t>Make sure the scene is safe.</a:t>
            </a:r>
          </a:p>
          <a:p>
            <a:pPr lvl="1">
              <a:lnSpc>
                <a:spcPct val="100000"/>
              </a:lnSpc>
              <a:spcBef>
                <a:spcPts val="0"/>
              </a:spcBef>
            </a:pPr>
            <a:r>
              <a:rPr lang="en-US" altLang="en-US" sz="1600" dirty="0" smtClean="0"/>
              <a:t>Call or have another crew member call 9-1-1.</a:t>
            </a:r>
            <a:endParaRPr lang="en-US" altLang="en-US" sz="1600" dirty="0" smtClean="0">
              <a:solidFill>
                <a:srgbClr val="FF0000"/>
              </a:solidFill>
            </a:endParaRPr>
          </a:p>
          <a:p>
            <a:pPr lvl="1">
              <a:lnSpc>
                <a:spcPct val="100000"/>
              </a:lnSpc>
              <a:spcBef>
                <a:spcPts val="0"/>
              </a:spcBef>
            </a:pPr>
            <a:r>
              <a:rPr lang="en-US" altLang="en-US" sz="1600" dirty="0" smtClean="0"/>
              <a:t>Put on medical exam gloves.</a:t>
            </a:r>
          </a:p>
        </p:txBody>
      </p:sp>
      <p:sp>
        <p:nvSpPr>
          <p:cNvPr id="4" name="Title 3"/>
          <p:cNvSpPr>
            <a:spLocks noGrp="1"/>
          </p:cNvSpPr>
          <p:nvPr>
            <p:ph type="title"/>
          </p:nvPr>
        </p:nvSpPr>
        <p:spPr>
          <a:xfrm>
            <a:off x="776722" y="173141"/>
            <a:ext cx="7416800" cy="1058439"/>
          </a:xfrm>
        </p:spPr>
        <p:txBody>
          <a:bodyPr rtlCol="0">
            <a:noAutofit/>
          </a:bodyPr>
          <a:lstStyle/>
          <a:p>
            <a:pPr defTabSz="457311">
              <a:defRPr/>
            </a:pPr>
            <a:r>
              <a:rPr lang="en-US" altLang="en-US" dirty="0"/>
              <a:t>Burns</a:t>
            </a:r>
            <a:r>
              <a:rPr lang="en-US" dirty="0" smtClean="0"/>
              <a:t/>
            </a:r>
            <a:br>
              <a:rPr lang="en-US" dirty="0" smtClean="0"/>
            </a:br>
            <a:r>
              <a:rPr lang="en-US" sz="3200" dirty="0" smtClean="0"/>
              <a:t>Scenario 2 </a:t>
            </a:r>
            <a:r>
              <a:rPr lang="en-US" sz="3200" b="1" dirty="0" smtClean="0"/>
              <a:t>Answer 1</a:t>
            </a:r>
            <a:endParaRPr lang="en-US" sz="3200" b="1" dirty="0"/>
          </a:p>
        </p:txBody>
      </p:sp>
    </p:spTree>
    <p:custDataLst>
      <p:tags r:id="rId1"/>
    </p:custDataLst>
    <p:extLst>
      <p:ext uri="{BB962C8B-B14F-4D97-AF65-F5344CB8AC3E}">
        <p14:creationId xmlns:p14="http://schemas.microsoft.com/office/powerpoint/2010/main" val="1920770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87739" y="1406967"/>
            <a:ext cx="7416800" cy="2448948"/>
          </a:xfrm>
        </p:spPr>
        <p:txBody>
          <a:bodyPr rtlCol="0">
            <a:noAutofit/>
          </a:bodyPr>
          <a:lstStyle/>
          <a:p>
            <a:pPr marL="274320" indent="-274320" defTabSz="457311" eaLnBrk="1" fontAlgn="auto" hangingPunct="1">
              <a:lnSpc>
                <a:spcPct val="100000"/>
              </a:lnSpc>
              <a:spcBef>
                <a:spcPts val="0"/>
              </a:spcBef>
              <a:spcAft>
                <a:spcPts val="600"/>
              </a:spcAft>
              <a:buFont typeface="+mj-lt"/>
              <a:buAutoNum type="arabicPeriod" startAt="2"/>
              <a:defRPr/>
            </a:pPr>
            <a:r>
              <a:rPr lang="en-US" sz="1800" b="1" dirty="0"/>
              <a:t>How would you provide care?</a:t>
            </a:r>
          </a:p>
          <a:p>
            <a:pPr lvl="1" defTabSz="457311">
              <a:lnSpc>
                <a:spcPct val="100000"/>
              </a:lnSpc>
              <a:spcBef>
                <a:spcPts val="0"/>
              </a:spcBef>
              <a:defRPr/>
            </a:pPr>
            <a:r>
              <a:rPr lang="en-US" sz="1600" dirty="0"/>
              <a:t>Check for responsiveness and normal breathing.</a:t>
            </a:r>
          </a:p>
          <a:p>
            <a:pPr lvl="1" defTabSz="457311">
              <a:lnSpc>
                <a:spcPct val="100000"/>
              </a:lnSpc>
              <a:spcBef>
                <a:spcPts val="0"/>
              </a:spcBef>
              <a:defRPr/>
            </a:pPr>
            <a:r>
              <a:rPr lang="en-US" sz="1600" dirty="0"/>
              <a:t>If John is responsive and breathing normally:</a:t>
            </a:r>
          </a:p>
          <a:p>
            <a:pPr lvl="2" defTabSz="457311" eaLnBrk="1" fontAlgn="auto" hangingPunct="1">
              <a:lnSpc>
                <a:spcPct val="100000"/>
              </a:lnSpc>
              <a:spcBef>
                <a:spcPts val="0"/>
              </a:spcBef>
              <a:spcAft>
                <a:spcPts val="0"/>
              </a:spcAft>
              <a:defRPr/>
            </a:pPr>
            <a:r>
              <a:rPr lang="en-US" sz="1600" dirty="0"/>
              <a:t>Immediately cool the burn with running cool or cold potable </a:t>
            </a:r>
            <a:r>
              <a:rPr lang="en-US" sz="1600" dirty="0" smtClean="0"/>
              <a:t>water, </a:t>
            </a:r>
            <a:r>
              <a:rPr lang="en-US" sz="1600" dirty="0"/>
              <a:t>such as tap </a:t>
            </a:r>
            <a:r>
              <a:rPr lang="en-US" sz="1600" dirty="0" smtClean="0"/>
              <a:t>water, </a:t>
            </a:r>
            <a:r>
              <a:rPr lang="en-US" sz="1600" dirty="0"/>
              <a:t>for at least 10 minutes. </a:t>
            </a:r>
          </a:p>
          <a:p>
            <a:pPr lvl="2" defTabSz="457311" eaLnBrk="1" fontAlgn="auto" hangingPunct="1">
              <a:lnSpc>
                <a:spcPct val="100000"/>
              </a:lnSpc>
              <a:spcBef>
                <a:spcPts val="0"/>
              </a:spcBef>
              <a:spcAft>
                <a:spcPts val="0"/>
              </a:spcAft>
              <a:defRPr/>
            </a:pPr>
            <a:r>
              <a:rPr lang="en-US" sz="1600" dirty="0"/>
              <a:t>Cover with non-stick gauze and bandage lightly.</a:t>
            </a:r>
          </a:p>
          <a:p>
            <a:pPr lvl="2" defTabSz="457311" eaLnBrk="1" fontAlgn="auto" hangingPunct="1">
              <a:lnSpc>
                <a:spcPct val="100000"/>
              </a:lnSpc>
              <a:spcBef>
                <a:spcPts val="0"/>
              </a:spcBef>
              <a:spcAft>
                <a:spcPts val="0"/>
              </a:spcAft>
              <a:defRPr/>
            </a:pPr>
            <a:r>
              <a:rPr lang="en-US" sz="1600" dirty="0"/>
              <a:t>Monitor his breathing and be prepared to provide CPR </a:t>
            </a:r>
            <a:br>
              <a:rPr lang="en-US" sz="1600" dirty="0"/>
            </a:br>
            <a:r>
              <a:rPr lang="en-US" sz="1600" dirty="0"/>
              <a:t>if breathing stops.</a:t>
            </a:r>
          </a:p>
          <a:p>
            <a:pPr lvl="2" defTabSz="457311" eaLnBrk="1" fontAlgn="auto" hangingPunct="1">
              <a:lnSpc>
                <a:spcPct val="100000"/>
              </a:lnSpc>
              <a:spcBef>
                <a:spcPts val="0"/>
              </a:spcBef>
              <a:spcAft>
                <a:spcPts val="0"/>
              </a:spcAft>
              <a:defRPr/>
            </a:pPr>
            <a:r>
              <a:rPr lang="en-US" sz="1600" dirty="0"/>
              <a:t>Monitor for shock and treat accordingly.</a:t>
            </a:r>
          </a:p>
          <a:p>
            <a:pPr marL="914400" lvl="2" indent="0" defTabSz="457311" eaLnBrk="1" fontAlgn="auto" hangingPunct="1">
              <a:spcBef>
                <a:spcPts val="0"/>
              </a:spcBef>
              <a:spcAft>
                <a:spcPts val="0"/>
              </a:spcAft>
              <a:buFont typeface="+mj-lt"/>
              <a:buNone/>
              <a:defRPr/>
            </a:pPr>
            <a:endParaRPr lang="en-US" sz="1000" dirty="0"/>
          </a:p>
        </p:txBody>
      </p:sp>
      <p:sp>
        <p:nvSpPr>
          <p:cNvPr id="4" name="Title 3"/>
          <p:cNvSpPr>
            <a:spLocks noGrp="1"/>
          </p:cNvSpPr>
          <p:nvPr>
            <p:ph type="title"/>
          </p:nvPr>
        </p:nvSpPr>
        <p:spPr>
          <a:xfrm>
            <a:off x="487739" y="238069"/>
            <a:ext cx="7416800" cy="1087057"/>
          </a:xfrm>
        </p:spPr>
        <p:txBody>
          <a:bodyPr rtlCol="0">
            <a:noAutofit/>
          </a:bodyPr>
          <a:lstStyle/>
          <a:p>
            <a:pPr defTabSz="457311">
              <a:defRPr/>
            </a:pPr>
            <a:r>
              <a:rPr lang="en-US" altLang="en-US" dirty="0"/>
              <a:t>Burns</a:t>
            </a:r>
            <a:r>
              <a:rPr lang="en-US" dirty="0" smtClean="0"/>
              <a:t/>
            </a:r>
            <a:br>
              <a:rPr lang="en-US" dirty="0" smtClean="0"/>
            </a:br>
            <a:r>
              <a:rPr lang="en-US" sz="3200" dirty="0" smtClean="0"/>
              <a:t>Scenario 2 </a:t>
            </a:r>
            <a:r>
              <a:rPr lang="en-US" sz="3200" b="1" dirty="0" smtClean="0"/>
              <a:t>Answer 2 </a:t>
            </a:r>
            <a:r>
              <a:rPr lang="en-US" sz="1800" i="1" dirty="0"/>
              <a:t>Continues on next page</a:t>
            </a:r>
            <a:endParaRPr lang="en-US" sz="1800" b="1" dirty="0"/>
          </a:p>
        </p:txBody>
      </p:sp>
    </p:spTree>
    <p:custDataLst>
      <p:tags r:id="rId1"/>
    </p:custDataLst>
    <p:extLst>
      <p:ext uri="{BB962C8B-B14F-4D97-AF65-F5344CB8AC3E}">
        <p14:creationId xmlns:p14="http://schemas.microsoft.com/office/powerpoint/2010/main" val="2984344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5EBD1-7E94-3542-BB54-BE38F3F43122}"/>
              </a:ext>
            </a:extLst>
          </p:cNvPr>
          <p:cNvSpPr>
            <a:spLocks noGrp="1"/>
          </p:cNvSpPr>
          <p:nvPr>
            <p:ph type="ctrTitle"/>
          </p:nvPr>
        </p:nvSpPr>
        <p:spPr/>
        <p:txBody>
          <a:bodyPr/>
          <a:lstStyle/>
          <a:p>
            <a:r>
              <a:rPr lang="en-US" sz="3600" dirty="0">
                <a:latin typeface="+mj-lt"/>
              </a:rPr>
              <a:t>FA/CPR/AED Case Scenarios </a:t>
            </a:r>
            <a:r>
              <a:rPr lang="en-US" sz="3600" dirty="0" smtClean="0">
                <a:latin typeface="+mj-lt"/>
              </a:rPr>
              <a:t/>
            </a:r>
            <a:br>
              <a:rPr lang="en-US" sz="3600" dirty="0" smtClean="0">
                <a:latin typeface="+mj-lt"/>
              </a:rPr>
            </a:br>
            <a:r>
              <a:rPr lang="en-US" sz="3600" dirty="0" smtClean="0">
                <a:latin typeface="+mj-lt"/>
              </a:rPr>
              <a:t>ELECTRICAL UTILITY </a:t>
            </a:r>
            <a:br>
              <a:rPr lang="en-US" sz="3600" dirty="0" smtClean="0">
                <a:latin typeface="+mj-lt"/>
              </a:rPr>
            </a:br>
            <a:endParaRPr lang="en-US" sz="3600" dirty="0">
              <a:latin typeface="+mj-lt"/>
            </a:endParaRPr>
          </a:p>
        </p:txBody>
      </p:sp>
      <p:sp>
        <p:nvSpPr>
          <p:cNvPr id="5" name="Subtitle 3">
            <a:extLst>
              <a:ext uri="{FF2B5EF4-FFF2-40B4-BE49-F238E27FC236}">
                <a16:creationId xmlns:a16="http://schemas.microsoft.com/office/drawing/2014/main" id="{E495311E-7F89-714D-9C45-C4344ED99A00}"/>
              </a:ext>
            </a:extLst>
          </p:cNvPr>
          <p:cNvSpPr txBox="1">
            <a:spLocks/>
          </p:cNvSpPr>
          <p:nvPr/>
        </p:nvSpPr>
        <p:spPr>
          <a:xfrm>
            <a:off x="1408042" y="3906982"/>
            <a:ext cx="6400800" cy="1047403"/>
          </a:xfrm>
          <a:prstGeom prst="rect">
            <a:avLst/>
          </a:prstGeom>
        </p:spPr>
        <p:txBody>
          <a:bodyPr/>
          <a:lstStyle>
            <a:lvl1pPr marL="0" indent="0" algn="ctr" defTabSz="457200" rtl="0" eaLnBrk="1" latinLnBrk="0" hangingPunct="1">
              <a:spcBef>
                <a:spcPct val="20000"/>
              </a:spcBef>
              <a:buFont typeface="Arial"/>
              <a:buNone/>
              <a:defRPr sz="3200" kern="1200">
                <a:solidFill>
                  <a:srgbClr val="D7DF23"/>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dirty="0" smtClean="0">
                <a:solidFill>
                  <a:srgbClr val="7BC44D"/>
                </a:solidFill>
                <a:latin typeface="Roboto Condensed Light" panose="02000000000000000000" pitchFamily="2" charset="0"/>
                <a:ea typeface="Roboto Condensed Light" panose="02000000000000000000" pitchFamily="2" charset="0"/>
              </a:rPr>
              <a:t>Use to customize your First Aid Training </a:t>
            </a:r>
          </a:p>
          <a:p>
            <a:r>
              <a:rPr lang="en-US" sz="2800" dirty="0" smtClean="0">
                <a:solidFill>
                  <a:srgbClr val="7BC44D"/>
                </a:solidFill>
                <a:latin typeface="Roboto Condensed Light" panose="02000000000000000000" pitchFamily="2" charset="0"/>
                <a:ea typeface="Roboto Condensed Light" panose="02000000000000000000" pitchFamily="2" charset="0"/>
              </a:rPr>
              <a:t>for your audience</a:t>
            </a:r>
            <a:endParaRPr lang="en-US" sz="2800" dirty="0">
              <a:solidFill>
                <a:srgbClr val="7BC44D"/>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360593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idx="1"/>
          </p:nvPr>
        </p:nvSpPr>
        <p:spPr>
          <a:xfrm>
            <a:off x="536434" y="1422354"/>
            <a:ext cx="8028625" cy="3017837"/>
          </a:xfrm>
        </p:spPr>
        <p:txBody>
          <a:bodyPr/>
          <a:lstStyle/>
          <a:p>
            <a:r>
              <a:rPr lang="en-US" altLang="en-US" sz="1600" dirty="0" smtClean="0"/>
              <a:t>If John is unresponsive and breathing:</a:t>
            </a:r>
          </a:p>
          <a:p>
            <a:pPr lvl="1">
              <a:lnSpc>
                <a:spcPct val="100000"/>
              </a:lnSpc>
              <a:spcBef>
                <a:spcPts val="0"/>
              </a:spcBef>
            </a:pPr>
            <a:r>
              <a:rPr lang="en-US" altLang="en-US" sz="1600" dirty="0" smtClean="0"/>
              <a:t>Immediately cool the burn with running cool or cold potable water, such as tap water, for at least 10 minutes. </a:t>
            </a:r>
          </a:p>
          <a:p>
            <a:pPr lvl="1">
              <a:lnSpc>
                <a:spcPct val="100000"/>
              </a:lnSpc>
              <a:spcBef>
                <a:spcPts val="0"/>
              </a:spcBef>
            </a:pPr>
            <a:r>
              <a:rPr lang="en-US" altLang="en-US" sz="1600" dirty="0" smtClean="0"/>
              <a:t>Cover with non-stick gauze and bandage lightly.</a:t>
            </a:r>
          </a:p>
          <a:p>
            <a:pPr lvl="1">
              <a:lnSpc>
                <a:spcPct val="100000"/>
              </a:lnSpc>
              <a:spcBef>
                <a:spcPts val="0"/>
              </a:spcBef>
            </a:pPr>
            <a:r>
              <a:rPr lang="en-US" altLang="en-US" sz="1600" dirty="0" smtClean="0"/>
              <a:t>Monitor his breathing and be prepared to provide CPR if breathing stops.</a:t>
            </a:r>
          </a:p>
          <a:p>
            <a:pPr lvl="1">
              <a:lnSpc>
                <a:spcPct val="100000"/>
              </a:lnSpc>
              <a:spcBef>
                <a:spcPts val="0"/>
              </a:spcBef>
              <a:spcAft>
                <a:spcPts val="600"/>
              </a:spcAft>
            </a:pPr>
            <a:r>
              <a:rPr lang="en-US" altLang="en-US" sz="1600" dirty="0" smtClean="0"/>
              <a:t>Monitor for shock and treat accordingly.</a:t>
            </a:r>
          </a:p>
          <a:p>
            <a:r>
              <a:rPr lang="en-US" altLang="en-US" sz="1600" dirty="0" smtClean="0"/>
              <a:t>If John is unresponsive and not breathing normally:</a:t>
            </a:r>
          </a:p>
          <a:p>
            <a:pPr lvl="1"/>
            <a:r>
              <a:rPr lang="en-US" altLang="en-US" sz="1600" dirty="0" smtClean="0"/>
              <a:t>Provide conventional CPR beginning with chest compressions. Provide CPR until an AED arrives and is ready to use.</a:t>
            </a:r>
          </a:p>
          <a:p>
            <a:pPr lvl="1"/>
            <a:r>
              <a:rPr lang="en-US" altLang="en-US" sz="1600" dirty="0" smtClean="0"/>
              <a:t>When the AED is ready to use, apply the pads and follow the prompts.</a:t>
            </a:r>
          </a:p>
          <a:p>
            <a:pPr lvl="1"/>
            <a:r>
              <a:rPr lang="en-US" altLang="en-US" sz="1600" dirty="0" smtClean="0"/>
              <a:t>Continue providing CPR and using the AED until EMS arrives and takes over.</a:t>
            </a:r>
          </a:p>
        </p:txBody>
      </p:sp>
      <p:sp>
        <p:nvSpPr>
          <p:cNvPr id="3" name="Title 2"/>
          <p:cNvSpPr>
            <a:spLocks noGrp="1"/>
          </p:cNvSpPr>
          <p:nvPr>
            <p:ph type="title"/>
          </p:nvPr>
        </p:nvSpPr>
        <p:spPr>
          <a:xfrm>
            <a:off x="536435" y="259711"/>
            <a:ext cx="7416800" cy="1162643"/>
          </a:xfrm>
        </p:spPr>
        <p:txBody>
          <a:bodyPr rtlCol="0">
            <a:noAutofit/>
          </a:bodyPr>
          <a:lstStyle/>
          <a:p>
            <a:pPr defTabSz="457311">
              <a:defRPr/>
            </a:pPr>
            <a:r>
              <a:rPr lang="en-US" altLang="en-US" dirty="0"/>
              <a:t>Burns</a:t>
            </a:r>
            <a:r>
              <a:rPr lang="en-US" dirty="0"/>
              <a:t/>
            </a:r>
            <a:br>
              <a:rPr lang="en-US" dirty="0"/>
            </a:br>
            <a:r>
              <a:rPr lang="en-US" sz="3200" dirty="0"/>
              <a:t>Scenario 2 </a:t>
            </a:r>
            <a:r>
              <a:rPr lang="en-US" sz="3200" b="1" dirty="0" smtClean="0"/>
              <a:t>Answer 2 </a:t>
            </a:r>
            <a:r>
              <a:rPr lang="en-US" sz="1800" i="1" dirty="0" smtClean="0"/>
              <a:t>Continued</a:t>
            </a:r>
            <a:endParaRPr lang="en-US" dirty="0"/>
          </a:p>
        </p:txBody>
      </p:sp>
    </p:spTree>
    <p:extLst>
      <p:ext uri="{BB962C8B-B14F-4D97-AF65-F5344CB8AC3E}">
        <p14:creationId xmlns:p14="http://schemas.microsoft.com/office/powerpoint/2010/main" val="3649224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63488" y="1319716"/>
            <a:ext cx="7779736" cy="3183597"/>
          </a:xfrm>
        </p:spPr>
        <p:txBody>
          <a:bodyPr rtlCol="0">
            <a:noAutofit/>
          </a:bodyPr>
          <a:lstStyle/>
          <a:p>
            <a:pPr marL="0" indent="0" defTabSz="457311" eaLnBrk="1" fontAlgn="auto" hangingPunct="1">
              <a:lnSpc>
                <a:spcPct val="120000"/>
              </a:lnSpc>
              <a:spcBef>
                <a:spcPts val="0"/>
              </a:spcBef>
              <a:spcAft>
                <a:spcPts val="600"/>
              </a:spcAft>
              <a:buFont typeface="+mj-lt"/>
              <a:buNone/>
              <a:defRPr/>
            </a:pPr>
            <a:r>
              <a:rPr lang="en-US" sz="1600" dirty="0" smtClean="0"/>
              <a:t>Ben </a:t>
            </a:r>
            <a:r>
              <a:rPr lang="en-US" sz="1600" dirty="0"/>
              <a:t>and </a:t>
            </a:r>
            <a:r>
              <a:rPr lang="en-US" sz="1600" dirty="0" smtClean="0"/>
              <a:t>Jose</a:t>
            </a:r>
            <a:r>
              <a:rPr lang="en-US" sz="1600" dirty="0"/>
              <a:t>, utility </a:t>
            </a:r>
            <a:r>
              <a:rPr lang="en-US" sz="1600" dirty="0" smtClean="0"/>
              <a:t>workers, </a:t>
            </a:r>
            <a:r>
              <a:rPr lang="en-US" sz="1600" dirty="0"/>
              <a:t>were washing down the ash hoppers for a boiler. In the past, cold water had been used. This time, for the first time, </a:t>
            </a:r>
            <a:r>
              <a:rPr lang="en-US" sz="1600" dirty="0" smtClean="0"/>
              <a:t>Jose </a:t>
            </a:r>
            <a:r>
              <a:rPr lang="en-US" sz="1600" dirty="0"/>
              <a:t>was using hot water (140 °F) at a higher pressure. While moving the nozzle, he closed the valve. The hose fitting separated at the nozzle and the hose whipped around, spraying hot water. </a:t>
            </a:r>
            <a:r>
              <a:rPr lang="en-US" sz="1600" dirty="0" smtClean="0"/>
              <a:t>Ben, </a:t>
            </a:r>
            <a:r>
              <a:rPr lang="en-US" sz="1600" dirty="0"/>
              <a:t>who had been working on the other side using cold water, happened to come around to the side where </a:t>
            </a:r>
            <a:r>
              <a:rPr lang="en-US" sz="1600" dirty="0" smtClean="0"/>
              <a:t>Jose </a:t>
            </a:r>
            <a:r>
              <a:rPr lang="en-US" sz="1600" dirty="0"/>
              <a:t>was working and was sprayed. </a:t>
            </a:r>
            <a:r>
              <a:rPr lang="en-US" sz="1600" dirty="0" smtClean="0"/>
              <a:t>Ben </a:t>
            </a:r>
            <a:r>
              <a:rPr lang="en-US" sz="1600" dirty="0"/>
              <a:t>was burned on approximately 10% of his body. </a:t>
            </a:r>
            <a:r>
              <a:rPr lang="en-US" sz="1600" dirty="0" smtClean="0"/>
              <a:t>Jose </a:t>
            </a:r>
            <a:r>
              <a:rPr lang="en-US" sz="1600" dirty="0"/>
              <a:t>also was struck by the scalding water but was not badly injured</a:t>
            </a:r>
            <a:r>
              <a:rPr lang="en-US" sz="1600" dirty="0" smtClean="0"/>
              <a:t>.</a:t>
            </a:r>
            <a:endParaRPr lang="en-US" sz="1600" dirty="0"/>
          </a:p>
          <a:p>
            <a:pPr marL="274320" indent="-274320" defTabSz="457311" eaLnBrk="1" fontAlgn="auto" hangingPunct="1">
              <a:lnSpc>
                <a:spcPct val="100000"/>
              </a:lnSpc>
              <a:spcBef>
                <a:spcPts val="0"/>
              </a:spcBef>
              <a:buFont typeface="+mj-lt"/>
              <a:buAutoNum type="arabicPeriod"/>
              <a:defRPr/>
            </a:pPr>
            <a:r>
              <a:rPr lang="en-US" sz="1800" b="1" dirty="0"/>
              <a:t>What would you do before providing first aid?</a:t>
            </a:r>
          </a:p>
          <a:p>
            <a:pPr marL="274320" indent="-274320" defTabSz="457311" eaLnBrk="1" fontAlgn="auto" hangingPunct="1">
              <a:lnSpc>
                <a:spcPct val="100000"/>
              </a:lnSpc>
              <a:spcBef>
                <a:spcPts val="0"/>
              </a:spcBef>
              <a:buFont typeface="+mj-lt"/>
              <a:buAutoNum type="arabicPeriod"/>
              <a:defRPr/>
            </a:pPr>
            <a:r>
              <a:rPr lang="en-US" sz="1800" b="1" dirty="0"/>
              <a:t>How would you provide care?</a:t>
            </a:r>
          </a:p>
          <a:p>
            <a:pPr marL="342991" lvl="1" indent="0" defTabSz="457311" eaLnBrk="1" fontAlgn="auto" hangingPunct="1">
              <a:spcBef>
                <a:spcPts val="0"/>
              </a:spcBef>
              <a:buFont typeface="+mj-lt"/>
              <a:buNone/>
              <a:defRPr/>
            </a:pPr>
            <a:endParaRPr lang="en-US" sz="1800" dirty="0"/>
          </a:p>
        </p:txBody>
      </p:sp>
      <p:sp>
        <p:nvSpPr>
          <p:cNvPr id="4" name="Title 3"/>
          <p:cNvSpPr>
            <a:spLocks noGrp="1"/>
          </p:cNvSpPr>
          <p:nvPr>
            <p:ph type="title"/>
          </p:nvPr>
        </p:nvSpPr>
        <p:spPr>
          <a:xfrm>
            <a:off x="514792" y="200195"/>
            <a:ext cx="7416800" cy="1119521"/>
          </a:xfrm>
        </p:spPr>
        <p:txBody>
          <a:bodyPr rtlCol="0">
            <a:noAutofit/>
          </a:bodyPr>
          <a:lstStyle/>
          <a:p>
            <a:pPr defTabSz="457311">
              <a:defRPr/>
            </a:pPr>
            <a:r>
              <a:rPr lang="en-US" altLang="en-US" dirty="0"/>
              <a:t>Burns</a:t>
            </a:r>
            <a:r>
              <a:rPr lang="en-US" dirty="0" smtClean="0"/>
              <a:t/>
            </a:r>
            <a:br>
              <a:rPr lang="en-US" dirty="0" smtClean="0"/>
            </a:br>
            <a:r>
              <a:rPr lang="en-US" sz="3200" dirty="0" smtClean="0"/>
              <a:t>Scenario 3</a:t>
            </a:r>
            <a:endParaRPr lang="en-US" sz="3200" dirty="0"/>
          </a:p>
        </p:txBody>
      </p:sp>
    </p:spTree>
    <p:custDataLst>
      <p:tags r:id="rId1"/>
    </p:custDataLst>
    <p:extLst>
      <p:ext uri="{BB962C8B-B14F-4D97-AF65-F5344CB8AC3E}">
        <p14:creationId xmlns:p14="http://schemas.microsoft.com/office/powerpoint/2010/main" val="2974004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4"/>
          <p:cNvSpPr>
            <a:spLocks noGrp="1"/>
          </p:cNvSpPr>
          <p:nvPr>
            <p:ph idx="1"/>
          </p:nvPr>
        </p:nvSpPr>
        <p:spPr>
          <a:xfrm>
            <a:off x="433632" y="1750370"/>
            <a:ext cx="7416800" cy="1642761"/>
          </a:xfrm>
        </p:spPr>
        <p:txBody>
          <a:bodyPr/>
          <a:lstStyle/>
          <a:p>
            <a:pPr marL="274320" indent="-274320" eaLnBrk="1" hangingPunct="1">
              <a:lnSpc>
                <a:spcPct val="100000"/>
              </a:lnSpc>
              <a:spcBef>
                <a:spcPts val="0"/>
              </a:spcBef>
              <a:buFont typeface="Arial" panose="020B0604020202020204" pitchFamily="34" charset="0"/>
              <a:buAutoNum type="arabicPeriod"/>
            </a:pPr>
            <a:r>
              <a:rPr lang="en-US" altLang="en-US" sz="1800" b="1" dirty="0" smtClean="0"/>
              <a:t>What would you do before providing first aid?</a:t>
            </a:r>
          </a:p>
          <a:p>
            <a:pPr lvl="1">
              <a:lnSpc>
                <a:spcPct val="100000"/>
              </a:lnSpc>
              <a:spcBef>
                <a:spcPts val="0"/>
              </a:spcBef>
            </a:pPr>
            <a:r>
              <a:rPr lang="en-US" altLang="en-US" sz="1800" dirty="0" smtClean="0"/>
              <a:t>Make sure 9-1-1 has been called.</a:t>
            </a:r>
          </a:p>
          <a:p>
            <a:pPr lvl="1">
              <a:lnSpc>
                <a:spcPct val="100000"/>
              </a:lnSpc>
              <a:spcBef>
                <a:spcPts val="0"/>
              </a:spcBef>
            </a:pPr>
            <a:r>
              <a:rPr lang="en-US" altLang="en-US" sz="1800" dirty="0" smtClean="0"/>
              <a:t>Make sure the scene is safe. Have someone turn off the water supply at the source.</a:t>
            </a:r>
          </a:p>
          <a:p>
            <a:pPr lvl="1">
              <a:lnSpc>
                <a:spcPct val="100000"/>
              </a:lnSpc>
              <a:spcBef>
                <a:spcPts val="0"/>
              </a:spcBef>
            </a:pPr>
            <a:r>
              <a:rPr lang="en-US" altLang="en-US" sz="1800" dirty="0" smtClean="0"/>
              <a:t>Put on medical exam gloves.</a:t>
            </a:r>
          </a:p>
        </p:txBody>
      </p:sp>
      <p:sp>
        <p:nvSpPr>
          <p:cNvPr id="4" name="Title 3"/>
          <p:cNvSpPr>
            <a:spLocks noGrp="1"/>
          </p:cNvSpPr>
          <p:nvPr>
            <p:ph type="title"/>
          </p:nvPr>
        </p:nvSpPr>
        <p:spPr>
          <a:xfrm>
            <a:off x="433632" y="254300"/>
            <a:ext cx="7416800" cy="1124932"/>
          </a:xfrm>
        </p:spPr>
        <p:txBody>
          <a:bodyPr rtlCol="0">
            <a:noAutofit/>
          </a:bodyPr>
          <a:lstStyle/>
          <a:p>
            <a:pPr defTabSz="457311">
              <a:defRPr/>
            </a:pPr>
            <a:r>
              <a:rPr lang="en-US" altLang="en-US" dirty="0"/>
              <a:t>Burns</a:t>
            </a:r>
            <a:r>
              <a:rPr lang="en-US" dirty="0" smtClean="0"/>
              <a:t/>
            </a:r>
            <a:br>
              <a:rPr lang="en-US" dirty="0" smtClean="0"/>
            </a:br>
            <a:r>
              <a:rPr lang="en-US" sz="3200" dirty="0" smtClean="0"/>
              <a:t>Scenario 3 </a:t>
            </a:r>
            <a:r>
              <a:rPr lang="en-US" sz="3200" b="1" dirty="0" smtClean="0"/>
              <a:t>Answer 1</a:t>
            </a:r>
            <a:endParaRPr lang="en-US" sz="3200" b="1" dirty="0"/>
          </a:p>
        </p:txBody>
      </p:sp>
    </p:spTree>
    <p:custDataLst>
      <p:tags r:id="rId1"/>
    </p:custDataLst>
    <p:extLst>
      <p:ext uri="{BB962C8B-B14F-4D97-AF65-F5344CB8AC3E}">
        <p14:creationId xmlns:p14="http://schemas.microsoft.com/office/powerpoint/2010/main" val="20181200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4"/>
          <p:cNvSpPr>
            <a:spLocks noGrp="1"/>
          </p:cNvSpPr>
          <p:nvPr>
            <p:ph idx="1"/>
          </p:nvPr>
        </p:nvSpPr>
        <p:spPr>
          <a:xfrm>
            <a:off x="592020" y="1490007"/>
            <a:ext cx="7707918" cy="2697838"/>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startAt="2"/>
            </a:pPr>
            <a:r>
              <a:rPr lang="en-US" altLang="en-US" sz="1800" b="1" dirty="0" smtClean="0"/>
              <a:t>How would you provide care?</a:t>
            </a:r>
          </a:p>
          <a:p>
            <a:pPr lvl="1">
              <a:lnSpc>
                <a:spcPct val="100000"/>
              </a:lnSpc>
              <a:spcBef>
                <a:spcPts val="0"/>
              </a:spcBef>
            </a:pPr>
            <a:r>
              <a:rPr lang="en-US" altLang="en-US" sz="1600" dirty="0" smtClean="0"/>
              <a:t>Immediately cool their burns with running cool or cold potable water, such as tap water, for at least 10 minutes (or an emergency shower if available) until the area is free from pain or until EMS arrives and takes over. Ben is the priority here, as he has burns over 10% of his body, but Jose should also be cared for, perhaps at another emergency shower or sink location.</a:t>
            </a:r>
          </a:p>
          <a:p>
            <a:pPr lvl="1">
              <a:lnSpc>
                <a:spcPct val="100000"/>
              </a:lnSpc>
              <a:spcBef>
                <a:spcPts val="0"/>
              </a:spcBef>
            </a:pPr>
            <a:r>
              <a:rPr lang="en-US" altLang="en-US" sz="1600" dirty="0" smtClean="0"/>
              <a:t>Remove any constricting items (clothing, jewelry).</a:t>
            </a:r>
          </a:p>
          <a:p>
            <a:pPr lvl="1">
              <a:lnSpc>
                <a:spcPct val="100000"/>
              </a:lnSpc>
              <a:spcBef>
                <a:spcPts val="0"/>
              </a:spcBef>
            </a:pPr>
            <a:r>
              <a:rPr lang="en-US" altLang="en-US" sz="1600" dirty="0" smtClean="0"/>
              <a:t>Put nonstick dressings over the burns to protect them. Keep the dressings loose. Do not tape them to the skin.</a:t>
            </a:r>
          </a:p>
          <a:p>
            <a:pPr lvl="1">
              <a:lnSpc>
                <a:spcPct val="100000"/>
              </a:lnSpc>
              <a:spcBef>
                <a:spcPts val="0"/>
              </a:spcBef>
            </a:pPr>
            <a:r>
              <a:rPr lang="en-US" altLang="en-US" sz="1600" dirty="0" smtClean="0"/>
              <a:t>Watch for signs of shock and treat accordingly.</a:t>
            </a:r>
          </a:p>
        </p:txBody>
      </p:sp>
      <p:sp>
        <p:nvSpPr>
          <p:cNvPr id="4" name="Title 3"/>
          <p:cNvSpPr>
            <a:spLocks noGrp="1"/>
          </p:cNvSpPr>
          <p:nvPr>
            <p:ph type="title"/>
          </p:nvPr>
        </p:nvSpPr>
        <p:spPr>
          <a:xfrm>
            <a:off x="592020" y="297586"/>
            <a:ext cx="7416800" cy="1060004"/>
          </a:xfrm>
        </p:spPr>
        <p:txBody>
          <a:bodyPr rtlCol="0">
            <a:noAutofit/>
          </a:bodyPr>
          <a:lstStyle/>
          <a:p>
            <a:pPr defTabSz="457311">
              <a:defRPr/>
            </a:pPr>
            <a:r>
              <a:rPr lang="en-US" altLang="en-US" dirty="0"/>
              <a:t>Burns</a:t>
            </a:r>
            <a:r>
              <a:rPr lang="en-US" dirty="0" smtClean="0"/>
              <a:t/>
            </a:r>
            <a:br>
              <a:rPr lang="en-US" dirty="0" smtClean="0"/>
            </a:br>
            <a:r>
              <a:rPr lang="en-US" sz="3200" dirty="0" smtClean="0"/>
              <a:t>Scenario 3 </a:t>
            </a:r>
            <a:r>
              <a:rPr lang="en-US" sz="3200" b="1" dirty="0" smtClean="0"/>
              <a:t>Answer 2</a:t>
            </a:r>
            <a:endParaRPr lang="en-US" sz="3200" b="1" dirty="0"/>
          </a:p>
        </p:txBody>
      </p:sp>
    </p:spTree>
    <p:custDataLst>
      <p:tags r:id="rId1"/>
    </p:custDataLst>
    <p:extLst>
      <p:ext uri="{BB962C8B-B14F-4D97-AF65-F5344CB8AC3E}">
        <p14:creationId xmlns:p14="http://schemas.microsoft.com/office/powerpoint/2010/main" val="8054414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95952" y="1596166"/>
            <a:ext cx="7416800" cy="1951168"/>
          </a:xfrm>
        </p:spPr>
        <p:txBody>
          <a:bodyPr rtlCol="0">
            <a:normAutofit/>
          </a:bodyPr>
          <a:lstStyle/>
          <a:p>
            <a:pPr marL="0" indent="0" defTabSz="457311" eaLnBrk="1" fontAlgn="auto" hangingPunct="1">
              <a:lnSpc>
                <a:spcPct val="100000"/>
              </a:lnSpc>
              <a:spcBef>
                <a:spcPts val="0"/>
              </a:spcBef>
              <a:spcAft>
                <a:spcPts val="600"/>
              </a:spcAft>
              <a:buFont typeface="+mj-lt"/>
              <a:buNone/>
              <a:defRPr/>
            </a:pPr>
            <a:r>
              <a:rPr lang="en-US" sz="1600" dirty="0"/>
              <a:t>Your coworker, an operator, is making rounds when </a:t>
            </a:r>
            <a:r>
              <a:rPr lang="en-US" sz="1600" dirty="0" smtClean="0"/>
              <a:t>she </a:t>
            </a:r>
            <a:r>
              <a:rPr lang="en-US" sz="1600" dirty="0"/>
              <a:t>begins to investigate an unusual sound by the boiler. </a:t>
            </a:r>
            <a:r>
              <a:rPr lang="en-US" sz="1600" dirty="0" smtClean="0"/>
              <a:t>She </a:t>
            </a:r>
            <a:r>
              <a:rPr lang="en-US" sz="1600" dirty="0"/>
              <a:t>arrives at the location in question when suddenly a steam line blows out. In an effort to get away, </a:t>
            </a:r>
            <a:r>
              <a:rPr lang="en-US" sz="1600" dirty="0" smtClean="0"/>
              <a:t>she </a:t>
            </a:r>
            <a:r>
              <a:rPr lang="en-US" sz="1600" dirty="0"/>
              <a:t>jumps through a ladder opening nearby and falls to the next lower level. A few seconds later, you happen upon the scene and realize what has happened. </a:t>
            </a:r>
          </a:p>
          <a:p>
            <a:pPr marL="342900" indent="-342900" defTabSz="457311" eaLnBrk="1" fontAlgn="auto" hangingPunct="1">
              <a:spcBef>
                <a:spcPts val="0"/>
              </a:spcBef>
              <a:buFont typeface="+mj-lt"/>
              <a:buAutoNum type="arabicPeriod"/>
              <a:defRPr/>
            </a:pPr>
            <a:r>
              <a:rPr lang="en-US" sz="1800" b="1" dirty="0"/>
              <a:t>What would you do before providing first aid?</a:t>
            </a:r>
          </a:p>
          <a:p>
            <a:pPr marL="342900" indent="-342900" defTabSz="457311" eaLnBrk="1" fontAlgn="auto" hangingPunct="1">
              <a:spcBef>
                <a:spcPts val="0"/>
              </a:spcBef>
              <a:buFont typeface="+mj-lt"/>
              <a:buAutoNum type="arabicPeriod"/>
              <a:defRPr/>
            </a:pPr>
            <a:r>
              <a:rPr lang="en-US" sz="1800" b="1" dirty="0"/>
              <a:t>How would you provide care?</a:t>
            </a:r>
          </a:p>
          <a:p>
            <a:pPr marL="342991" lvl="1" indent="0" defTabSz="457311" eaLnBrk="1" fontAlgn="auto" hangingPunct="1">
              <a:spcBef>
                <a:spcPts val="0"/>
              </a:spcBef>
              <a:buFont typeface="+mj-lt"/>
              <a:buNone/>
              <a:defRPr/>
            </a:pPr>
            <a:endParaRPr lang="en-US" dirty="0"/>
          </a:p>
        </p:txBody>
      </p:sp>
      <p:sp>
        <p:nvSpPr>
          <p:cNvPr id="4" name="Title 3"/>
          <p:cNvSpPr>
            <a:spLocks noGrp="1"/>
          </p:cNvSpPr>
          <p:nvPr>
            <p:ph type="title"/>
          </p:nvPr>
        </p:nvSpPr>
        <p:spPr>
          <a:xfrm>
            <a:off x="595952" y="270533"/>
            <a:ext cx="7416800" cy="1043772"/>
          </a:xfrm>
        </p:spPr>
        <p:txBody>
          <a:bodyPr rtlCol="0">
            <a:noAutofit/>
          </a:bodyPr>
          <a:lstStyle/>
          <a:p>
            <a:pPr defTabSz="457311">
              <a:defRPr/>
            </a:pPr>
            <a:r>
              <a:rPr lang="en-US" altLang="en-US" dirty="0"/>
              <a:t>Burns</a:t>
            </a:r>
            <a:r>
              <a:rPr lang="en-US" dirty="0" smtClean="0"/>
              <a:t/>
            </a:r>
            <a:br>
              <a:rPr lang="en-US" dirty="0" smtClean="0"/>
            </a:br>
            <a:r>
              <a:rPr lang="en-US" sz="3200" dirty="0" smtClean="0"/>
              <a:t>Scenario 4</a:t>
            </a:r>
            <a:endParaRPr lang="en-US" sz="3200" dirty="0"/>
          </a:p>
        </p:txBody>
      </p:sp>
    </p:spTree>
    <p:custDataLst>
      <p:tags r:id="rId1"/>
    </p:custDataLst>
    <p:extLst>
      <p:ext uri="{BB962C8B-B14F-4D97-AF65-F5344CB8AC3E}">
        <p14:creationId xmlns:p14="http://schemas.microsoft.com/office/powerpoint/2010/main" val="664938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56054" y="1587398"/>
            <a:ext cx="8176737" cy="2378610"/>
          </a:xfrm>
        </p:spPr>
        <p:txBody>
          <a:bodyPr rtlCol="0">
            <a:normAutofit/>
          </a:bodyPr>
          <a:lstStyle/>
          <a:p>
            <a:pPr marL="274320" indent="-274320" defTabSz="457311" eaLnBrk="1" fontAlgn="auto" hangingPunct="1">
              <a:lnSpc>
                <a:spcPct val="100000"/>
              </a:lnSpc>
              <a:spcBef>
                <a:spcPts val="0"/>
              </a:spcBef>
              <a:buFont typeface="+mj-lt"/>
              <a:buAutoNum type="arabicPeriod"/>
              <a:defRPr/>
            </a:pPr>
            <a:r>
              <a:rPr lang="en-US" sz="1800" b="1" dirty="0"/>
              <a:t>What would you do before providing first aid?</a:t>
            </a:r>
          </a:p>
          <a:p>
            <a:pPr lvl="1" defTabSz="457311">
              <a:spcBef>
                <a:spcPts val="0"/>
              </a:spcBef>
              <a:defRPr/>
            </a:pPr>
            <a:r>
              <a:rPr lang="en-US" sz="1600" dirty="0"/>
              <a:t>Check the scene for safety before approaching.</a:t>
            </a:r>
          </a:p>
          <a:p>
            <a:pPr lvl="1" defTabSz="457311">
              <a:spcBef>
                <a:spcPts val="0"/>
              </a:spcBef>
              <a:defRPr/>
            </a:pPr>
            <a:r>
              <a:rPr lang="en-US" sz="1600" dirty="0"/>
              <a:t>Call the control room (they will call 9-1-1</a:t>
            </a:r>
            <a:r>
              <a:rPr lang="en-US" sz="1600" dirty="0" smtClean="0"/>
              <a:t>).*</a:t>
            </a:r>
            <a:endParaRPr lang="en-US" sz="1600" dirty="0"/>
          </a:p>
          <a:p>
            <a:pPr lvl="1" defTabSz="457311">
              <a:spcBef>
                <a:spcPts val="0"/>
              </a:spcBef>
              <a:defRPr/>
            </a:pPr>
            <a:r>
              <a:rPr lang="en-US" sz="1600" dirty="0"/>
              <a:t>Send an </a:t>
            </a:r>
            <a:r>
              <a:rPr lang="en-US" sz="1600" u="sng" dirty="0"/>
              <a:t>All Call</a:t>
            </a:r>
            <a:r>
              <a:rPr lang="en-US" sz="1600" dirty="0"/>
              <a:t> to the plant about the emergency.*</a:t>
            </a:r>
          </a:p>
          <a:p>
            <a:pPr lvl="1" defTabSz="457311">
              <a:spcBef>
                <a:spcPts val="0"/>
              </a:spcBef>
              <a:defRPr/>
            </a:pPr>
            <a:r>
              <a:rPr lang="en-US" sz="1600" dirty="0"/>
              <a:t>Consider whether the unit has to be shut down.</a:t>
            </a:r>
          </a:p>
          <a:p>
            <a:pPr lvl="1" defTabSz="457311">
              <a:spcBef>
                <a:spcPts val="0"/>
              </a:spcBef>
              <a:defRPr/>
            </a:pPr>
            <a:r>
              <a:rPr lang="en-US" sz="1600" dirty="0"/>
              <a:t>Call the Emergency Response Team (ERT), if needed, to get to the operator.*</a:t>
            </a:r>
          </a:p>
          <a:p>
            <a:pPr marL="342991" lvl="1" indent="0" defTabSz="457311" eaLnBrk="1" fontAlgn="auto" hangingPunct="1">
              <a:spcBef>
                <a:spcPts val="0"/>
              </a:spcBef>
              <a:buFont typeface="+mj-lt"/>
              <a:buNone/>
              <a:defRPr/>
            </a:pPr>
            <a:endParaRPr lang="en-US" sz="1500" dirty="0"/>
          </a:p>
          <a:p>
            <a:pPr marL="342991" lvl="1" indent="0" defTabSz="457311" eaLnBrk="1" fontAlgn="auto" hangingPunct="1">
              <a:spcBef>
                <a:spcPts val="0"/>
              </a:spcBef>
              <a:buFont typeface="+mj-lt"/>
              <a:buNone/>
              <a:defRPr/>
            </a:pPr>
            <a:r>
              <a:rPr lang="en-US" sz="1500" dirty="0"/>
              <a:t>*Corporate, on-site emergency response procedures vary from company </a:t>
            </a:r>
            <a:r>
              <a:rPr lang="en-US" sz="1500" dirty="0" smtClean="0"/>
              <a:t>to company</a:t>
            </a:r>
            <a:r>
              <a:rPr lang="en-US" sz="1500" dirty="0"/>
              <a:t>. Insert your company’s emergency response procedures if </a:t>
            </a:r>
            <a:r>
              <a:rPr lang="en-US" sz="1500" dirty="0" smtClean="0"/>
              <a:t>they differ from </a:t>
            </a:r>
            <a:r>
              <a:rPr lang="en-US" sz="1500" dirty="0"/>
              <a:t>these steps.</a:t>
            </a:r>
          </a:p>
          <a:p>
            <a:pPr lvl="1" defTabSz="457311" eaLnBrk="1" fontAlgn="auto" hangingPunct="1">
              <a:spcBef>
                <a:spcPts val="0"/>
              </a:spcBef>
              <a:defRPr/>
            </a:pPr>
            <a:endParaRPr lang="en-US" sz="1500" dirty="0"/>
          </a:p>
        </p:txBody>
      </p:sp>
      <p:sp>
        <p:nvSpPr>
          <p:cNvPr id="4" name="Title 3"/>
          <p:cNvSpPr>
            <a:spLocks noGrp="1"/>
          </p:cNvSpPr>
          <p:nvPr>
            <p:ph type="title"/>
          </p:nvPr>
        </p:nvSpPr>
        <p:spPr>
          <a:xfrm>
            <a:off x="556054" y="243479"/>
            <a:ext cx="7416800" cy="1241157"/>
          </a:xfrm>
        </p:spPr>
        <p:txBody>
          <a:bodyPr rtlCol="0">
            <a:noAutofit/>
          </a:bodyPr>
          <a:lstStyle/>
          <a:p>
            <a:pPr defTabSz="457311">
              <a:defRPr/>
            </a:pPr>
            <a:r>
              <a:rPr lang="en-US" altLang="en-US" dirty="0"/>
              <a:t>Burns</a:t>
            </a:r>
            <a:r>
              <a:rPr lang="en-US" dirty="0" smtClean="0"/>
              <a:t/>
            </a:r>
            <a:br>
              <a:rPr lang="en-US" dirty="0" smtClean="0"/>
            </a:br>
            <a:r>
              <a:rPr lang="en-US" sz="3200" dirty="0" smtClean="0"/>
              <a:t>Scenario 4 </a:t>
            </a:r>
            <a:r>
              <a:rPr lang="en-US" sz="3200" b="1" dirty="0" smtClean="0"/>
              <a:t>Answer 1</a:t>
            </a:r>
            <a:endParaRPr lang="en-US" sz="3200" b="1" dirty="0"/>
          </a:p>
        </p:txBody>
      </p:sp>
    </p:spTree>
    <p:custDataLst>
      <p:tags r:id="rId1"/>
    </p:custDataLst>
    <p:extLst>
      <p:ext uri="{BB962C8B-B14F-4D97-AF65-F5344CB8AC3E}">
        <p14:creationId xmlns:p14="http://schemas.microsoft.com/office/powerpoint/2010/main" val="1928813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4"/>
          <p:cNvSpPr>
            <a:spLocks noGrp="1"/>
          </p:cNvSpPr>
          <p:nvPr>
            <p:ph idx="1"/>
          </p:nvPr>
        </p:nvSpPr>
        <p:spPr>
          <a:xfrm>
            <a:off x="796457" y="1408876"/>
            <a:ext cx="7660390" cy="2325748"/>
          </a:xfrm>
        </p:spPr>
        <p:txBody>
          <a:bodyPr/>
          <a:lstStyle/>
          <a:p>
            <a:pPr marL="274320" indent="-274320" eaLnBrk="1" hangingPunct="1">
              <a:lnSpc>
                <a:spcPct val="100000"/>
              </a:lnSpc>
              <a:spcBef>
                <a:spcPts val="0"/>
              </a:spcBef>
              <a:spcAft>
                <a:spcPts val="600"/>
              </a:spcAft>
              <a:buFont typeface="+mj-lt"/>
              <a:buAutoNum type="arabicPeriod" startAt="2"/>
            </a:pPr>
            <a:r>
              <a:rPr lang="en-US" altLang="en-US" sz="1800" b="1" dirty="0" smtClean="0"/>
              <a:t>How would you provide care?</a:t>
            </a:r>
          </a:p>
          <a:p>
            <a:pPr lvl="1">
              <a:lnSpc>
                <a:spcPct val="100000"/>
              </a:lnSpc>
              <a:spcBef>
                <a:spcPts val="0"/>
              </a:spcBef>
            </a:pPr>
            <a:r>
              <a:rPr lang="en-US" altLang="en-US" sz="1600" dirty="0" smtClean="0"/>
              <a:t>Address burns and other injuries you find:</a:t>
            </a:r>
          </a:p>
          <a:p>
            <a:pPr marL="1143000" lvl="3">
              <a:lnSpc>
                <a:spcPct val="100000"/>
              </a:lnSpc>
              <a:spcBef>
                <a:spcPts val="0"/>
              </a:spcBef>
            </a:pPr>
            <a:r>
              <a:rPr lang="en-US" altLang="en-US" sz="1600" dirty="0" smtClean="0"/>
              <a:t>Immediately cool the burns with cool, damp cloths if cool or cold running potable water is not available.</a:t>
            </a:r>
          </a:p>
          <a:p>
            <a:pPr marL="1143000" lvl="3">
              <a:lnSpc>
                <a:spcPct val="100000"/>
              </a:lnSpc>
              <a:spcBef>
                <a:spcPts val="0"/>
              </a:spcBef>
            </a:pPr>
            <a:r>
              <a:rPr lang="en-US" altLang="en-US" sz="1600" dirty="0" smtClean="0"/>
              <a:t>Apply nonstick dressings loosely over the burns. Do not tape the dressings to the skin.</a:t>
            </a:r>
          </a:p>
          <a:p>
            <a:pPr marL="1143000" lvl="3">
              <a:lnSpc>
                <a:spcPct val="100000"/>
              </a:lnSpc>
              <a:spcBef>
                <a:spcPts val="0"/>
              </a:spcBef>
            </a:pPr>
            <a:r>
              <a:rPr lang="en-US" altLang="en-US" sz="1600" dirty="0" smtClean="0"/>
              <a:t>Consider that because the operator jumped, she may </a:t>
            </a:r>
            <a:br>
              <a:rPr lang="en-US" altLang="en-US" sz="1600" dirty="0" smtClean="0"/>
            </a:br>
            <a:r>
              <a:rPr lang="en-US" altLang="en-US" sz="1600" dirty="0" smtClean="0"/>
              <a:t>have other major injuries such as a spinal injury, and </a:t>
            </a:r>
            <a:br>
              <a:rPr lang="en-US" altLang="en-US" sz="1600" dirty="0" smtClean="0"/>
            </a:br>
            <a:r>
              <a:rPr lang="en-US" altLang="en-US" sz="1600" dirty="0" smtClean="0"/>
              <a:t>treat accordingly.</a:t>
            </a:r>
          </a:p>
        </p:txBody>
      </p:sp>
      <p:sp>
        <p:nvSpPr>
          <p:cNvPr id="4" name="Title 3"/>
          <p:cNvSpPr>
            <a:spLocks noGrp="1"/>
          </p:cNvSpPr>
          <p:nvPr>
            <p:ph type="title"/>
          </p:nvPr>
        </p:nvSpPr>
        <p:spPr>
          <a:xfrm>
            <a:off x="796457" y="254301"/>
            <a:ext cx="7416800" cy="1115426"/>
          </a:xfrm>
        </p:spPr>
        <p:txBody>
          <a:bodyPr rtlCol="0">
            <a:noAutofit/>
          </a:bodyPr>
          <a:lstStyle/>
          <a:p>
            <a:pPr defTabSz="457311">
              <a:defRPr/>
            </a:pPr>
            <a:r>
              <a:rPr lang="en-US" altLang="en-US" dirty="0"/>
              <a:t>Burns</a:t>
            </a:r>
            <a:r>
              <a:rPr lang="en-US" dirty="0" smtClean="0"/>
              <a:t/>
            </a:r>
            <a:br>
              <a:rPr lang="en-US" dirty="0" smtClean="0"/>
            </a:br>
            <a:r>
              <a:rPr lang="en-US" sz="3200" dirty="0" smtClean="0"/>
              <a:t>Scenario 4 </a:t>
            </a:r>
            <a:r>
              <a:rPr lang="en-US" sz="3200" b="1" dirty="0" smtClean="0"/>
              <a:t>Answer 2</a:t>
            </a:r>
            <a:endParaRPr lang="en-US" sz="3200" b="1" dirty="0"/>
          </a:p>
        </p:txBody>
      </p:sp>
    </p:spTree>
    <p:custDataLst>
      <p:tags r:id="rId1"/>
    </p:custDataLst>
    <p:extLst>
      <p:ext uri="{BB962C8B-B14F-4D97-AF65-F5344CB8AC3E}">
        <p14:creationId xmlns:p14="http://schemas.microsoft.com/office/powerpoint/2010/main" val="33015274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sz="3600" dirty="0" smtClean="0">
                <a:latin typeface="+mj-lt"/>
              </a:rPr>
              <a:t>Bone, Joint and Muscle Injuries Scenarios</a:t>
            </a:r>
          </a:p>
        </p:txBody>
      </p:sp>
      <p:sp>
        <p:nvSpPr>
          <p:cNvPr id="4" name="Action Button: Return 3">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5" name="Subtitle 3">
            <a:extLst>
              <a:ext uri="{FF2B5EF4-FFF2-40B4-BE49-F238E27FC236}">
                <a16:creationId xmlns:a16="http://schemas.microsoft.com/office/drawing/2014/main" id="{E495311E-7F89-714D-9C45-C4344ED99A00}"/>
              </a:ext>
            </a:extLst>
          </p:cNvPr>
          <p:cNvSpPr txBox="1">
            <a:spLocks/>
          </p:cNvSpPr>
          <p:nvPr/>
        </p:nvSpPr>
        <p:spPr>
          <a:xfrm>
            <a:off x="1371600" y="4314306"/>
            <a:ext cx="6400800" cy="581891"/>
          </a:xfrm>
          <a:prstGeom prst="rect">
            <a:avLst/>
          </a:prstGeom>
        </p:spPr>
        <p:txBody>
          <a:bodyPr/>
          <a:lstStyle>
            <a:lvl1pPr marL="0" indent="0" algn="ctr" defTabSz="457200" rtl="0" eaLnBrk="1" latinLnBrk="0" hangingPunct="1">
              <a:spcBef>
                <a:spcPct val="20000"/>
              </a:spcBef>
              <a:buFont typeface="Arial"/>
              <a:buNone/>
              <a:defRPr sz="3200" kern="1200">
                <a:solidFill>
                  <a:srgbClr val="D7DF23"/>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cap="small" dirty="0" smtClean="0">
                <a:solidFill>
                  <a:srgbClr val="7BC44D"/>
                </a:solidFill>
                <a:latin typeface="+mj-lt"/>
                <a:ea typeface="Roboto Condensed Light" panose="02000000000000000000" pitchFamily="2" charset="0"/>
              </a:rPr>
              <a:t>Electrical Utility</a:t>
            </a:r>
            <a:endParaRPr lang="en-US" sz="2400" cap="small" dirty="0">
              <a:solidFill>
                <a:srgbClr val="7BC44D"/>
              </a:solidFill>
              <a:latin typeface="+mj-lt"/>
              <a:ea typeface="Roboto Condensed Light" panose="02000000000000000000" pitchFamily="2" charset="0"/>
            </a:endParaRPr>
          </a:p>
        </p:txBody>
      </p:sp>
    </p:spTree>
    <p:extLst>
      <p:ext uri="{BB962C8B-B14F-4D97-AF65-F5344CB8AC3E}">
        <p14:creationId xmlns:p14="http://schemas.microsoft.com/office/powerpoint/2010/main" val="167232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36644" y="1605442"/>
            <a:ext cx="7744454" cy="2203656"/>
          </a:xfrm>
        </p:spPr>
        <p:txBody>
          <a:bodyPr rtlCol="0">
            <a:normAutofit/>
          </a:bodyPr>
          <a:lstStyle/>
          <a:p>
            <a:pPr marL="0" indent="0" eaLnBrk="1" fontAlgn="auto" hangingPunct="1">
              <a:lnSpc>
                <a:spcPct val="100000"/>
              </a:lnSpc>
              <a:spcBef>
                <a:spcPts val="0"/>
              </a:spcBef>
              <a:spcAft>
                <a:spcPts val="600"/>
              </a:spcAft>
              <a:buFont typeface="+mj-lt"/>
              <a:buNone/>
              <a:defRPr/>
            </a:pPr>
            <a:r>
              <a:rPr lang="en-US" sz="1600" dirty="0"/>
              <a:t>Dave, an electric utility employee, was climbing a utility pole to connect a new service line. He wore personal protective equipment as he climbed. Dave was approximately 15 feet off the ground or about halfway up the pole. </a:t>
            </a:r>
            <a:r>
              <a:rPr lang="en-US" sz="1600" dirty="0" smtClean="0"/>
              <a:t>While </a:t>
            </a:r>
            <a:r>
              <a:rPr lang="en-US" sz="1600" dirty="0"/>
              <a:t>taking a step, his gaffs cut out from the pole. He then slid down the pole, striking the ground. As you approach the scene, you can see that Dave is belted to the pole and is in extreme pain. He is shouting, “My leg is broken!</a:t>
            </a:r>
            <a:r>
              <a:rPr lang="en-US" sz="1600" dirty="0" smtClean="0"/>
              <a:t>”</a:t>
            </a:r>
            <a:endParaRPr lang="en-US" sz="1600" dirty="0"/>
          </a:p>
          <a:p>
            <a:pPr marL="274320" indent="-274320" eaLnBrk="1" fontAlgn="auto" hangingPunct="1">
              <a:spcBef>
                <a:spcPts val="0"/>
              </a:spcBef>
              <a:buFont typeface="+mj-lt"/>
              <a:buAutoNum type="arabicPeriod"/>
              <a:defRPr/>
            </a:pPr>
            <a:r>
              <a:rPr lang="en-US" sz="1800" b="1" dirty="0" smtClean="0"/>
              <a:t>What </a:t>
            </a:r>
            <a:r>
              <a:rPr lang="en-US" sz="1800" b="1" dirty="0"/>
              <a:t>would you do before providing first aid</a:t>
            </a:r>
            <a:r>
              <a:rPr lang="en-US" sz="1800" b="1" dirty="0" smtClean="0"/>
              <a:t>?</a:t>
            </a:r>
            <a:endParaRPr lang="en-US" sz="1800" b="1" dirty="0"/>
          </a:p>
          <a:p>
            <a:pPr marL="274320" indent="-274320" eaLnBrk="1" fontAlgn="auto" hangingPunct="1">
              <a:spcBef>
                <a:spcPts val="0"/>
              </a:spcBef>
              <a:buFont typeface="+mj-lt"/>
              <a:buAutoNum type="arabicPeriod"/>
              <a:defRPr/>
            </a:pPr>
            <a:r>
              <a:rPr lang="en-US" sz="1800" b="1" dirty="0"/>
              <a:t>How would you provide </a:t>
            </a:r>
            <a:r>
              <a:rPr lang="en-US" sz="1800" b="1" dirty="0" smtClean="0"/>
              <a:t>care?</a:t>
            </a:r>
            <a:endParaRPr lang="en-US" sz="1800" b="1" dirty="0"/>
          </a:p>
          <a:p>
            <a:pPr marL="342900" lvl="1" indent="0" eaLnBrk="1" fontAlgn="auto" hangingPunct="1">
              <a:spcBef>
                <a:spcPts val="0"/>
              </a:spcBef>
              <a:buFont typeface="+mj-lt"/>
              <a:buNone/>
              <a:defRPr/>
            </a:pPr>
            <a:endParaRPr lang="en-US" dirty="0"/>
          </a:p>
        </p:txBody>
      </p:sp>
      <p:sp>
        <p:nvSpPr>
          <p:cNvPr id="39939" name="Title 3"/>
          <p:cNvSpPr>
            <a:spLocks noGrp="1"/>
          </p:cNvSpPr>
          <p:nvPr>
            <p:ph type="title"/>
          </p:nvPr>
        </p:nvSpPr>
        <p:spPr>
          <a:xfrm>
            <a:off x="636644" y="270533"/>
            <a:ext cx="7416800" cy="1222414"/>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1</a:t>
            </a:r>
          </a:p>
        </p:txBody>
      </p:sp>
    </p:spTree>
    <p:custDataLst>
      <p:tags r:id="rId1"/>
    </p:custDataLst>
    <p:extLst>
      <p:ext uri="{BB962C8B-B14F-4D97-AF65-F5344CB8AC3E}">
        <p14:creationId xmlns:p14="http://schemas.microsoft.com/office/powerpoint/2010/main" val="21184029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4"/>
          <p:cNvSpPr>
            <a:spLocks noGrp="1"/>
          </p:cNvSpPr>
          <p:nvPr>
            <p:ph idx="1"/>
          </p:nvPr>
        </p:nvSpPr>
        <p:spPr>
          <a:xfrm>
            <a:off x="433856" y="1508051"/>
            <a:ext cx="8131204" cy="1475556"/>
          </a:xfrm>
        </p:spPr>
        <p:txBody>
          <a:bodyPr/>
          <a:lstStyle/>
          <a:p>
            <a:pPr marL="274320" indent="-274320" eaLnBrk="1" hangingPunct="1">
              <a:lnSpc>
                <a:spcPct val="100000"/>
              </a:lnSpc>
              <a:spcBef>
                <a:spcPts val="0"/>
              </a:spcBef>
              <a:spcAft>
                <a:spcPts val="600"/>
              </a:spcAft>
              <a:buFont typeface="Arial" panose="020B0604020202020204" pitchFamily="34" charset="0"/>
              <a:buAutoNum type="arabicPeriod"/>
            </a:pPr>
            <a:r>
              <a:rPr lang="en-US" altLang="en-US" sz="1800" b="1" dirty="0" smtClean="0"/>
              <a:t>What would you do before providing first aid?</a:t>
            </a:r>
          </a:p>
          <a:p>
            <a:pPr lvl="1">
              <a:lnSpc>
                <a:spcPct val="100000"/>
              </a:lnSpc>
              <a:spcBef>
                <a:spcPts val="0"/>
              </a:spcBef>
            </a:pPr>
            <a:r>
              <a:rPr lang="en-US" altLang="en-US" sz="1600" dirty="0" smtClean="0"/>
              <a:t>Make sure 9-1-1 has been called.</a:t>
            </a:r>
          </a:p>
          <a:p>
            <a:pPr lvl="1">
              <a:lnSpc>
                <a:spcPct val="100000"/>
              </a:lnSpc>
              <a:spcBef>
                <a:spcPts val="0"/>
              </a:spcBef>
            </a:pPr>
            <a:r>
              <a:rPr lang="en-US" altLang="en-US" sz="1600" dirty="0" smtClean="0"/>
              <a:t>Make sure the scene is safe to enter.</a:t>
            </a:r>
          </a:p>
          <a:p>
            <a:pPr lvl="1">
              <a:lnSpc>
                <a:spcPct val="100000"/>
              </a:lnSpc>
              <a:spcBef>
                <a:spcPts val="0"/>
              </a:spcBef>
            </a:pPr>
            <a:r>
              <a:rPr lang="en-US" altLang="en-US" sz="1600" dirty="0" smtClean="0"/>
              <a:t>Put on medical exam gloves.</a:t>
            </a:r>
          </a:p>
          <a:p>
            <a:pPr lvl="1">
              <a:lnSpc>
                <a:spcPct val="100000"/>
              </a:lnSpc>
              <a:spcBef>
                <a:spcPts val="0"/>
              </a:spcBef>
            </a:pPr>
            <a:r>
              <a:rPr lang="en-US" altLang="en-US" sz="1600" dirty="0" smtClean="0"/>
              <a:t>Remove Dave’s climbing belt so he can be detached from the pole.</a:t>
            </a:r>
          </a:p>
        </p:txBody>
      </p:sp>
      <p:sp>
        <p:nvSpPr>
          <p:cNvPr id="40963" name="Title 3"/>
          <p:cNvSpPr>
            <a:spLocks noGrp="1"/>
          </p:cNvSpPr>
          <p:nvPr>
            <p:ph type="title"/>
          </p:nvPr>
        </p:nvSpPr>
        <p:spPr>
          <a:xfrm>
            <a:off x="433856" y="232657"/>
            <a:ext cx="8710144" cy="1210425"/>
          </a:xfrm>
        </p:spPr>
        <p:txBody>
          <a:bodyPr/>
          <a:lstStyle/>
          <a:p>
            <a:r>
              <a:rPr lang="en-US" altLang="en-US" dirty="0" smtClean="0"/>
              <a:t>Bone</a:t>
            </a:r>
            <a:r>
              <a:rPr lang="en-US" altLang="en-US" dirty="0"/>
              <a:t>, Joint and Muscle </a:t>
            </a:r>
            <a:r>
              <a:rPr lang="en-US" altLang="en-US" dirty="0" smtClean="0"/>
              <a:t>Injuries</a:t>
            </a:r>
            <a:br>
              <a:rPr lang="en-US" altLang="en-US" dirty="0" smtClean="0"/>
            </a:br>
            <a:r>
              <a:rPr lang="en-US" altLang="en-US" sz="3200" dirty="0" smtClean="0"/>
              <a:t>Scenario 1 </a:t>
            </a:r>
            <a:r>
              <a:rPr lang="en-US" altLang="en-US" sz="3200" b="1" dirty="0" smtClean="0"/>
              <a:t>Answer 1</a:t>
            </a:r>
          </a:p>
        </p:txBody>
      </p:sp>
    </p:spTree>
    <p:custDataLst>
      <p:tags r:id="rId1"/>
    </p:custDataLst>
    <p:extLst>
      <p:ext uri="{BB962C8B-B14F-4D97-AF65-F5344CB8AC3E}">
        <p14:creationId xmlns:p14="http://schemas.microsoft.com/office/powerpoint/2010/main" val="537977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697" y="113934"/>
            <a:ext cx="8236607" cy="993775"/>
          </a:xfrm>
        </p:spPr>
        <p:txBody>
          <a:bodyPr rtlCol="0">
            <a:normAutofit/>
          </a:bodyPr>
          <a:lstStyle/>
          <a:p>
            <a:pPr>
              <a:defRPr/>
            </a:pPr>
            <a:r>
              <a:rPr lang="en-US" sz="3600" dirty="0"/>
              <a:t>Scenario Guide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16662678"/>
              </p:ext>
            </p:extLst>
          </p:nvPr>
        </p:nvGraphicFramePr>
        <p:xfrm>
          <a:off x="584405" y="1275683"/>
          <a:ext cx="7886700" cy="1868690"/>
        </p:xfrm>
        <a:graphic>
          <a:graphicData uri="http://schemas.openxmlformats.org/drawingml/2006/table">
            <a:tbl>
              <a:tblPr firstRow="1" bandRow="1">
                <a:tableStyleId>{9D7B26C5-4107-4FEC-AEDC-1716B250A1EF}</a:tableStyleId>
              </a:tblPr>
              <a:tblGrid>
                <a:gridCol w="3943350">
                  <a:extLst>
                    <a:ext uri="{9D8B030D-6E8A-4147-A177-3AD203B41FA5}">
                      <a16:colId xmlns:a16="http://schemas.microsoft.com/office/drawing/2014/main" val="3757004685"/>
                    </a:ext>
                  </a:extLst>
                </a:gridCol>
                <a:gridCol w="3943350">
                  <a:extLst>
                    <a:ext uri="{9D8B030D-6E8A-4147-A177-3AD203B41FA5}">
                      <a16:colId xmlns:a16="http://schemas.microsoft.com/office/drawing/2014/main" val="2760381229"/>
                    </a:ext>
                  </a:extLst>
                </a:gridCol>
              </a:tblGrid>
              <a:tr h="397574">
                <a:tc>
                  <a:txBody>
                    <a:bodyPr/>
                    <a:lstStyle/>
                    <a:p>
                      <a:r>
                        <a:rPr lang="en-US" sz="1600" b="0" cap="small" baseline="0" dirty="0" smtClean="0">
                          <a:latin typeface="Arial" panose="020B0604020202020204" pitchFamily="34" charset="0"/>
                          <a:ea typeface="Roboto Condensed" panose="02000000000000000000" pitchFamily="2" charset="0"/>
                          <a:cs typeface="Arial" panose="020B0604020202020204" pitchFamily="34" charset="0"/>
                        </a:rPr>
                        <a:t>Scenario</a:t>
                      </a:r>
                      <a:r>
                        <a:rPr lang="en-US" sz="1600" dirty="0" smtClean="0">
                          <a:latin typeface="Arial" panose="020B0604020202020204" pitchFamily="34" charset="0"/>
                          <a:ea typeface="Roboto Condensed" panose="02000000000000000000" pitchFamily="2" charset="0"/>
                          <a:cs typeface="Arial" panose="020B0604020202020204" pitchFamily="34" charset="0"/>
                        </a:rPr>
                        <a:t>                                      </a:t>
                      </a:r>
                      <a:r>
                        <a:rPr lang="en-US" sz="1600" b="0" kern="1200" cap="small" baseline="0" dirty="0" smtClean="0">
                          <a:solidFill>
                            <a:schemeClr val="tx1"/>
                          </a:solidFill>
                          <a:latin typeface="Arial" panose="020B0604020202020204" pitchFamily="34" charset="0"/>
                          <a:ea typeface="Roboto Condensed" panose="02000000000000000000" pitchFamily="2" charset="0"/>
                          <a:cs typeface="Arial" panose="020B0604020202020204" pitchFamily="34" charset="0"/>
                        </a:rPr>
                        <a:t>Slides</a:t>
                      </a:r>
                      <a:endParaRPr lang="en-US" sz="1600" b="0" kern="1200" cap="small" baseline="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tc>
                <a:tc>
                  <a:txBody>
                    <a:bodyPr/>
                    <a:lstStyle/>
                    <a:p>
                      <a:r>
                        <a:rPr lang="en-US" sz="1600" b="0" cap="small" baseline="0" dirty="0">
                          <a:latin typeface="Arial" panose="020B0604020202020204" pitchFamily="34" charset="0"/>
                          <a:ea typeface="Roboto Condensed" panose="02000000000000000000" pitchFamily="2" charset="0"/>
                          <a:cs typeface="Arial" panose="020B0604020202020204" pitchFamily="34" charset="0"/>
                        </a:rPr>
                        <a:t>Scenario</a:t>
                      </a:r>
                      <a:r>
                        <a:rPr lang="en-US" sz="1600" b="0" baseline="0" dirty="0">
                          <a:latin typeface="Arial" panose="020B0604020202020204" pitchFamily="34" charset="0"/>
                          <a:ea typeface="Roboto Condensed" panose="02000000000000000000" pitchFamily="2" charset="0"/>
                          <a:cs typeface="Arial" panose="020B0604020202020204" pitchFamily="34" charset="0"/>
                        </a:rPr>
                        <a:t>   </a:t>
                      </a:r>
                      <a:r>
                        <a:rPr lang="en-US" sz="1600" dirty="0">
                          <a:latin typeface="Arial" panose="020B0604020202020204" pitchFamily="34" charset="0"/>
                          <a:ea typeface="Roboto Condensed" panose="02000000000000000000" pitchFamily="2" charset="0"/>
                          <a:cs typeface="Arial" panose="020B0604020202020204" pitchFamily="34" charset="0"/>
                        </a:rPr>
                        <a:t>     </a:t>
                      </a:r>
                      <a:r>
                        <a:rPr lang="en-US" sz="1600" dirty="0" smtClean="0">
                          <a:latin typeface="Arial" panose="020B0604020202020204" pitchFamily="34" charset="0"/>
                          <a:ea typeface="Roboto Condensed" panose="02000000000000000000" pitchFamily="2" charset="0"/>
                          <a:cs typeface="Arial" panose="020B0604020202020204" pitchFamily="34" charset="0"/>
                        </a:rPr>
                        <a:t>                              </a:t>
                      </a:r>
                      <a:r>
                        <a:rPr lang="en-US" sz="1600" b="0" kern="1200" cap="small" baseline="0" dirty="0">
                          <a:solidFill>
                            <a:schemeClr val="tx1"/>
                          </a:solidFill>
                          <a:latin typeface="Arial" panose="020B0604020202020204" pitchFamily="34" charset="0"/>
                          <a:ea typeface="Roboto Condensed" panose="02000000000000000000" pitchFamily="2" charset="0"/>
                          <a:cs typeface="Arial" panose="020B0604020202020204" pitchFamily="34" charset="0"/>
                        </a:rPr>
                        <a:t>Slides</a:t>
                      </a:r>
                    </a:p>
                  </a:txBody>
                  <a:tcPr marL="68580" marR="68580" marT="34290" marB="34290"/>
                </a:tc>
                <a:extLst>
                  <a:ext uri="{0D108BD9-81ED-4DB2-BD59-A6C34878D82A}">
                    <a16:rowId xmlns:a16="http://schemas.microsoft.com/office/drawing/2014/main" val="2468340777"/>
                  </a:ext>
                </a:extLst>
              </a:tr>
              <a:tr h="34290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600" b="0" dirty="0">
                          <a:latin typeface="Arial" panose="020B0604020202020204" pitchFamily="34" charset="0"/>
                          <a:ea typeface="Roboto Condensed" panose="02000000000000000000" pitchFamily="2" charset="0"/>
                          <a:cs typeface="Arial" panose="020B0604020202020204" pitchFamily="34" charset="0"/>
                          <a:hlinkClick r:id="rId4" action="ppaction://hlinksldjump"/>
                        </a:rPr>
                        <a:t>Bleeding and Wound Care </a:t>
                      </a:r>
                      <a:r>
                        <a:rPr lang="en-US" sz="1600" b="0" dirty="0" smtClean="0">
                          <a:latin typeface="Arial" panose="020B0604020202020204" pitchFamily="34" charset="0"/>
                          <a:ea typeface="Roboto Condensed" panose="02000000000000000000" pitchFamily="2" charset="0"/>
                          <a:cs typeface="Arial" panose="020B0604020202020204" pitchFamily="34" charset="0"/>
                          <a:hlinkClick r:id="rId4" action="ppaction://hlinksldjump"/>
                        </a:rPr>
                        <a:t>               4–12</a:t>
                      </a:r>
                      <a:endParaRPr lang="en-US" sz="1600" b="0" dirty="0">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Poisoning and Allergic Reactions     39-42</a:t>
                      </a:r>
                      <a:endPar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tc>
                <a:extLst>
                  <a:ext uri="{0D108BD9-81ED-4DB2-BD59-A6C34878D82A}">
                    <a16:rowId xmlns:a16="http://schemas.microsoft.com/office/drawing/2014/main" val="3162246441"/>
                  </a:ext>
                </a:extLst>
              </a:tr>
              <a:tr h="442416">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6" action="ppaction://hlinksldjump"/>
                        </a:rPr>
                        <a:t>Burns                                               13-26</a:t>
                      </a:r>
                      <a:endPar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7" action="ppaction://hlinksldjump"/>
                        </a:rPr>
                        <a:t>CPR and AED 	              43-56</a:t>
                      </a:r>
                      <a:endPar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tc>
                <a:extLst>
                  <a:ext uri="{0D108BD9-81ED-4DB2-BD59-A6C34878D82A}">
                    <a16:rowId xmlns:a16="http://schemas.microsoft.com/office/drawing/2014/main" val="2966174195"/>
                  </a:ext>
                </a:extLst>
              </a:tr>
              <a:tr h="34290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8" action="ppaction://hlinksldjump"/>
                        </a:rPr>
                        <a:t>Bone, Joint and Muscle Injuries       27</a:t>
                      </a:r>
                      <a:r>
                        <a:rPr 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8" action="ppaction://hlinksldjump"/>
                        </a:rPr>
                        <a:t>-31</a:t>
                      </a:r>
                      <a:endPar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9" action="ppaction://hlinksldjump"/>
                        </a:rPr>
                        <a:t>Choking 	                                   57-60</a:t>
                      </a:r>
                      <a:endParaRPr 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tc>
                <a:extLst>
                  <a:ext uri="{0D108BD9-81ED-4DB2-BD59-A6C34878D82A}">
                    <a16:rowId xmlns:a16="http://schemas.microsoft.com/office/drawing/2014/main" val="2150478466"/>
                  </a:ext>
                </a:extLst>
              </a:tr>
              <a:tr h="34290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10" action="ppaction://hlinksldjump"/>
                        </a:rPr>
                        <a:t>Head and Spine Injuries</a:t>
                      </a:r>
                      <a:r>
                        <a:rPr lang="en-US" altLang="en-US" sz="1600" b="0" kern="1200" baseline="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10" action="ppaction://hlinksldjump"/>
                        </a:rPr>
                        <a:t>                  32-38</a:t>
                      </a:r>
                      <a:endPar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tc>
                <a:tc>
                  <a:txBody>
                    <a:bodyPr/>
                    <a:lstStyle/>
                    <a:p>
                      <a:endParaRPr lang="en-US" sz="1600" dirty="0">
                        <a:latin typeface="Arial" panose="020B0604020202020204" pitchFamily="34" charset="0"/>
                        <a:ea typeface="Roboto Condensed" panose="02000000000000000000" pitchFamily="2" charset="0"/>
                        <a:cs typeface="Arial" panose="020B0604020202020204" pitchFamily="34" charset="0"/>
                      </a:endParaRPr>
                    </a:p>
                  </a:txBody>
                  <a:tcPr marL="68580" marR="68580" marT="34290" marB="34290"/>
                </a:tc>
                <a:extLst>
                  <a:ext uri="{0D108BD9-81ED-4DB2-BD59-A6C34878D82A}">
                    <a16:rowId xmlns:a16="http://schemas.microsoft.com/office/drawing/2014/main" val="3104009167"/>
                  </a:ext>
                </a:extLst>
              </a:tr>
            </a:tbl>
          </a:graphicData>
        </a:graphic>
      </p:graphicFrame>
    </p:spTree>
    <p:custDataLst>
      <p:tags r:id="rId1"/>
    </p:custDataLst>
    <p:extLst>
      <p:ext uri="{BB962C8B-B14F-4D97-AF65-F5344CB8AC3E}">
        <p14:creationId xmlns:p14="http://schemas.microsoft.com/office/powerpoint/2010/main" val="8547213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4"/>
          <p:cNvSpPr>
            <a:spLocks noGrp="1"/>
          </p:cNvSpPr>
          <p:nvPr>
            <p:ph idx="1"/>
          </p:nvPr>
        </p:nvSpPr>
        <p:spPr>
          <a:xfrm>
            <a:off x="490557" y="1602483"/>
            <a:ext cx="7416800" cy="1938534"/>
          </a:xfrm>
        </p:spPr>
        <p:txBody>
          <a:bodyPr/>
          <a:lstStyle/>
          <a:p>
            <a:pPr eaLnBrk="1" hangingPunct="1">
              <a:lnSpc>
                <a:spcPct val="100000"/>
              </a:lnSpc>
              <a:spcBef>
                <a:spcPts val="0"/>
              </a:spcBef>
              <a:spcAft>
                <a:spcPts val="600"/>
              </a:spcAft>
              <a:buFont typeface="Arial" panose="020B0604020202020204" pitchFamily="34" charset="0"/>
              <a:buAutoNum type="arabicPeriod" startAt="2"/>
            </a:pPr>
            <a:r>
              <a:rPr lang="en-US" altLang="en-US" sz="1800" b="1" dirty="0" smtClean="0"/>
              <a:t>How would you provide care?</a:t>
            </a:r>
          </a:p>
          <a:p>
            <a:pPr lvl="1">
              <a:lnSpc>
                <a:spcPct val="100000"/>
              </a:lnSpc>
              <a:spcBef>
                <a:spcPts val="0"/>
              </a:spcBef>
            </a:pPr>
            <a:r>
              <a:rPr lang="en-US" altLang="en-US" sz="1600" dirty="0" smtClean="0"/>
              <a:t>Ask Dave exactly where it hurts.</a:t>
            </a:r>
            <a:endParaRPr lang="en-US" altLang="en-US" sz="1600" dirty="0" smtClean="0">
              <a:solidFill>
                <a:srgbClr val="FF0000"/>
              </a:solidFill>
            </a:endParaRPr>
          </a:p>
          <a:p>
            <a:pPr lvl="1">
              <a:lnSpc>
                <a:spcPct val="100000"/>
              </a:lnSpc>
              <a:spcBef>
                <a:spcPts val="0"/>
              </a:spcBef>
            </a:pPr>
            <a:r>
              <a:rPr lang="en-US" altLang="en-US" sz="1600" dirty="0" smtClean="0"/>
              <a:t>Do a focused exam on the right leg.</a:t>
            </a:r>
          </a:p>
          <a:p>
            <a:pPr lvl="1">
              <a:lnSpc>
                <a:spcPct val="100000"/>
              </a:lnSpc>
              <a:spcBef>
                <a:spcPts val="0"/>
              </a:spcBef>
            </a:pPr>
            <a:r>
              <a:rPr lang="en-US" altLang="en-US" sz="1600" dirty="0" smtClean="0"/>
              <a:t>If EMS is within 10-20 minutes away:</a:t>
            </a:r>
          </a:p>
          <a:p>
            <a:pPr lvl="2">
              <a:lnSpc>
                <a:spcPct val="100000"/>
              </a:lnSpc>
              <a:spcBef>
                <a:spcPts val="0"/>
              </a:spcBef>
            </a:pPr>
            <a:r>
              <a:rPr lang="en-US" altLang="en-US" sz="1600" dirty="0" smtClean="0"/>
              <a:t>Coach Dave to keep his leg still.</a:t>
            </a:r>
          </a:p>
          <a:p>
            <a:pPr lvl="2">
              <a:lnSpc>
                <a:spcPct val="100000"/>
              </a:lnSpc>
              <a:spcBef>
                <a:spcPts val="0"/>
              </a:spcBef>
            </a:pPr>
            <a:r>
              <a:rPr lang="en-US" altLang="en-US" sz="1600" dirty="0" smtClean="0"/>
              <a:t>Treat for shock.</a:t>
            </a:r>
          </a:p>
          <a:p>
            <a:pPr lvl="2">
              <a:lnSpc>
                <a:spcPct val="100000"/>
              </a:lnSpc>
              <a:spcBef>
                <a:spcPts val="0"/>
              </a:spcBef>
            </a:pPr>
            <a:r>
              <a:rPr lang="en-US" altLang="en-US" sz="1600" dirty="0" smtClean="0"/>
              <a:t>Monitor Dave until EMS arrives and takes over.</a:t>
            </a:r>
          </a:p>
        </p:txBody>
      </p:sp>
      <p:sp>
        <p:nvSpPr>
          <p:cNvPr id="41987" name="Title 3"/>
          <p:cNvSpPr>
            <a:spLocks noGrp="1"/>
          </p:cNvSpPr>
          <p:nvPr>
            <p:ph type="title"/>
          </p:nvPr>
        </p:nvSpPr>
        <p:spPr>
          <a:xfrm>
            <a:off x="490557" y="270533"/>
            <a:ext cx="7416800" cy="1163636"/>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1 </a:t>
            </a:r>
            <a:r>
              <a:rPr lang="en-US" altLang="en-US" sz="3200" b="1" dirty="0" smtClean="0"/>
              <a:t>Answer 2 </a:t>
            </a:r>
            <a:r>
              <a:rPr lang="en-US" altLang="en-US" sz="1600" i="1" dirty="0" smtClean="0"/>
              <a:t>Continues on next page</a:t>
            </a:r>
          </a:p>
        </p:txBody>
      </p:sp>
    </p:spTree>
    <p:custDataLst>
      <p:tags r:id="rId1"/>
    </p:custDataLst>
    <p:extLst>
      <p:ext uri="{BB962C8B-B14F-4D97-AF65-F5344CB8AC3E}">
        <p14:creationId xmlns:p14="http://schemas.microsoft.com/office/powerpoint/2010/main" val="12414255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5161" y="1678233"/>
            <a:ext cx="8114971" cy="1787035"/>
          </a:xfrm>
        </p:spPr>
        <p:txBody>
          <a:bodyPr rtlCol="0">
            <a:normAutofit/>
          </a:bodyPr>
          <a:lstStyle/>
          <a:p>
            <a:pPr>
              <a:lnSpc>
                <a:spcPct val="100000"/>
              </a:lnSpc>
              <a:spcBef>
                <a:spcPts val="0"/>
              </a:spcBef>
              <a:defRPr/>
            </a:pPr>
            <a:r>
              <a:rPr lang="en-US" sz="1600" dirty="0" smtClean="0"/>
              <a:t>If EMS is more than 20 minutes away:</a:t>
            </a:r>
          </a:p>
          <a:p>
            <a:pPr lvl="1">
              <a:lnSpc>
                <a:spcPct val="100000"/>
              </a:lnSpc>
              <a:spcBef>
                <a:spcPts val="0"/>
              </a:spcBef>
              <a:defRPr/>
            </a:pPr>
            <a:r>
              <a:rPr lang="en-US" sz="1600" dirty="0" smtClean="0"/>
              <a:t>Splint Dave’s right leg in the position found using any rigid materials at hand (tree branches, cardboard, rolled magazines, etc.).</a:t>
            </a:r>
          </a:p>
          <a:p>
            <a:pPr lvl="1">
              <a:lnSpc>
                <a:spcPct val="100000"/>
              </a:lnSpc>
              <a:spcBef>
                <a:spcPts val="0"/>
              </a:spcBef>
              <a:defRPr/>
            </a:pPr>
            <a:r>
              <a:rPr lang="en-US" sz="1600" dirty="0" smtClean="0"/>
              <a:t>Be sure to pad the splint and fill in where there are hollows.</a:t>
            </a:r>
          </a:p>
          <a:p>
            <a:pPr lvl="1">
              <a:lnSpc>
                <a:spcPct val="100000"/>
              </a:lnSpc>
              <a:spcBef>
                <a:spcPts val="0"/>
              </a:spcBef>
              <a:defRPr/>
            </a:pPr>
            <a:r>
              <a:rPr lang="en-US" sz="1600" dirty="0" smtClean="0"/>
              <a:t>Treat for shock.</a:t>
            </a:r>
          </a:p>
          <a:p>
            <a:pPr lvl="1">
              <a:lnSpc>
                <a:spcPct val="100000"/>
              </a:lnSpc>
              <a:spcBef>
                <a:spcPts val="0"/>
              </a:spcBef>
              <a:defRPr/>
            </a:pPr>
            <a:r>
              <a:rPr lang="en-US" sz="1600" dirty="0" smtClean="0"/>
              <a:t>Monitor Dave until EMS arrives and takes over.</a:t>
            </a:r>
          </a:p>
          <a:p>
            <a:pPr lvl="1" eaLnBrk="1" fontAlgn="auto" hangingPunct="1">
              <a:spcBef>
                <a:spcPts val="0"/>
              </a:spcBef>
              <a:buFont typeface="+mj-lt"/>
              <a:buAutoNum type="alphaLcPeriod" startAt="4"/>
              <a:defRPr/>
            </a:pPr>
            <a:endParaRPr lang="en-US" dirty="0"/>
          </a:p>
        </p:txBody>
      </p:sp>
      <p:sp>
        <p:nvSpPr>
          <p:cNvPr id="43011" name="Title 3"/>
          <p:cNvSpPr>
            <a:spLocks noGrp="1"/>
          </p:cNvSpPr>
          <p:nvPr>
            <p:ph type="title"/>
          </p:nvPr>
        </p:nvSpPr>
        <p:spPr>
          <a:xfrm>
            <a:off x="385162" y="259711"/>
            <a:ext cx="7416800" cy="1128837"/>
          </a:xfrm>
        </p:spPr>
        <p:txBody>
          <a:bodyPr/>
          <a:lstStyle/>
          <a:p>
            <a:r>
              <a:rPr lang="en-US" altLang="en-US" dirty="0"/>
              <a:t>Bone, Joint and Muscle Injuries</a:t>
            </a:r>
            <a:r>
              <a:rPr lang="en-US" altLang="en-US" dirty="0" smtClean="0"/>
              <a:t/>
            </a:r>
            <a:br>
              <a:rPr lang="en-US" altLang="en-US" dirty="0" smtClean="0"/>
            </a:br>
            <a:r>
              <a:rPr lang="en-US" altLang="en-US" sz="3200" dirty="0" smtClean="0"/>
              <a:t>Scenario 1 </a:t>
            </a:r>
            <a:r>
              <a:rPr lang="en-US" altLang="en-US" sz="3200" b="1" dirty="0" smtClean="0"/>
              <a:t>Answer 2 </a:t>
            </a:r>
            <a:r>
              <a:rPr lang="en-US" altLang="en-US" sz="1600" i="1" dirty="0" smtClean="0"/>
              <a:t>Continued</a:t>
            </a:r>
          </a:p>
        </p:txBody>
      </p:sp>
    </p:spTree>
    <p:custDataLst>
      <p:tags r:id="rId1"/>
    </p:custDataLst>
    <p:extLst>
      <p:ext uri="{BB962C8B-B14F-4D97-AF65-F5344CB8AC3E}">
        <p14:creationId xmlns:p14="http://schemas.microsoft.com/office/powerpoint/2010/main" val="5076742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p:txBody>
          <a:bodyPr/>
          <a:lstStyle/>
          <a:p>
            <a:pPr eaLnBrk="1" hangingPunct="1"/>
            <a:r>
              <a:rPr lang="en-US" altLang="en-US" sz="3600" dirty="0" smtClean="0">
                <a:latin typeface="+mn-lt"/>
              </a:rPr>
              <a:t>Head and Spine Injuries Scenarios</a:t>
            </a:r>
          </a:p>
        </p:txBody>
      </p:sp>
      <p:sp>
        <p:nvSpPr>
          <p:cNvPr id="3" name="Action Button: Return 2">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4" name="Subtitle 3">
            <a:extLst>
              <a:ext uri="{FF2B5EF4-FFF2-40B4-BE49-F238E27FC236}">
                <a16:creationId xmlns:a16="http://schemas.microsoft.com/office/drawing/2014/main" id="{E495311E-7F89-714D-9C45-C4344ED99A00}"/>
              </a:ext>
            </a:extLst>
          </p:cNvPr>
          <p:cNvSpPr txBox="1">
            <a:spLocks/>
          </p:cNvSpPr>
          <p:nvPr/>
        </p:nvSpPr>
        <p:spPr>
          <a:xfrm>
            <a:off x="1371600" y="4314306"/>
            <a:ext cx="6400800" cy="581891"/>
          </a:xfrm>
          <a:prstGeom prst="rect">
            <a:avLst/>
          </a:prstGeom>
        </p:spPr>
        <p:txBody>
          <a:bodyPr/>
          <a:lstStyle>
            <a:lvl1pPr marL="0" indent="0" algn="ctr" defTabSz="457200" rtl="0" eaLnBrk="1" latinLnBrk="0" hangingPunct="1">
              <a:spcBef>
                <a:spcPct val="20000"/>
              </a:spcBef>
              <a:buFont typeface="Arial"/>
              <a:buNone/>
              <a:defRPr sz="3200" kern="1200">
                <a:solidFill>
                  <a:srgbClr val="D7DF23"/>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cap="small" dirty="0" smtClean="0">
                <a:solidFill>
                  <a:srgbClr val="7BC44D"/>
                </a:solidFill>
                <a:latin typeface="+mj-lt"/>
                <a:ea typeface="Roboto Condensed Light" panose="02000000000000000000" pitchFamily="2" charset="0"/>
              </a:rPr>
              <a:t>Electrical Utility</a:t>
            </a:r>
            <a:endParaRPr lang="en-US" sz="2400" cap="small" dirty="0">
              <a:solidFill>
                <a:srgbClr val="7BC44D"/>
              </a:solidFill>
              <a:latin typeface="+mj-lt"/>
              <a:ea typeface="Roboto Condensed Light" panose="02000000000000000000" pitchFamily="2" charset="0"/>
            </a:endParaRPr>
          </a:p>
        </p:txBody>
      </p:sp>
    </p:spTree>
    <p:extLst>
      <p:ext uri="{BB962C8B-B14F-4D97-AF65-F5344CB8AC3E}">
        <p14:creationId xmlns:p14="http://schemas.microsoft.com/office/powerpoint/2010/main" val="409229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541" y="1270623"/>
            <a:ext cx="7952877" cy="3263502"/>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smtClean="0"/>
              <a:t>You have been assigned to shadow a telephone line worker. The line worker was sent to repair a telephone line that was lying in a road. She wanted to get the line out of the road quickly so she set a ladder against the pole and, in her haste, failed to secure the ladder to the pole. She climbed the ladder, quickly pulling the cable with her, and secured the cable to a span clamp on the pole. She then turned and saw a swarm of wasps. The line worker reacted by pulling back. This caused the ladder to fall, carrying her with it to the ground. She landed on his left side.</a:t>
            </a:r>
          </a:p>
          <a:p>
            <a:pPr marL="0" indent="0" eaLnBrk="1" fontAlgn="auto" hangingPunct="1">
              <a:lnSpc>
                <a:spcPct val="100000"/>
              </a:lnSpc>
              <a:spcBef>
                <a:spcPts val="0"/>
              </a:spcBef>
              <a:spcAft>
                <a:spcPts val="600"/>
              </a:spcAft>
              <a:buFont typeface="+mj-lt"/>
              <a:buNone/>
              <a:defRPr/>
            </a:pPr>
            <a:r>
              <a:rPr lang="en-US" sz="1600" dirty="0" smtClean="0"/>
              <a:t>You approach the worker and ask if you can help. She gives permission and tells you that she thinks she has broken ribs. You also notice deformity in the area around her collar bone and several abrasions to her right leg.</a:t>
            </a:r>
          </a:p>
          <a:p>
            <a:pPr marL="274320" indent="-274320" eaLnBrk="1" fontAlgn="auto" hangingPunct="1">
              <a:lnSpc>
                <a:spcPct val="100000"/>
              </a:lnSpc>
              <a:spcBef>
                <a:spcPts val="0"/>
              </a:spcBef>
              <a:buFont typeface="+mj-lt"/>
              <a:buAutoNum type="arabicPeriod"/>
              <a:defRPr/>
            </a:pPr>
            <a:r>
              <a:rPr lang="en-US" sz="1800" b="1" dirty="0" smtClean="0"/>
              <a:t>What would you do before providing first aid?</a:t>
            </a:r>
          </a:p>
          <a:p>
            <a:pPr marL="274320" indent="-274320" eaLnBrk="1" fontAlgn="auto" hangingPunct="1">
              <a:lnSpc>
                <a:spcPct val="100000"/>
              </a:lnSpc>
              <a:spcBef>
                <a:spcPts val="0"/>
              </a:spcBef>
              <a:buFont typeface="+mj-lt"/>
              <a:buAutoNum type="arabicPeriod"/>
              <a:defRPr/>
            </a:pPr>
            <a:r>
              <a:rPr lang="en-US" sz="1800" b="1" dirty="0" smtClean="0"/>
              <a:t>How would you provide care?</a:t>
            </a:r>
          </a:p>
          <a:p>
            <a:pPr marL="457200" lvl="1" indent="0" eaLnBrk="1" fontAlgn="auto" hangingPunct="1">
              <a:spcBef>
                <a:spcPts val="0"/>
              </a:spcBef>
              <a:buFont typeface="+mj-lt"/>
              <a:buNone/>
              <a:defRPr/>
            </a:pPr>
            <a:endParaRPr lang="en-US" sz="1500" dirty="0"/>
          </a:p>
        </p:txBody>
      </p:sp>
      <p:sp>
        <p:nvSpPr>
          <p:cNvPr id="2" name="Title 1"/>
          <p:cNvSpPr>
            <a:spLocks noGrp="1"/>
          </p:cNvSpPr>
          <p:nvPr>
            <p:ph type="title"/>
          </p:nvPr>
        </p:nvSpPr>
        <p:spPr>
          <a:xfrm>
            <a:off x="590541" y="167730"/>
            <a:ext cx="7416800" cy="1102893"/>
          </a:xfrm>
        </p:spPr>
        <p:txBody>
          <a:bodyPr rtlCol="0">
            <a:noAutofit/>
          </a:bodyPr>
          <a:lstStyle/>
          <a:p>
            <a:pPr>
              <a:defRPr/>
            </a:pPr>
            <a:r>
              <a:rPr lang="en-US" altLang="en-US" dirty="0" smtClean="0"/>
              <a:t>Head and Spine Injuries </a:t>
            </a:r>
            <a:br>
              <a:rPr lang="en-US" altLang="en-US" dirty="0" smtClean="0"/>
            </a:br>
            <a:r>
              <a:rPr lang="en-US" sz="3200" dirty="0" smtClean="0"/>
              <a:t>Scenario 1</a:t>
            </a:r>
            <a:endParaRPr lang="en-US" sz="3200" dirty="0"/>
          </a:p>
        </p:txBody>
      </p:sp>
    </p:spTree>
    <p:extLst>
      <p:ext uri="{BB962C8B-B14F-4D97-AF65-F5344CB8AC3E}">
        <p14:creationId xmlns:p14="http://schemas.microsoft.com/office/powerpoint/2010/main" val="11806235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507" y="1888341"/>
            <a:ext cx="6124077" cy="1366818"/>
          </a:xfrm>
        </p:spPr>
        <p:txBody>
          <a:bodyPr rtlCol="0">
            <a:normAutofit/>
          </a:bodyPr>
          <a:lstStyle/>
          <a:p>
            <a:pPr marL="274320" indent="-274320" eaLnBrk="1" fontAlgn="auto" hangingPunct="1">
              <a:lnSpc>
                <a:spcPct val="100000"/>
              </a:lnSpc>
              <a:spcBef>
                <a:spcPts val="0"/>
              </a:spcBef>
              <a:spcAft>
                <a:spcPts val="600"/>
              </a:spcAft>
              <a:buFont typeface="+mj-lt"/>
              <a:buAutoNum type="arabicPeriod"/>
              <a:defRPr/>
            </a:pPr>
            <a:r>
              <a:rPr lang="en-US" sz="1800" b="1" dirty="0" smtClean="0"/>
              <a:t>What </a:t>
            </a:r>
            <a:r>
              <a:rPr lang="en-US" sz="1800" b="1" dirty="0"/>
              <a:t>would you do before providing first aid?</a:t>
            </a:r>
          </a:p>
          <a:p>
            <a:pPr lvl="1">
              <a:spcBef>
                <a:spcPts val="0"/>
              </a:spcBef>
              <a:defRPr/>
            </a:pPr>
            <a:r>
              <a:rPr lang="en-US" sz="1600" dirty="0"/>
              <a:t>Make sure the scene is safe to enter.</a:t>
            </a:r>
          </a:p>
          <a:p>
            <a:pPr lvl="1">
              <a:spcBef>
                <a:spcPts val="0"/>
              </a:spcBef>
              <a:defRPr/>
            </a:pPr>
            <a:r>
              <a:rPr lang="en-US" sz="1600" dirty="0"/>
              <a:t>Call 9-1-1.</a:t>
            </a:r>
          </a:p>
          <a:p>
            <a:pPr lvl="1">
              <a:spcBef>
                <a:spcPts val="0"/>
              </a:spcBef>
              <a:defRPr/>
            </a:pPr>
            <a:r>
              <a:rPr lang="en-US" sz="1600" dirty="0"/>
              <a:t>Get the first aid kit.</a:t>
            </a:r>
          </a:p>
          <a:p>
            <a:pPr marL="0" indent="0" eaLnBrk="1" fontAlgn="auto" hangingPunct="1">
              <a:spcBef>
                <a:spcPts val="0"/>
              </a:spcBef>
              <a:buFont typeface="+mj-lt"/>
              <a:buNone/>
              <a:defRPr/>
            </a:pPr>
            <a:endParaRPr lang="en-US" sz="2000" dirty="0"/>
          </a:p>
        </p:txBody>
      </p:sp>
      <p:sp>
        <p:nvSpPr>
          <p:cNvPr id="6" name="Title 5"/>
          <p:cNvSpPr>
            <a:spLocks noGrp="1"/>
          </p:cNvSpPr>
          <p:nvPr>
            <p:ph type="title"/>
          </p:nvPr>
        </p:nvSpPr>
        <p:spPr>
          <a:xfrm>
            <a:off x="471507" y="221836"/>
            <a:ext cx="7416800" cy="1173628"/>
          </a:xfrm>
        </p:spPr>
        <p:txBody>
          <a:bodyPr rtlCol="0">
            <a:normAutofit/>
          </a:bodyPr>
          <a:lstStyle/>
          <a:p>
            <a:pPr>
              <a:defRPr/>
            </a:pPr>
            <a:r>
              <a:rPr lang="en-US" altLang="en-US" dirty="0"/>
              <a:t>Head and Spine Injuries</a:t>
            </a:r>
            <a:r>
              <a:rPr lang="en-US" dirty="0"/>
              <a:t/>
            </a:r>
            <a:br>
              <a:rPr lang="en-US" dirty="0"/>
            </a:br>
            <a:r>
              <a:rPr lang="en-US" dirty="0"/>
              <a:t>Scenario </a:t>
            </a:r>
            <a:r>
              <a:rPr lang="en-US" dirty="0" smtClean="0"/>
              <a:t>1 </a:t>
            </a:r>
            <a:r>
              <a:rPr lang="en-US" b="1" dirty="0" smtClean="0"/>
              <a:t>Answer 1</a:t>
            </a:r>
            <a:endParaRPr lang="en-US" dirty="0"/>
          </a:p>
        </p:txBody>
      </p:sp>
    </p:spTree>
    <p:extLst>
      <p:ext uri="{BB962C8B-B14F-4D97-AF65-F5344CB8AC3E}">
        <p14:creationId xmlns:p14="http://schemas.microsoft.com/office/powerpoint/2010/main" val="2307233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p:cNvSpPr>
            <a:spLocks noGrp="1"/>
          </p:cNvSpPr>
          <p:nvPr>
            <p:ph idx="1"/>
          </p:nvPr>
        </p:nvSpPr>
        <p:spPr>
          <a:xfrm>
            <a:off x="471507" y="1761192"/>
            <a:ext cx="7416800" cy="1452736"/>
          </a:xfrm>
        </p:spPr>
        <p:txBody>
          <a:bodyPr/>
          <a:lstStyle/>
          <a:p>
            <a:pPr marL="274320" indent="-274320">
              <a:lnSpc>
                <a:spcPct val="100000"/>
              </a:lnSpc>
              <a:spcBef>
                <a:spcPts val="0"/>
              </a:spcBef>
              <a:spcAft>
                <a:spcPts val="600"/>
              </a:spcAft>
              <a:buFont typeface="Arial" panose="020B0604020202020204" pitchFamily="34" charset="0"/>
              <a:buAutoNum type="arabicPeriod" startAt="2"/>
            </a:pPr>
            <a:r>
              <a:rPr lang="en-US" altLang="en-US" sz="1800" b="1" dirty="0" smtClean="0"/>
              <a:t>How would you provide care?</a:t>
            </a:r>
          </a:p>
          <a:p>
            <a:pPr lvl="1">
              <a:lnSpc>
                <a:spcPct val="100000"/>
              </a:lnSpc>
              <a:spcBef>
                <a:spcPts val="0"/>
              </a:spcBef>
            </a:pPr>
            <a:r>
              <a:rPr lang="en-US" altLang="en-US" sz="1600" dirty="0" smtClean="0"/>
              <a:t>Direct the line worker to not move. You suspect a possible spinal injury in addition to a fracture of the collar bone, arm and leg.</a:t>
            </a:r>
          </a:p>
          <a:p>
            <a:pPr lvl="1">
              <a:lnSpc>
                <a:spcPct val="100000"/>
              </a:lnSpc>
              <a:spcBef>
                <a:spcPts val="0"/>
              </a:spcBef>
            </a:pPr>
            <a:r>
              <a:rPr lang="en-US" altLang="en-US" sz="1600" dirty="0" smtClean="0"/>
              <a:t>Apply cold packs or ice to the collar bone area.</a:t>
            </a:r>
          </a:p>
          <a:p>
            <a:pPr lvl="1">
              <a:lnSpc>
                <a:spcPct val="100000"/>
              </a:lnSpc>
              <a:spcBef>
                <a:spcPts val="0"/>
              </a:spcBef>
            </a:pPr>
            <a:r>
              <a:rPr lang="en-US" altLang="en-US" sz="1600" dirty="0" smtClean="0"/>
              <a:t>Treat for shock, leaving her in the position found.</a:t>
            </a:r>
          </a:p>
        </p:txBody>
      </p:sp>
      <p:sp>
        <p:nvSpPr>
          <p:cNvPr id="7" name="Title 5"/>
          <p:cNvSpPr>
            <a:spLocks noGrp="1"/>
          </p:cNvSpPr>
          <p:nvPr>
            <p:ph type="title"/>
          </p:nvPr>
        </p:nvSpPr>
        <p:spPr>
          <a:xfrm>
            <a:off x="471507" y="259711"/>
            <a:ext cx="7416800" cy="1049183"/>
          </a:xfrm>
        </p:spPr>
        <p:txBody>
          <a:bodyPr rtlCol="0">
            <a:normAutofit fontScale="90000"/>
          </a:bodyPr>
          <a:lstStyle/>
          <a:p>
            <a:pPr>
              <a:defRPr/>
            </a:pPr>
            <a:r>
              <a:rPr lang="en-US" altLang="en-US" sz="4000" dirty="0"/>
              <a:t>Head and Spine Injuries</a:t>
            </a:r>
            <a:r>
              <a:rPr lang="en-US" dirty="0"/>
              <a:t/>
            </a:r>
            <a:br>
              <a:rPr lang="en-US" dirty="0"/>
            </a:br>
            <a:r>
              <a:rPr lang="en-US" sz="3600" dirty="0"/>
              <a:t>Scenario </a:t>
            </a:r>
            <a:r>
              <a:rPr lang="en-US" sz="3600" dirty="0" smtClean="0"/>
              <a:t>1 </a:t>
            </a:r>
            <a:r>
              <a:rPr lang="en-US" sz="3600" b="1" dirty="0" smtClean="0"/>
              <a:t>Answer 2</a:t>
            </a:r>
            <a:endParaRPr lang="en-US" sz="3600" dirty="0"/>
          </a:p>
        </p:txBody>
      </p:sp>
    </p:spTree>
    <p:extLst>
      <p:ext uri="{BB962C8B-B14F-4D97-AF65-F5344CB8AC3E}">
        <p14:creationId xmlns:p14="http://schemas.microsoft.com/office/powerpoint/2010/main" val="34283892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202" y="1522469"/>
            <a:ext cx="7839253" cy="1937655"/>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You are working in the garage at your company. You see one of your coworkers walking toward the break room. He slips on a greasy spot on the floor, </a:t>
            </a:r>
            <a:r>
              <a:rPr lang="en-US" sz="1600" dirty="0" smtClean="0"/>
              <a:t>falls </a:t>
            </a:r>
            <a:r>
              <a:rPr lang="en-US" sz="1600" dirty="0"/>
              <a:t>and strikes his head, resulting in a </a:t>
            </a:r>
            <a:r>
              <a:rPr lang="en-US" sz="1600" dirty="0" smtClean="0"/>
              <a:t>7-inch </a:t>
            </a:r>
            <a:r>
              <a:rPr lang="en-US" sz="1600" dirty="0"/>
              <a:t>laceration. When you get to him, you find that he is in a pool of blood and is unresponsive but breathing. </a:t>
            </a:r>
          </a:p>
          <a:p>
            <a:pPr marL="274320" indent="-274320" eaLnBrk="1" fontAlgn="auto" hangingPunct="1">
              <a:lnSpc>
                <a:spcPct val="100000"/>
              </a:lnSpc>
              <a:spcBef>
                <a:spcPts val="0"/>
              </a:spcBef>
              <a:buFont typeface="+mj-lt"/>
              <a:buAutoNum type="arabicPeriod"/>
              <a:defRPr/>
            </a:pPr>
            <a:r>
              <a:rPr lang="en-US" sz="1800" b="1" dirty="0" smtClean="0"/>
              <a:t>What would you do before providing first aid?</a:t>
            </a:r>
          </a:p>
          <a:p>
            <a:pPr marL="274320" indent="-274320" eaLnBrk="1" fontAlgn="auto" hangingPunct="1">
              <a:lnSpc>
                <a:spcPct val="100000"/>
              </a:lnSpc>
              <a:spcBef>
                <a:spcPts val="0"/>
              </a:spcBef>
              <a:buFont typeface="+mj-lt"/>
              <a:buAutoNum type="arabicPeriod"/>
              <a:defRPr/>
            </a:pPr>
            <a:r>
              <a:rPr lang="en-US" sz="1800" b="1" dirty="0" smtClean="0"/>
              <a:t>How would you provide care?</a:t>
            </a:r>
          </a:p>
          <a:p>
            <a:pPr marL="457200" lvl="1" indent="0" eaLnBrk="1" fontAlgn="auto" hangingPunct="1">
              <a:spcBef>
                <a:spcPts val="0"/>
              </a:spcBef>
              <a:buFont typeface="+mj-lt"/>
              <a:buNone/>
              <a:defRPr/>
            </a:pPr>
            <a:endParaRPr lang="en-US" sz="1600" dirty="0"/>
          </a:p>
        </p:txBody>
      </p:sp>
      <p:sp>
        <p:nvSpPr>
          <p:cNvPr id="2" name="Title 1"/>
          <p:cNvSpPr>
            <a:spLocks noGrp="1"/>
          </p:cNvSpPr>
          <p:nvPr>
            <p:ph type="title"/>
          </p:nvPr>
        </p:nvSpPr>
        <p:spPr>
          <a:xfrm>
            <a:off x="520203" y="248889"/>
            <a:ext cx="7416800" cy="1172297"/>
          </a:xfrm>
        </p:spPr>
        <p:txBody>
          <a:bodyPr rtlCol="0">
            <a:noAutofit/>
          </a:bodyPr>
          <a:lstStyle/>
          <a:p>
            <a:pPr>
              <a:defRPr/>
            </a:pPr>
            <a:r>
              <a:rPr lang="en-US" altLang="en-US" dirty="0"/>
              <a:t>Head and Spine Injuries</a:t>
            </a:r>
            <a:r>
              <a:rPr lang="en-US" dirty="0" smtClean="0"/>
              <a:t/>
            </a:r>
            <a:br>
              <a:rPr lang="en-US" dirty="0" smtClean="0"/>
            </a:br>
            <a:r>
              <a:rPr lang="en-US" sz="3200" dirty="0" smtClean="0"/>
              <a:t>Scenario 2</a:t>
            </a:r>
            <a:endParaRPr lang="en-US" sz="3200" dirty="0"/>
          </a:p>
        </p:txBody>
      </p:sp>
    </p:spTree>
    <p:extLst>
      <p:ext uri="{BB962C8B-B14F-4D97-AF65-F5344CB8AC3E}">
        <p14:creationId xmlns:p14="http://schemas.microsoft.com/office/powerpoint/2010/main" val="10978029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585207" y="1891098"/>
            <a:ext cx="7416800" cy="1610297"/>
          </a:xfrm>
        </p:spPr>
        <p:txBody>
          <a:bodyPr/>
          <a:lstStyle/>
          <a:p>
            <a:pPr marL="274320" indent="-274320" eaLnBrk="1" hangingPunct="1">
              <a:lnSpc>
                <a:spcPct val="100000"/>
              </a:lnSpc>
              <a:spcBef>
                <a:spcPts val="0"/>
              </a:spcBef>
              <a:buFont typeface="Arial" panose="020B0604020202020204" pitchFamily="34" charset="0"/>
              <a:buAutoNum type="arabicPeriod"/>
            </a:pPr>
            <a:r>
              <a:rPr lang="en-US" altLang="en-US" sz="1800" b="1" dirty="0" smtClean="0"/>
              <a:t>What would you do before providing first aid?</a:t>
            </a:r>
          </a:p>
          <a:p>
            <a:pPr lvl="1"/>
            <a:r>
              <a:rPr lang="en-US" altLang="en-US" sz="1600" dirty="0" smtClean="0"/>
              <a:t>Make sure 9-1-1 has been called.</a:t>
            </a:r>
          </a:p>
          <a:p>
            <a:pPr lvl="1"/>
            <a:r>
              <a:rPr lang="en-US" altLang="en-US" sz="1600" dirty="0" smtClean="0"/>
              <a:t>Make sure the scene is safe to enter. You may have to direct others to get maintenance to clean the slippery area.</a:t>
            </a:r>
          </a:p>
          <a:p>
            <a:pPr lvl="1"/>
            <a:r>
              <a:rPr lang="en-US" altLang="en-US" sz="1600" dirty="0" smtClean="0"/>
              <a:t>Put on medical exam gloves.</a:t>
            </a:r>
          </a:p>
          <a:p>
            <a:pPr marL="514350" indent="-514350" eaLnBrk="1" hangingPunct="1">
              <a:buFont typeface="Arial" panose="020B0604020202020204" pitchFamily="34" charset="0"/>
              <a:buAutoNum type="alphaLcPeriod"/>
            </a:pPr>
            <a:endParaRPr lang="en-US" altLang="en-US" sz="2000" dirty="0" smtClean="0"/>
          </a:p>
        </p:txBody>
      </p:sp>
      <p:sp>
        <p:nvSpPr>
          <p:cNvPr id="6" name="Title 5"/>
          <p:cNvSpPr>
            <a:spLocks noGrp="1"/>
          </p:cNvSpPr>
          <p:nvPr>
            <p:ph type="title"/>
          </p:nvPr>
        </p:nvSpPr>
        <p:spPr>
          <a:xfrm>
            <a:off x="585207" y="249246"/>
            <a:ext cx="7416800" cy="1070974"/>
          </a:xfrm>
        </p:spPr>
        <p:txBody>
          <a:bodyPr rtlCol="0">
            <a:noAutofit/>
          </a:bodyPr>
          <a:lstStyle/>
          <a:p>
            <a:pPr>
              <a:defRPr/>
            </a:pPr>
            <a:r>
              <a:rPr lang="en-US" altLang="en-US" dirty="0"/>
              <a:t>Head and Spine Injuries</a:t>
            </a:r>
            <a:r>
              <a:rPr lang="en-US" dirty="0"/>
              <a:t/>
            </a:r>
            <a:br>
              <a:rPr lang="en-US" dirty="0"/>
            </a:br>
            <a:r>
              <a:rPr lang="en-US" sz="3200" dirty="0"/>
              <a:t>Scenario </a:t>
            </a:r>
            <a:r>
              <a:rPr lang="en-US" sz="3200" dirty="0" smtClean="0"/>
              <a:t>2 </a:t>
            </a:r>
            <a:r>
              <a:rPr lang="en-US" sz="3200" b="1" dirty="0" smtClean="0"/>
              <a:t>Answer 2</a:t>
            </a:r>
            <a:endParaRPr lang="en-US" sz="3200" dirty="0"/>
          </a:p>
        </p:txBody>
      </p:sp>
    </p:spTree>
    <p:extLst>
      <p:ext uri="{BB962C8B-B14F-4D97-AF65-F5344CB8AC3E}">
        <p14:creationId xmlns:p14="http://schemas.microsoft.com/office/powerpoint/2010/main" val="28242728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type="title"/>
          </p:nvPr>
        </p:nvSpPr>
        <p:spPr>
          <a:xfrm>
            <a:off x="547256" y="243479"/>
            <a:ext cx="7416800" cy="1108700"/>
          </a:xfrm>
        </p:spPr>
        <p:txBody>
          <a:bodyPr rtlCol="0">
            <a:normAutofit fontScale="90000"/>
          </a:bodyPr>
          <a:lstStyle/>
          <a:p>
            <a:pPr>
              <a:defRPr/>
            </a:pPr>
            <a:r>
              <a:rPr lang="en-US" altLang="en-US" sz="4000" dirty="0"/>
              <a:t>Head and Spine Injuries</a:t>
            </a:r>
            <a:r>
              <a:rPr lang="en-US" dirty="0"/>
              <a:t/>
            </a:r>
            <a:br>
              <a:rPr lang="en-US" dirty="0"/>
            </a:br>
            <a:r>
              <a:rPr lang="en-US" sz="3600" dirty="0"/>
              <a:t>Scenario </a:t>
            </a:r>
            <a:r>
              <a:rPr lang="en-US" sz="3600" dirty="0" smtClean="0"/>
              <a:t>2 </a:t>
            </a:r>
            <a:r>
              <a:rPr lang="en-US" sz="3600" b="1" dirty="0" smtClean="0"/>
              <a:t>Answer 2</a:t>
            </a:r>
            <a:endParaRPr lang="en-US" sz="3600" dirty="0"/>
          </a:p>
        </p:txBody>
      </p:sp>
      <p:sp>
        <p:nvSpPr>
          <p:cNvPr id="36868" name="Content Placeholder 2"/>
          <p:cNvSpPr txBox="1">
            <a:spLocks/>
          </p:cNvSpPr>
          <p:nvPr/>
        </p:nvSpPr>
        <p:spPr bwMode="auto">
          <a:xfrm>
            <a:off x="547255" y="1376784"/>
            <a:ext cx="7839253" cy="311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spcAft>
                <a:spcPts val="600"/>
              </a:spcAft>
              <a:buFont typeface="Arial" panose="020B0604020202020204" pitchFamily="34" charset="0"/>
              <a:buChar char="•"/>
              <a:defRPr sz="2800">
                <a:solidFill>
                  <a:srgbClr val="595959"/>
                </a:solidFill>
                <a:latin typeface="Arial" panose="020B0604020202020204" pitchFamily="34" charset="0"/>
              </a:defRPr>
            </a:lvl1pPr>
            <a:lvl2pPr marL="914400" indent="-396875">
              <a:spcAft>
                <a:spcPts val="600"/>
              </a:spcAft>
              <a:buFont typeface="Arial" panose="020B0604020202020204" pitchFamily="34" charset="0"/>
              <a:buChar char="–"/>
              <a:defRPr sz="2400">
                <a:solidFill>
                  <a:srgbClr val="595959"/>
                </a:solidFill>
                <a:latin typeface="Arial" panose="020B0604020202020204" pitchFamily="34" charset="0"/>
              </a:defRPr>
            </a:lvl2pPr>
            <a:lvl3pPr marL="1371600" indent="-457200">
              <a:spcAft>
                <a:spcPts val="600"/>
              </a:spcAft>
              <a:buFont typeface="Arial" panose="020B0604020202020204" pitchFamily="34" charset="0"/>
              <a:buChar char="•"/>
              <a:defRPr sz="2000">
                <a:solidFill>
                  <a:srgbClr val="595959"/>
                </a:solidFill>
                <a:latin typeface="Arial" panose="020B0604020202020204" pitchFamily="34" charset="0"/>
              </a:defRPr>
            </a:lvl3pPr>
            <a:lvl4pPr marL="1714500" indent="-342900">
              <a:spcAft>
                <a:spcPts val="600"/>
              </a:spcAft>
              <a:buFont typeface="Arial" panose="020B0604020202020204" pitchFamily="34" charset="0"/>
              <a:buChar char="–"/>
              <a:defRPr>
                <a:solidFill>
                  <a:srgbClr val="595959"/>
                </a:solidFill>
                <a:latin typeface="Arial" panose="020B0604020202020204" pitchFamily="34" charset="0"/>
              </a:defRPr>
            </a:lvl4pPr>
            <a:lvl5pPr marL="2171700" indent="-342900">
              <a:spcAft>
                <a:spcPts val="600"/>
              </a:spcAft>
              <a:buFont typeface="Arial" panose="020B0604020202020204" pitchFamily="34" charset="0"/>
              <a:buChar char="»"/>
              <a:defRPr>
                <a:solidFill>
                  <a:srgbClr val="595959"/>
                </a:solidFill>
                <a:latin typeface="Arial" panose="020B0604020202020204" pitchFamily="34" charset="0"/>
              </a:defRPr>
            </a:lvl5pPr>
            <a:lvl6pPr marL="26289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6pPr>
            <a:lvl7pPr marL="30861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7pPr>
            <a:lvl8pPr marL="35433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8pPr>
            <a:lvl9pPr marL="40005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9pPr>
          </a:lstStyle>
          <a:p>
            <a:pPr marL="274320" marR="0" lvl="0" indent="-274320" algn="l" defTabSz="457200" rtl="0" eaLnBrk="1" fontAlgn="auto" latinLnBrk="0" hangingPunct="1">
              <a:lnSpc>
                <a:spcPct val="100000"/>
              </a:lnSpc>
              <a:spcBef>
                <a:spcPts val="0"/>
              </a:spcBef>
              <a:spcAft>
                <a:spcPts val="600"/>
              </a:spcAft>
              <a:buClrTx/>
              <a:buSzTx/>
              <a:buFont typeface="Arial" panose="020B0604020202020204" pitchFamily="34" charset="0"/>
              <a:buAutoNum type="arabicPeriod" startAt="2"/>
              <a:tabLst/>
              <a:defRPr/>
            </a:pPr>
            <a:r>
              <a:rPr kumimoji="0" lang="en-US" altLang="en-US" sz="1800" b="1"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How would you provide care?</a:t>
            </a:r>
          </a:p>
          <a:p>
            <a:pPr indent="-228600">
              <a:spcAft>
                <a:spcPts val="0"/>
              </a:spcAft>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Maintain manual restriction of the head and spine in the position found.</a:t>
            </a:r>
          </a:p>
          <a:p>
            <a:pPr indent="-228600">
              <a:spcAft>
                <a:spcPts val="0"/>
              </a:spcAft>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If there are no signs of skull fracture (deformed area of the skull, depressed area in bone felt by touch, blood or fluid coming from nose or ears):</a:t>
            </a:r>
          </a:p>
          <a:p>
            <a:pPr marL="971550" lvl="1" indent="-28575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Use direct pressure to control bleeding.</a:t>
            </a:r>
          </a:p>
          <a:p>
            <a:pPr marL="971550" lvl="1" indent="-285750">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Stay with the victim until EMS arrives.</a:t>
            </a:r>
          </a:p>
          <a:p>
            <a:pPr indent="-228600">
              <a:spcAft>
                <a:spcPts val="0"/>
              </a:spcAft>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If there are signs of skull fracture:</a:t>
            </a:r>
          </a:p>
          <a:p>
            <a:pPr marL="971550" lvl="1" indent="-28575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Do not press on the wound. Cover it with a sterile dressing.</a:t>
            </a:r>
          </a:p>
          <a:p>
            <a:pPr marL="971550" lvl="1" indent="-28575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If there is a lot of bleeding, apply indirect pressure around the edges of the wound, not on the wound itself.</a:t>
            </a:r>
          </a:p>
          <a:p>
            <a:pPr marL="971550" lvl="1" indent="-28575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Stay with the victim until EMS arrives.</a:t>
            </a:r>
          </a:p>
        </p:txBody>
      </p:sp>
    </p:spTree>
    <p:extLst>
      <p:ext uri="{BB962C8B-B14F-4D97-AF65-F5344CB8AC3E}">
        <p14:creationId xmlns:p14="http://schemas.microsoft.com/office/powerpoint/2010/main" val="29504716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sz="3600" dirty="0" smtClean="0">
                <a:latin typeface="+mj-lt"/>
              </a:rPr>
              <a:t>Poisoning and Allergic Reactions Scenarios</a:t>
            </a:r>
          </a:p>
        </p:txBody>
      </p:sp>
      <p:sp>
        <p:nvSpPr>
          <p:cNvPr id="3" name="Action Button: Return 2">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4" name="Subtitle 3">
            <a:extLst>
              <a:ext uri="{FF2B5EF4-FFF2-40B4-BE49-F238E27FC236}">
                <a16:creationId xmlns:a16="http://schemas.microsoft.com/office/drawing/2014/main" id="{E495311E-7F89-714D-9C45-C4344ED99A00}"/>
              </a:ext>
            </a:extLst>
          </p:cNvPr>
          <p:cNvSpPr txBox="1">
            <a:spLocks/>
          </p:cNvSpPr>
          <p:nvPr/>
        </p:nvSpPr>
        <p:spPr>
          <a:xfrm>
            <a:off x="1371600" y="4367624"/>
            <a:ext cx="6400800" cy="581891"/>
          </a:xfrm>
          <a:prstGeom prst="rect">
            <a:avLst/>
          </a:prstGeom>
        </p:spPr>
        <p:txBody>
          <a:bodyPr/>
          <a:lstStyle>
            <a:lvl1pPr marL="0" indent="0" algn="ctr" defTabSz="457200" rtl="0" eaLnBrk="1" latinLnBrk="0" hangingPunct="1">
              <a:spcBef>
                <a:spcPct val="20000"/>
              </a:spcBef>
              <a:buFont typeface="Arial"/>
              <a:buNone/>
              <a:defRPr sz="3200" kern="1200">
                <a:solidFill>
                  <a:srgbClr val="D7DF23"/>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cap="small" dirty="0" smtClean="0">
                <a:solidFill>
                  <a:srgbClr val="7BC44D"/>
                </a:solidFill>
                <a:latin typeface="+mj-lt"/>
                <a:ea typeface="Roboto Condensed Light" panose="02000000000000000000" pitchFamily="2" charset="0"/>
              </a:rPr>
              <a:t>Electrical Utility</a:t>
            </a:r>
            <a:endParaRPr lang="en-US" sz="2800" cap="small" dirty="0">
              <a:solidFill>
                <a:srgbClr val="7BC44D"/>
              </a:solidFill>
              <a:latin typeface="+mj-lt"/>
              <a:ea typeface="Roboto Condensed Light" panose="02000000000000000000" pitchFamily="2" charset="0"/>
            </a:endParaRPr>
          </a:p>
        </p:txBody>
      </p:sp>
    </p:spTree>
    <p:extLst>
      <p:ext uri="{BB962C8B-B14F-4D97-AF65-F5344CB8AC3E}">
        <p14:creationId xmlns:p14="http://schemas.microsoft.com/office/powerpoint/2010/main" val="1452438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pPr eaLnBrk="1" hangingPunct="1"/>
            <a:r>
              <a:rPr lang="en-US" altLang="en-US" sz="4000" dirty="0" smtClean="0"/>
              <a:t>Bleeding and Wound Care Scenarios</a:t>
            </a:r>
          </a:p>
        </p:txBody>
      </p:sp>
      <p:sp>
        <p:nvSpPr>
          <p:cNvPr id="4" name="Subtitle 3">
            <a:extLst>
              <a:ext uri="{FF2B5EF4-FFF2-40B4-BE49-F238E27FC236}">
                <a16:creationId xmlns:a16="http://schemas.microsoft.com/office/drawing/2014/main" id="{E495311E-7F89-714D-9C45-C4344ED99A00}"/>
              </a:ext>
            </a:extLst>
          </p:cNvPr>
          <p:cNvSpPr txBox="1">
            <a:spLocks/>
          </p:cNvSpPr>
          <p:nvPr/>
        </p:nvSpPr>
        <p:spPr>
          <a:xfrm>
            <a:off x="1371600" y="4314306"/>
            <a:ext cx="6400800" cy="581891"/>
          </a:xfrm>
          <a:prstGeom prst="rect">
            <a:avLst/>
          </a:prstGeom>
        </p:spPr>
        <p:txBody>
          <a:bodyPr/>
          <a:lstStyle>
            <a:lvl1pPr marL="0" indent="0" algn="ctr" defTabSz="457200" rtl="0" eaLnBrk="1" latinLnBrk="0" hangingPunct="1">
              <a:spcBef>
                <a:spcPct val="20000"/>
              </a:spcBef>
              <a:buFont typeface="Arial"/>
              <a:buNone/>
              <a:defRPr sz="3200" kern="1200">
                <a:solidFill>
                  <a:srgbClr val="D7DF23"/>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cap="small" dirty="0" smtClean="0">
                <a:solidFill>
                  <a:srgbClr val="7BC44D"/>
                </a:solidFill>
                <a:latin typeface="+mj-lt"/>
                <a:ea typeface="Roboto Condensed Light" panose="02000000000000000000" pitchFamily="2" charset="0"/>
              </a:rPr>
              <a:t>Electrical Utility</a:t>
            </a:r>
            <a:endParaRPr lang="en-US" sz="2400" cap="small" dirty="0">
              <a:solidFill>
                <a:srgbClr val="7BC44D"/>
              </a:solidFill>
              <a:latin typeface="+mj-lt"/>
              <a:ea typeface="Roboto Condensed Light" panose="02000000000000000000" pitchFamily="2" charset="0"/>
            </a:endParaRPr>
          </a:p>
        </p:txBody>
      </p:sp>
      <p:sp>
        <p:nvSpPr>
          <p:cNvPr id="5" name="Action Button: Return 4">
            <a:hlinkClick r:id="rId3"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custDataLst>
      <p:tags r:id="rId1"/>
    </p:custDataLst>
    <p:extLst>
      <p:ext uri="{BB962C8B-B14F-4D97-AF65-F5344CB8AC3E}">
        <p14:creationId xmlns:p14="http://schemas.microsoft.com/office/powerpoint/2010/main" val="933721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020" y="1442963"/>
            <a:ext cx="7779075" cy="2878137"/>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You are on the transmission crew that has been called to a remote location to climb a hard-to-reach structure. The structure is in a marshy area, so your crew must use a Marsh Master to access it. As you pass under several trees to access the right-of-way, a snake on a branch above you suddenly strikes </a:t>
            </a:r>
            <a:r>
              <a:rPr lang="en-US" sz="1600" dirty="0" smtClean="0"/>
              <a:t>one </a:t>
            </a:r>
            <a:r>
              <a:rPr lang="en-US" sz="1600" dirty="0"/>
              <a:t>of your </a:t>
            </a:r>
            <a:r>
              <a:rPr lang="en-US" sz="1600" dirty="0" smtClean="0"/>
              <a:t>coworkers </a:t>
            </a:r>
            <a:r>
              <a:rPr lang="en-US" sz="1600" dirty="0"/>
              <a:t>in the arm</a:t>
            </a:r>
            <a:r>
              <a:rPr lang="en-US" sz="1600" dirty="0" smtClean="0"/>
              <a:t>.</a:t>
            </a:r>
            <a:endParaRPr lang="en-US" sz="1600" dirty="0"/>
          </a:p>
          <a:p>
            <a:pPr marL="274320" indent="-274320" eaLnBrk="1" fontAlgn="auto" hangingPunct="1">
              <a:lnSpc>
                <a:spcPct val="100000"/>
              </a:lnSpc>
              <a:spcBef>
                <a:spcPts val="0"/>
              </a:spcBef>
              <a:buFont typeface="+mj-lt"/>
              <a:buAutoNum type="arabicPeriod"/>
              <a:defRPr/>
            </a:pPr>
            <a:r>
              <a:rPr lang="en-US" sz="1800" b="1" dirty="0"/>
              <a:t>What would you do before providing first aid?</a:t>
            </a:r>
          </a:p>
          <a:p>
            <a:pPr marL="274320" indent="-274320" eaLnBrk="1" fontAlgn="auto" hangingPunct="1">
              <a:lnSpc>
                <a:spcPct val="100000"/>
              </a:lnSpc>
              <a:spcBef>
                <a:spcPts val="0"/>
              </a:spcBef>
              <a:buFont typeface="+mj-lt"/>
              <a:buAutoNum type="arabicPeriod"/>
              <a:defRPr/>
            </a:pPr>
            <a:r>
              <a:rPr lang="en-US" sz="1800" b="1" dirty="0"/>
              <a:t>How would you provide care?</a:t>
            </a:r>
          </a:p>
          <a:p>
            <a:pPr marL="457200" lvl="1" indent="0" eaLnBrk="1" fontAlgn="auto" hangingPunct="1">
              <a:spcBef>
                <a:spcPts val="0"/>
              </a:spcBef>
              <a:buFont typeface="+mj-lt"/>
              <a:buNone/>
              <a:defRPr/>
            </a:pPr>
            <a:endParaRPr lang="en-US" dirty="0"/>
          </a:p>
        </p:txBody>
      </p:sp>
      <p:sp>
        <p:nvSpPr>
          <p:cNvPr id="2" name="Title 1"/>
          <p:cNvSpPr>
            <a:spLocks noGrp="1"/>
          </p:cNvSpPr>
          <p:nvPr>
            <p:ph type="title"/>
          </p:nvPr>
        </p:nvSpPr>
        <p:spPr>
          <a:xfrm>
            <a:off x="519448" y="270533"/>
            <a:ext cx="8040710" cy="1040954"/>
          </a:xfrm>
        </p:spPr>
        <p:txBody>
          <a:bodyPr rtlCol="0">
            <a:noAutofit/>
          </a:bodyPr>
          <a:lstStyle/>
          <a:p>
            <a:pPr>
              <a:defRPr/>
            </a:pPr>
            <a:r>
              <a:rPr lang="en-US" altLang="en-US" dirty="0"/>
              <a:t>Poisoning </a:t>
            </a:r>
            <a:r>
              <a:rPr lang="en-US" altLang="en-US" dirty="0" smtClean="0"/>
              <a:t>&amp; </a:t>
            </a:r>
            <a:r>
              <a:rPr lang="en-US" altLang="en-US" dirty="0"/>
              <a:t>Allergic Reactions</a:t>
            </a:r>
            <a:r>
              <a:rPr lang="en-US" dirty="0"/>
              <a:t/>
            </a:r>
            <a:br>
              <a:rPr lang="en-US" dirty="0"/>
            </a:br>
            <a:r>
              <a:rPr lang="en-US" sz="3200" dirty="0"/>
              <a:t>Scenario 1</a:t>
            </a:r>
          </a:p>
        </p:txBody>
      </p:sp>
    </p:spTree>
    <p:extLst>
      <p:ext uri="{BB962C8B-B14F-4D97-AF65-F5344CB8AC3E}">
        <p14:creationId xmlns:p14="http://schemas.microsoft.com/office/powerpoint/2010/main" val="32596534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468" y="1886463"/>
            <a:ext cx="8012395" cy="1370574"/>
          </a:xfrm>
        </p:spPr>
        <p:txBody>
          <a:bodyPr rtlCol="0">
            <a:normAutofit/>
          </a:bodyPr>
          <a:lstStyle/>
          <a:p>
            <a:pPr marL="274320" indent="-274320" eaLnBrk="1" fontAlgn="auto" hangingPunct="1">
              <a:lnSpc>
                <a:spcPct val="100000"/>
              </a:lnSpc>
              <a:spcBef>
                <a:spcPts val="0"/>
              </a:spcBef>
              <a:spcAft>
                <a:spcPts val="600"/>
              </a:spcAft>
              <a:buFont typeface="+mj-lt"/>
              <a:buAutoNum type="arabicPeriod"/>
              <a:defRPr/>
            </a:pPr>
            <a:r>
              <a:rPr lang="en-US" sz="1800" b="1" dirty="0"/>
              <a:t>What would you do before providing first aid?</a:t>
            </a:r>
          </a:p>
          <a:p>
            <a:pPr marL="673894" lvl="1" indent="-285750">
              <a:spcBef>
                <a:spcPts val="0"/>
              </a:spcBef>
              <a:defRPr/>
            </a:pPr>
            <a:r>
              <a:rPr lang="en-US" sz="1600" dirty="0"/>
              <a:t>Make sure the scene is safe to enter, such that the snake or any other snakes in the area cannot strike other workers.</a:t>
            </a:r>
          </a:p>
          <a:p>
            <a:pPr marL="673894" lvl="1" indent="-285750">
              <a:spcBef>
                <a:spcPts val="0"/>
              </a:spcBef>
              <a:defRPr/>
            </a:pPr>
            <a:r>
              <a:rPr lang="en-US" sz="1600" dirty="0"/>
              <a:t>Have a </a:t>
            </a:r>
            <a:r>
              <a:rPr lang="en-US" sz="1600" dirty="0" smtClean="0"/>
              <a:t>coworker </a:t>
            </a:r>
            <a:r>
              <a:rPr lang="en-US" sz="1600" dirty="0"/>
              <a:t>use your emergency communication device to summon 9-1-1.</a:t>
            </a:r>
          </a:p>
          <a:p>
            <a:pPr marL="673894" lvl="1" indent="-285750">
              <a:spcBef>
                <a:spcPts val="0"/>
              </a:spcBef>
              <a:defRPr/>
            </a:pPr>
            <a:r>
              <a:rPr lang="en-US" sz="1600" dirty="0"/>
              <a:t>Put on medical exam gloves</a:t>
            </a:r>
            <a:r>
              <a:rPr lang="en-US" sz="1800" dirty="0"/>
              <a:t>.</a:t>
            </a:r>
          </a:p>
          <a:p>
            <a:pPr marL="0" indent="0" eaLnBrk="1" fontAlgn="auto" hangingPunct="1">
              <a:spcBef>
                <a:spcPts val="0"/>
              </a:spcBef>
              <a:buFont typeface="+mj-lt"/>
              <a:buNone/>
              <a:defRPr/>
            </a:pPr>
            <a:endParaRPr lang="en-US" sz="1800" dirty="0"/>
          </a:p>
        </p:txBody>
      </p:sp>
      <p:sp>
        <p:nvSpPr>
          <p:cNvPr id="6" name="Title 5"/>
          <p:cNvSpPr>
            <a:spLocks noGrp="1"/>
          </p:cNvSpPr>
          <p:nvPr>
            <p:ph type="title"/>
          </p:nvPr>
        </p:nvSpPr>
        <p:spPr>
          <a:xfrm>
            <a:off x="485104" y="292175"/>
            <a:ext cx="8182759" cy="1049662"/>
          </a:xfrm>
        </p:spPr>
        <p:txBody>
          <a:bodyPr rtlCol="0">
            <a:noAutofit/>
          </a:bodyPr>
          <a:lstStyle/>
          <a:p>
            <a:pPr>
              <a:defRPr/>
            </a:pPr>
            <a:r>
              <a:rPr lang="en-US" altLang="en-US" dirty="0"/>
              <a:t>Poisoning </a:t>
            </a:r>
            <a:r>
              <a:rPr lang="en-US" altLang="en-US" dirty="0" smtClean="0"/>
              <a:t>&amp; </a:t>
            </a:r>
            <a:r>
              <a:rPr lang="en-US" altLang="en-US" dirty="0"/>
              <a:t>Allergic Reactions</a:t>
            </a:r>
            <a:r>
              <a:rPr lang="en-US" dirty="0"/>
              <a:t/>
            </a:r>
            <a:br>
              <a:rPr lang="en-US" dirty="0"/>
            </a:br>
            <a:r>
              <a:rPr lang="en-US" sz="3200" dirty="0"/>
              <a:t>Scenario 1 </a:t>
            </a:r>
            <a:r>
              <a:rPr lang="en-US" sz="3200" b="1" dirty="0" smtClean="0"/>
              <a:t>Answer 1</a:t>
            </a:r>
            <a:endParaRPr lang="en-US" sz="3200" dirty="0"/>
          </a:p>
        </p:txBody>
      </p:sp>
    </p:spTree>
    <p:extLst>
      <p:ext uri="{BB962C8B-B14F-4D97-AF65-F5344CB8AC3E}">
        <p14:creationId xmlns:p14="http://schemas.microsoft.com/office/powerpoint/2010/main" val="41243223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7400" y="1430462"/>
            <a:ext cx="7931233" cy="2878137"/>
          </a:xfrm>
        </p:spPr>
        <p:txBody>
          <a:bodyPr rtlCol="0">
            <a:noAutofit/>
          </a:bodyPr>
          <a:lstStyle/>
          <a:p>
            <a:pPr marL="274320" indent="-274320" eaLnBrk="1" fontAlgn="auto" hangingPunct="1">
              <a:lnSpc>
                <a:spcPct val="100000"/>
              </a:lnSpc>
              <a:spcBef>
                <a:spcPts val="0"/>
              </a:spcBef>
              <a:spcAft>
                <a:spcPts val="600"/>
              </a:spcAft>
              <a:buFont typeface="+mj-lt"/>
              <a:buAutoNum type="arabicPeriod" startAt="2"/>
              <a:defRPr/>
            </a:pPr>
            <a:r>
              <a:rPr lang="en-US" sz="1800" b="1" dirty="0"/>
              <a:t>How would you provide care?</a:t>
            </a:r>
          </a:p>
          <a:p>
            <a:pPr lvl="1">
              <a:spcBef>
                <a:spcPts val="0"/>
              </a:spcBef>
              <a:defRPr/>
            </a:pPr>
            <a:r>
              <a:rPr lang="en-US" sz="1600" dirty="0"/>
              <a:t>Have the victim lie down and </a:t>
            </a:r>
            <a:r>
              <a:rPr lang="en-US" sz="1600" dirty="0" smtClean="0"/>
              <a:t>stay </a:t>
            </a:r>
            <a:r>
              <a:rPr lang="en-US" sz="1600" dirty="0"/>
              <a:t>calm. (Do not move the victim unless absolutely necessary.) </a:t>
            </a:r>
          </a:p>
          <a:p>
            <a:pPr lvl="1">
              <a:spcBef>
                <a:spcPts val="0"/>
              </a:spcBef>
              <a:defRPr/>
            </a:pPr>
            <a:r>
              <a:rPr lang="en-US" sz="1600" dirty="0"/>
              <a:t>Keep the bite area immobile and below the level of the heart.</a:t>
            </a:r>
          </a:p>
          <a:p>
            <a:pPr lvl="1">
              <a:spcBef>
                <a:spcPts val="0"/>
              </a:spcBef>
              <a:defRPr/>
            </a:pPr>
            <a:r>
              <a:rPr lang="en-US" sz="1600" dirty="0"/>
              <a:t>Wash the bite wound with large amounts of water, with or without soap.</a:t>
            </a:r>
          </a:p>
          <a:p>
            <a:pPr lvl="1">
              <a:spcBef>
                <a:spcPts val="0"/>
              </a:spcBef>
              <a:defRPr/>
            </a:pPr>
            <a:r>
              <a:rPr lang="en-US" sz="1600" dirty="0"/>
              <a:t>Wrap the extremity with a snug elastic bandage. Wrap away from the body toward the end of the limb. </a:t>
            </a:r>
          </a:p>
          <a:p>
            <a:pPr lvl="1">
              <a:spcBef>
                <a:spcPts val="0"/>
              </a:spcBef>
              <a:defRPr/>
            </a:pPr>
            <a:r>
              <a:rPr lang="en-US" sz="1600" dirty="0"/>
              <a:t>Remove jewelry or tight clothing before swelling begins.</a:t>
            </a:r>
          </a:p>
          <a:p>
            <a:pPr lvl="1">
              <a:spcBef>
                <a:spcPts val="0"/>
              </a:spcBef>
              <a:defRPr/>
            </a:pPr>
            <a:r>
              <a:rPr lang="en-US" sz="1600" dirty="0"/>
              <a:t>Note the snake’s appearance so you can describe it to EMS. Use a snake identification handbook, if available, as a resource.</a:t>
            </a:r>
          </a:p>
          <a:p>
            <a:pPr lvl="1">
              <a:spcBef>
                <a:spcPts val="0"/>
              </a:spcBef>
              <a:defRPr/>
            </a:pPr>
            <a:r>
              <a:rPr lang="en-US" sz="1600" dirty="0"/>
              <a:t>Monitor the victim’s breathing and be ready to give </a:t>
            </a:r>
            <a:r>
              <a:rPr lang="en-US" sz="1600" dirty="0" smtClean="0"/>
              <a:t>CPR </a:t>
            </a:r>
            <a:r>
              <a:rPr lang="en-US" sz="1600" dirty="0"/>
              <a:t>if needed.</a:t>
            </a:r>
          </a:p>
          <a:p>
            <a:pPr marL="0" indent="0" eaLnBrk="1" fontAlgn="auto" hangingPunct="1">
              <a:spcBef>
                <a:spcPts val="0"/>
              </a:spcBef>
              <a:buFont typeface="+mj-lt"/>
              <a:buNone/>
              <a:defRPr/>
            </a:pPr>
            <a:endParaRPr lang="en-US" dirty="0"/>
          </a:p>
        </p:txBody>
      </p:sp>
      <p:sp>
        <p:nvSpPr>
          <p:cNvPr id="6" name="Title 5"/>
          <p:cNvSpPr>
            <a:spLocks noGrp="1"/>
          </p:cNvSpPr>
          <p:nvPr>
            <p:ph type="title"/>
          </p:nvPr>
        </p:nvSpPr>
        <p:spPr>
          <a:xfrm>
            <a:off x="417400" y="297586"/>
            <a:ext cx="7992503" cy="992258"/>
          </a:xfrm>
        </p:spPr>
        <p:txBody>
          <a:bodyPr rtlCol="0">
            <a:noAutofit/>
          </a:bodyPr>
          <a:lstStyle/>
          <a:p>
            <a:pPr>
              <a:defRPr/>
            </a:pPr>
            <a:r>
              <a:rPr lang="en-US" altLang="en-US" dirty="0" smtClean="0"/>
              <a:t>Poisoning &amp; Allergic </a:t>
            </a:r>
            <a:r>
              <a:rPr lang="en-US" altLang="en-US" dirty="0"/>
              <a:t>Reactions</a:t>
            </a:r>
            <a:r>
              <a:rPr lang="en-US" dirty="0"/>
              <a:t/>
            </a:r>
            <a:br>
              <a:rPr lang="en-US" dirty="0"/>
            </a:br>
            <a:r>
              <a:rPr lang="en-US" sz="3200" dirty="0"/>
              <a:t>Scenario 1 </a:t>
            </a:r>
            <a:r>
              <a:rPr lang="en-US" sz="3200" b="1" dirty="0" smtClean="0"/>
              <a:t>Answer 2</a:t>
            </a:r>
            <a:endParaRPr lang="en-US" sz="3200" dirty="0"/>
          </a:p>
        </p:txBody>
      </p:sp>
    </p:spTree>
    <p:extLst>
      <p:ext uri="{BB962C8B-B14F-4D97-AF65-F5344CB8AC3E}">
        <p14:creationId xmlns:p14="http://schemas.microsoft.com/office/powerpoint/2010/main" val="10813387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9843" y="2250219"/>
            <a:ext cx="8077199" cy="1548058"/>
          </a:xfrm>
        </p:spPr>
        <p:txBody>
          <a:bodyPr/>
          <a:lstStyle/>
          <a:p>
            <a:r>
              <a:rPr lang="en-US" sz="3600" dirty="0" smtClean="0"/>
              <a:t>CPR and AED</a:t>
            </a:r>
            <a:br>
              <a:rPr lang="en-US" sz="3600" dirty="0" smtClean="0"/>
            </a:br>
            <a:r>
              <a:rPr lang="en-US" sz="3600" dirty="0" smtClean="0"/>
              <a:t>Scenarios</a:t>
            </a:r>
            <a:endParaRPr lang="en-US" sz="3600" dirty="0"/>
          </a:p>
        </p:txBody>
      </p:sp>
      <p:sp>
        <p:nvSpPr>
          <p:cNvPr id="3" name="Action Button: Return 2">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4" name="Subtitle 3">
            <a:extLst>
              <a:ext uri="{FF2B5EF4-FFF2-40B4-BE49-F238E27FC236}">
                <a16:creationId xmlns:a16="http://schemas.microsoft.com/office/drawing/2014/main" id="{E495311E-7F89-714D-9C45-C4344ED99A00}"/>
              </a:ext>
            </a:extLst>
          </p:cNvPr>
          <p:cNvSpPr txBox="1">
            <a:spLocks/>
          </p:cNvSpPr>
          <p:nvPr/>
        </p:nvSpPr>
        <p:spPr>
          <a:xfrm>
            <a:off x="1371600" y="4314306"/>
            <a:ext cx="6400800" cy="581891"/>
          </a:xfrm>
          <a:prstGeom prst="rect">
            <a:avLst/>
          </a:prstGeom>
        </p:spPr>
        <p:txBody>
          <a:bodyPr/>
          <a:lstStyle>
            <a:lvl1pPr marL="0" indent="0" algn="ctr" defTabSz="457200" rtl="0" eaLnBrk="1" latinLnBrk="0" hangingPunct="1">
              <a:spcBef>
                <a:spcPct val="20000"/>
              </a:spcBef>
              <a:buFont typeface="Arial"/>
              <a:buNone/>
              <a:defRPr sz="3200" kern="1200">
                <a:solidFill>
                  <a:srgbClr val="D7DF23"/>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cap="small" dirty="0" smtClean="0">
                <a:solidFill>
                  <a:srgbClr val="7BC44D"/>
                </a:solidFill>
                <a:latin typeface="+mj-lt"/>
                <a:ea typeface="Roboto Condensed Light" panose="02000000000000000000" pitchFamily="2" charset="0"/>
              </a:rPr>
              <a:t>Electrical Utility</a:t>
            </a:r>
            <a:endParaRPr lang="en-US" sz="2400" cap="small" dirty="0">
              <a:solidFill>
                <a:srgbClr val="7BC44D"/>
              </a:solidFill>
              <a:latin typeface="+mj-lt"/>
              <a:ea typeface="Roboto Condensed Light" panose="02000000000000000000" pitchFamily="2" charset="0"/>
            </a:endParaRPr>
          </a:p>
        </p:txBody>
      </p:sp>
    </p:spTree>
    <p:extLst>
      <p:ext uri="{BB962C8B-B14F-4D97-AF65-F5344CB8AC3E}">
        <p14:creationId xmlns:p14="http://schemas.microsoft.com/office/powerpoint/2010/main" val="1251517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5365" y="1461035"/>
            <a:ext cx="7914768" cy="2867486"/>
          </a:xfrm>
        </p:spPr>
        <p:txBody>
          <a:bodyPr numCol="1">
            <a:noAutofit/>
          </a:bodyPr>
          <a:lstStyle/>
          <a:p>
            <a:pPr marL="0" indent="0">
              <a:lnSpc>
                <a:spcPct val="100000"/>
              </a:lnSpc>
              <a:spcBef>
                <a:spcPts val="0"/>
              </a:spcBef>
              <a:spcAft>
                <a:spcPts val="450"/>
              </a:spcAft>
              <a:buNone/>
            </a:pPr>
            <a:r>
              <a:rPr lang="en-US" sz="1600" dirty="0"/>
              <a:t>Your sister-in-law asks you to watch her children while she’s away. You agree to watch your 6-month-old nephew and 3-year-old niece until your brother returns home.</a:t>
            </a:r>
          </a:p>
          <a:p>
            <a:pPr marL="0" indent="0">
              <a:lnSpc>
                <a:spcPct val="100000"/>
              </a:lnSpc>
              <a:spcBef>
                <a:spcPts val="0"/>
              </a:spcBef>
              <a:spcAft>
                <a:spcPts val="450"/>
              </a:spcAft>
              <a:buNone/>
            </a:pPr>
            <a:r>
              <a:rPr lang="en-US" sz="1600" dirty="0"/>
              <a:t>After feeding, bathing and reading to the children, you get them settled in bed and head to the family room to watch a little TV. Around 10 p.m., you receive a call from your brother, who says his plane has landed and he should be home in 30–40 minutes. Then you go to check on the children. Your niece is sleeping soundly. When you check your nephew, you see that he is not breathing and is slightly blue around the mouth. </a:t>
            </a:r>
          </a:p>
          <a:p>
            <a:pPr marL="257175" indent="-257175">
              <a:lnSpc>
                <a:spcPct val="100000"/>
              </a:lnSpc>
              <a:spcBef>
                <a:spcPts val="0"/>
              </a:spcBef>
              <a:buFont typeface="+mj-lt"/>
              <a:buAutoNum type="arabicPeriod"/>
            </a:pPr>
            <a:r>
              <a:rPr lang="en-US" sz="1800" b="1" dirty="0"/>
              <a:t>What should you do before providing first aid?</a:t>
            </a:r>
          </a:p>
          <a:p>
            <a:pPr marL="257175" indent="-257175">
              <a:lnSpc>
                <a:spcPct val="100000"/>
              </a:lnSpc>
              <a:spcBef>
                <a:spcPts val="0"/>
              </a:spcBef>
              <a:buFont typeface="+mj-lt"/>
              <a:buAutoNum type="arabicPeriod"/>
            </a:pPr>
            <a:r>
              <a:rPr lang="en-US" sz="1800" b="1" dirty="0"/>
              <a:t>How would you provide care?</a:t>
            </a:r>
          </a:p>
          <a:p>
            <a:pPr marL="0" indent="0">
              <a:lnSpc>
                <a:spcPct val="120000"/>
              </a:lnSpc>
              <a:buNone/>
            </a:pPr>
            <a:endParaRPr lang="en-US" sz="1350" dirty="0"/>
          </a:p>
          <a:p>
            <a:pPr marL="0" indent="0">
              <a:lnSpc>
                <a:spcPct val="120000"/>
              </a:lnSpc>
              <a:buNone/>
            </a:pPr>
            <a:endParaRPr lang="en-US" sz="1350" dirty="0"/>
          </a:p>
        </p:txBody>
      </p:sp>
      <p:sp>
        <p:nvSpPr>
          <p:cNvPr id="2" name="Title 1"/>
          <p:cNvSpPr>
            <a:spLocks noGrp="1"/>
          </p:cNvSpPr>
          <p:nvPr>
            <p:ph type="title"/>
          </p:nvPr>
        </p:nvSpPr>
        <p:spPr/>
        <p:txBody>
          <a:bodyPr>
            <a:noAutofit/>
          </a:bodyPr>
          <a:lstStyle/>
          <a:p>
            <a:r>
              <a:rPr lang="en-US" sz="3600" dirty="0"/>
              <a:t>CPR and AED</a:t>
            </a:r>
            <a:br>
              <a:rPr lang="en-US" sz="3600" dirty="0"/>
            </a:br>
            <a:r>
              <a:rPr lang="en-US" sz="3200" dirty="0"/>
              <a:t>Scenario 2</a:t>
            </a:r>
          </a:p>
        </p:txBody>
      </p:sp>
    </p:spTree>
    <p:extLst>
      <p:ext uri="{BB962C8B-B14F-4D97-AF65-F5344CB8AC3E}">
        <p14:creationId xmlns:p14="http://schemas.microsoft.com/office/powerpoint/2010/main" val="40702547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457" y="2237908"/>
            <a:ext cx="7719124" cy="667685"/>
          </a:xfrm>
        </p:spPr>
        <p:txBody>
          <a:bodyPr>
            <a:noAutofit/>
          </a:bodyPr>
          <a:lstStyle/>
          <a:p>
            <a:pPr marL="257175" indent="-257175">
              <a:lnSpc>
                <a:spcPct val="100000"/>
              </a:lnSpc>
              <a:spcBef>
                <a:spcPts val="0"/>
              </a:spcBef>
              <a:spcAft>
                <a:spcPts val="450"/>
              </a:spcAft>
              <a:buFont typeface="+mj-lt"/>
              <a:buAutoNum type="arabicPeriod"/>
            </a:pPr>
            <a:r>
              <a:rPr lang="en-US" sz="1800" b="1" dirty="0"/>
              <a:t>What should you do before providing first aid?</a:t>
            </a:r>
          </a:p>
          <a:p>
            <a:pPr marL="514350" lvl="1" indent="-171450">
              <a:lnSpc>
                <a:spcPct val="100000"/>
              </a:lnSpc>
              <a:spcBef>
                <a:spcPts val="0"/>
              </a:spcBef>
            </a:pPr>
            <a:r>
              <a:rPr lang="en-US" sz="1600" dirty="0"/>
              <a:t>Remove the infant from the crib and put him on a firm, flat surface.</a:t>
            </a:r>
          </a:p>
          <a:p>
            <a:pPr marL="288918" lvl="1" indent="0">
              <a:buNone/>
            </a:pPr>
            <a:endParaRPr lang="en-US" sz="1350" dirty="0"/>
          </a:p>
          <a:p>
            <a:pPr marL="0" indent="0">
              <a:buNone/>
            </a:pPr>
            <a:endParaRPr lang="en-US" sz="1800" dirty="0"/>
          </a:p>
        </p:txBody>
      </p:sp>
      <p:sp>
        <p:nvSpPr>
          <p:cNvPr id="6" name="Title 5"/>
          <p:cNvSpPr>
            <a:spLocks noGrp="1"/>
          </p:cNvSpPr>
          <p:nvPr>
            <p:ph type="title"/>
          </p:nvPr>
        </p:nvSpPr>
        <p:spPr/>
        <p:txBody>
          <a:bodyPr>
            <a:noAutofit/>
          </a:bodyPr>
          <a:lstStyle/>
          <a:p>
            <a:r>
              <a:rPr lang="en-US" dirty="0"/>
              <a:t>CPR and AED </a:t>
            </a:r>
            <a:br>
              <a:rPr lang="en-US" dirty="0"/>
            </a:br>
            <a:r>
              <a:rPr lang="en-US" sz="3200" dirty="0"/>
              <a:t>Scenario </a:t>
            </a:r>
            <a:r>
              <a:rPr lang="en-US" sz="3200" dirty="0" smtClean="0"/>
              <a:t>2 Answer 1 </a:t>
            </a:r>
            <a:endParaRPr lang="en-US" sz="3200" dirty="0"/>
          </a:p>
        </p:txBody>
      </p:sp>
    </p:spTree>
    <p:extLst>
      <p:ext uri="{BB962C8B-B14F-4D97-AF65-F5344CB8AC3E}">
        <p14:creationId xmlns:p14="http://schemas.microsoft.com/office/powerpoint/2010/main" val="5589445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9" y="1334291"/>
            <a:ext cx="7945507" cy="3280994"/>
          </a:xfrm>
        </p:spPr>
        <p:txBody>
          <a:bodyPr>
            <a:noAutofit/>
          </a:bodyPr>
          <a:lstStyle/>
          <a:p>
            <a:pPr marL="274320" indent="-274320">
              <a:lnSpc>
                <a:spcPct val="100000"/>
              </a:lnSpc>
              <a:spcBef>
                <a:spcPts val="0"/>
              </a:spcBef>
              <a:spcAft>
                <a:spcPts val="600"/>
              </a:spcAft>
              <a:buFont typeface="+mj-lt"/>
              <a:buAutoNum type="arabicPeriod" startAt="2"/>
            </a:pPr>
            <a:r>
              <a:rPr lang="en-US" sz="1800" b="1" dirty="0"/>
              <a:t>How would you provide care?</a:t>
            </a:r>
          </a:p>
          <a:p>
            <a:pPr marL="514350" lvl="1">
              <a:lnSpc>
                <a:spcPct val="100000"/>
              </a:lnSpc>
              <a:spcBef>
                <a:spcPts val="0"/>
              </a:spcBef>
            </a:pPr>
            <a:r>
              <a:rPr lang="en-US" sz="1600" dirty="0"/>
              <a:t>Provide CPR:</a:t>
            </a:r>
          </a:p>
          <a:p>
            <a:pPr marL="971539" lvl="3">
              <a:lnSpc>
                <a:spcPct val="100000"/>
              </a:lnSpc>
              <a:spcBef>
                <a:spcPts val="0"/>
              </a:spcBef>
            </a:pPr>
            <a:r>
              <a:rPr lang="en-US" sz="1600" dirty="0"/>
              <a:t>Expose the chest and put two fingers of 1 hand below the nipple line.</a:t>
            </a:r>
          </a:p>
          <a:p>
            <a:pPr marL="971539" lvl="3">
              <a:lnSpc>
                <a:spcPct val="100000"/>
              </a:lnSpc>
              <a:spcBef>
                <a:spcPts val="0"/>
              </a:spcBef>
            </a:pPr>
            <a:r>
              <a:rPr lang="en-US" sz="1600" dirty="0"/>
              <a:t>Give 30 compressions at a rate of 100–120 per minute and at a depth of 1½ inches (⅓ the depth of the chest). </a:t>
            </a:r>
          </a:p>
          <a:p>
            <a:pPr marL="971539" lvl="3">
              <a:lnSpc>
                <a:spcPct val="100000"/>
              </a:lnSpc>
              <a:spcBef>
                <a:spcPts val="0"/>
              </a:spcBef>
            </a:pPr>
            <a:r>
              <a:rPr lang="en-US" sz="1600" dirty="0"/>
              <a:t>Tilt the head and lift the chin to open the airway, and then give 2 rescue breaths. Cover the mouth and nose with your mouth. Each breath should be given 1 second or until the chest rises. </a:t>
            </a:r>
          </a:p>
          <a:p>
            <a:pPr marL="971539" lvl="3">
              <a:lnSpc>
                <a:spcPct val="100000"/>
              </a:lnSpc>
              <a:spcBef>
                <a:spcPts val="0"/>
              </a:spcBef>
            </a:pPr>
            <a:r>
              <a:rPr lang="en-US" sz="1600" dirty="0"/>
              <a:t>Continue giving 30 compressions and 2 breaths for 5 cycles (about 2 minutes), then call 9-1-1.</a:t>
            </a:r>
          </a:p>
          <a:p>
            <a:pPr marL="971539" lvl="3">
              <a:lnSpc>
                <a:spcPct val="100000"/>
              </a:lnSpc>
              <a:spcBef>
                <a:spcPts val="0"/>
              </a:spcBef>
            </a:pPr>
            <a:r>
              <a:rPr lang="en-US" sz="1600" dirty="0"/>
              <a:t>Continue providing CPR during the 9-1-1 call and until the infant recovers or EMS arrives and takes over.</a:t>
            </a:r>
          </a:p>
          <a:p>
            <a:pPr lvl="1" indent="-396865">
              <a:buFont typeface="+mj-lt"/>
              <a:buAutoNum type="alphaLcPeriod"/>
            </a:pPr>
            <a:endParaRPr lang="en-US" sz="1350" dirty="0"/>
          </a:p>
          <a:p>
            <a:pPr marL="0" indent="0">
              <a:buNone/>
            </a:pPr>
            <a:endParaRPr lang="en-US" sz="1800" dirty="0"/>
          </a:p>
        </p:txBody>
      </p:sp>
      <p:sp>
        <p:nvSpPr>
          <p:cNvPr id="6" name="Title 5"/>
          <p:cNvSpPr>
            <a:spLocks noGrp="1"/>
          </p:cNvSpPr>
          <p:nvPr>
            <p:ph type="title"/>
          </p:nvPr>
        </p:nvSpPr>
        <p:spPr/>
        <p:txBody>
          <a:bodyPr>
            <a:normAutofit fontScale="90000"/>
          </a:bodyPr>
          <a:lstStyle/>
          <a:p>
            <a:r>
              <a:rPr lang="en-US" sz="4400" dirty="0"/>
              <a:t>CPR and AED </a:t>
            </a:r>
            <a:r>
              <a:rPr lang="en-US" dirty="0"/>
              <a:t/>
            </a:r>
            <a:br>
              <a:rPr lang="en-US" dirty="0"/>
            </a:br>
            <a:r>
              <a:rPr lang="en-US" sz="3200" dirty="0"/>
              <a:t>Sce</a:t>
            </a:r>
            <a:r>
              <a:rPr lang="en-US" sz="3600" dirty="0"/>
              <a:t>nario </a:t>
            </a:r>
            <a:r>
              <a:rPr lang="en-US" sz="3600" dirty="0" smtClean="0"/>
              <a:t>2 Answer 2</a:t>
            </a:r>
            <a:endParaRPr lang="en-US" sz="3600" dirty="0"/>
          </a:p>
        </p:txBody>
      </p:sp>
    </p:spTree>
    <p:extLst>
      <p:ext uri="{BB962C8B-B14F-4D97-AF65-F5344CB8AC3E}">
        <p14:creationId xmlns:p14="http://schemas.microsoft.com/office/powerpoint/2010/main" val="39448412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1">
            <a:noAutofit/>
          </a:bodyPr>
          <a:lstStyle/>
          <a:p>
            <a:pPr marL="0" indent="0">
              <a:lnSpc>
                <a:spcPct val="100000"/>
              </a:lnSpc>
              <a:spcAft>
                <a:spcPts val="600"/>
              </a:spcAft>
              <a:buNone/>
            </a:pPr>
            <a:r>
              <a:rPr lang="en-US" sz="1600" dirty="0"/>
              <a:t>John Ford, an employee of the City Water &amp; Power Company, was working in an underground electrical vault to remove a temporary electrical conductor from an energized electrical line. After John removed the temporary conductor, he replaced the protective plastic cover over the bundle of conductors and began to secure the cover to the bundle. While he was securing the cover, his left middle finger, right palm, and right forearm inadvertently made contact between the energized conductor and a ground source. As a result, he </a:t>
            </a:r>
            <a:r>
              <a:rPr lang="en-US" sz="1600" dirty="0" smtClean="0"/>
              <a:t>was </a:t>
            </a:r>
            <a:r>
              <a:rPr lang="en-US" sz="1600" dirty="0"/>
              <a:t>thrown to the ground. He is unresponsive and not breathing</a:t>
            </a:r>
            <a:r>
              <a:rPr lang="en-US" sz="1600" dirty="0" smtClean="0"/>
              <a:t>.</a:t>
            </a:r>
            <a:endParaRPr lang="en-US" sz="1600" dirty="0"/>
          </a:p>
          <a:p>
            <a:pPr marL="0" indent="0">
              <a:lnSpc>
                <a:spcPct val="100000"/>
              </a:lnSpc>
              <a:spcBef>
                <a:spcPts val="0"/>
              </a:spcBef>
              <a:spcAft>
                <a:spcPts val="600"/>
              </a:spcAft>
              <a:buNone/>
            </a:pPr>
            <a:r>
              <a:rPr lang="en-US" sz="1600" dirty="0"/>
              <a:t>You are part of the crew working in this area and are trained in first aid.</a:t>
            </a:r>
          </a:p>
          <a:p>
            <a:pPr marL="274320" indent="-274320">
              <a:lnSpc>
                <a:spcPct val="100000"/>
              </a:lnSpc>
              <a:spcBef>
                <a:spcPts val="0"/>
              </a:spcBef>
              <a:buFont typeface="+mj-lt"/>
              <a:buAutoNum type="arabicPeriod"/>
            </a:pPr>
            <a:r>
              <a:rPr lang="en-US" sz="1800" b="1" dirty="0" smtClean="0"/>
              <a:t>What should you do before providing first aid?</a:t>
            </a:r>
          </a:p>
          <a:p>
            <a:pPr marL="274320" indent="-274320">
              <a:lnSpc>
                <a:spcPct val="100000"/>
              </a:lnSpc>
              <a:spcBef>
                <a:spcPts val="0"/>
              </a:spcBef>
              <a:buFont typeface="+mj-lt"/>
              <a:buAutoNum type="arabicPeriod"/>
            </a:pPr>
            <a:r>
              <a:rPr lang="en-US" sz="1800" b="1" dirty="0" smtClean="0"/>
              <a:t>How would you provide care?</a:t>
            </a:r>
          </a:p>
          <a:p>
            <a:pPr marL="457200" lvl="1" indent="0">
              <a:spcAft>
                <a:spcPts val="600"/>
              </a:spcAft>
              <a:buNone/>
            </a:pPr>
            <a:endParaRPr lang="en-US" sz="1400" dirty="0"/>
          </a:p>
        </p:txBody>
      </p:sp>
      <p:sp>
        <p:nvSpPr>
          <p:cNvPr id="2" name="Title 1"/>
          <p:cNvSpPr>
            <a:spLocks noGrp="1"/>
          </p:cNvSpPr>
          <p:nvPr>
            <p:ph type="title"/>
          </p:nvPr>
        </p:nvSpPr>
        <p:spPr/>
        <p:txBody>
          <a:bodyPr>
            <a:normAutofit fontScale="90000"/>
          </a:bodyPr>
          <a:lstStyle/>
          <a:p>
            <a:r>
              <a:rPr lang="en-US" sz="4400" dirty="0" smtClean="0"/>
              <a:t>CPR and AED</a:t>
            </a:r>
            <a:r>
              <a:rPr lang="en-US" dirty="0" smtClean="0"/>
              <a:t/>
            </a:r>
            <a:br>
              <a:rPr lang="en-US" dirty="0" smtClean="0"/>
            </a:br>
            <a:r>
              <a:rPr lang="en-US" sz="3600" dirty="0" smtClean="0"/>
              <a:t>Scenario 2</a:t>
            </a:r>
            <a:endParaRPr lang="en-US" sz="3600" dirty="0"/>
          </a:p>
        </p:txBody>
      </p:sp>
    </p:spTree>
    <p:extLst>
      <p:ext uri="{BB962C8B-B14F-4D97-AF65-F5344CB8AC3E}">
        <p14:creationId xmlns:p14="http://schemas.microsoft.com/office/powerpoint/2010/main" val="3988644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01292"/>
            <a:ext cx="7886700" cy="1540917"/>
          </a:xfrm>
        </p:spPr>
        <p:txBody>
          <a:bodyPr>
            <a:normAutofit/>
          </a:bodyPr>
          <a:lstStyle/>
          <a:p>
            <a:pPr marL="274320" lvl="0" indent="-274320">
              <a:lnSpc>
                <a:spcPct val="100000"/>
              </a:lnSpc>
              <a:spcBef>
                <a:spcPts val="0"/>
              </a:spcBef>
              <a:spcAft>
                <a:spcPts val="600"/>
              </a:spcAft>
              <a:buFont typeface="+mj-lt"/>
              <a:buAutoNum type="arabicPeriod"/>
            </a:pPr>
            <a:r>
              <a:rPr lang="en-US" sz="1800" b="1" dirty="0" smtClean="0"/>
              <a:t>What should </a:t>
            </a:r>
            <a:r>
              <a:rPr lang="en-US" sz="1800" b="1" dirty="0"/>
              <a:t>you do before providing first </a:t>
            </a:r>
            <a:r>
              <a:rPr lang="en-US" sz="1800" b="1" dirty="0" smtClean="0"/>
              <a:t>aid?</a:t>
            </a:r>
          </a:p>
          <a:p>
            <a:pPr lvl="1">
              <a:lnSpc>
                <a:spcPct val="100000"/>
              </a:lnSpc>
              <a:spcBef>
                <a:spcPts val="0"/>
              </a:spcBef>
            </a:pPr>
            <a:r>
              <a:rPr lang="en-US" sz="1600" dirty="0"/>
              <a:t>Make sure the scene is safe.</a:t>
            </a:r>
          </a:p>
          <a:p>
            <a:pPr lvl="1">
              <a:lnSpc>
                <a:spcPct val="100000"/>
              </a:lnSpc>
              <a:spcBef>
                <a:spcPts val="0"/>
              </a:spcBef>
            </a:pPr>
            <a:r>
              <a:rPr lang="en-US" sz="1600" dirty="0"/>
              <a:t>Call or have another crew member call 9-1-1 and bring an AED if one is available.</a:t>
            </a:r>
          </a:p>
          <a:p>
            <a:pPr lvl="1">
              <a:lnSpc>
                <a:spcPct val="100000"/>
              </a:lnSpc>
              <a:spcBef>
                <a:spcPts val="0"/>
              </a:spcBef>
            </a:pPr>
            <a:r>
              <a:rPr lang="en-US" sz="1600" dirty="0"/>
              <a:t>Put on medical exam gloves.</a:t>
            </a:r>
          </a:p>
          <a:p>
            <a:pPr marL="0" indent="0">
              <a:buNone/>
            </a:pPr>
            <a:endParaRPr lang="en-US" sz="1800" dirty="0"/>
          </a:p>
        </p:txBody>
      </p:sp>
      <p:sp>
        <p:nvSpPr>
          <p:cNvPr id="6" name="Title 5"/>
          <p:cNvSpPr>
            <a:spLocks noGrp="1"/>
          </p:cNvSpPr>
          <p:nvPr>
            <p:ph type="title"/>
          </p:nvPr>
        </p:nvSpPr>
        <p:spPr/>
        <p:txBody>
          <a:bodyPr>
            <a:noAutofit/>
          </a:bodyPr>
          <a:lstStyle/>
          <a:p>
            <a:r>
              <a:rPr lang="en-US" dirty="0"/>
              <a:t>CPR and AED</a:t>
            </a:r>
            <a:br>
              <a:rPr lang="en-US" dirty="0"/>
            </a:br>
            <a:r>
              <a:rPr lang="en-US" sz="3200" dirty="0"/>
              <a:t>Scenario </a:t>
            </a:r>
            <a:r>
              <a:rPr lang="en-US" sz="3200" dirty="0" smtClean="0"/>
              <a:t>2 </a:t>
            </a:r>
            <a:r>
              <a:rPr lang="en-US" sz="3200" b="1" dirty="0" smtClean="0"/>
              <a:t>Answer 1</a:t>
            </a:r>
            <a:endParaRPr lang="en-US" sz="3200" dirty="0"/>
          </a:p>
        </p:txBody>
      </p:sp>
    </p:spTree>
    <p:extLst>
      <p:ext uri="{BB962C8B-B14F-4D97-AF65-F5344CB8AC3E}">
        <p14:creationId xmlns:p14="http://schemas.microsoft.com/office/powerpoint/2010/main" val="8356523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a:xfrm>
            <a:off x="531257" y="274638"/>
            <a:ext cx="7945507" cy="993775"/>
          </a:xfrm>
        </p:spPr>
        <p:txBody>
          <a:bodyPr>
            <a:noAutofit/>
          </a:bodyPr>
          <a:lstStyle/>
          <a:p>
            <a:r>
              <a:rPr lang="en-US" dirty="0"/>
              <a:t>CPR and AED</a:t>
            </a:r>
            <a:br>
              <a:rPr lang="en-US" dirty="0"/>
            </a:br>
            <a:r>
              <a:rPr lang="en-US" sz="3200" dirty="0"/>
              <a:t>Scenario </a:t>
            </a:r>
            <a:r>
              <a:rPr lang="en-US" sz="3200" dirty="0" smtClean="0"/>
              <a:t>2 </a:t>
            </a:r>
            <a:r>
              <a:rPr lang="en-US" sz="3200" b="1" dirty="0"/>
              <a:t>Answer</a:t>
            </a:r>
            <a:endParaRPr lang="en-US" sz="3200" dirty="0"/>
          </a:p>
        </p:txBody>
      </p:sp>
      <p:sp>
        <p:nvSpPr>
          <p:cNvPr id="6" name="Content Placeholder 2"/>
          <p:cNvSpPr txBox="1">
            <a:spLocks/>
          </p:cNvSpPr>
          <p:nvPr/>
        </p:nvSpPr>
        <p:spPr>
          <a:xfrm>
            <a:off x="623179" y="1268413"/>
            <a:ext cx="7936471" cy="3162108"/>
          </a:xfrm>
          <a:prstGeom prst="rect">
            <a:avLst/>
          </a:prstGeom>
        </p:spPr>
        <p:txBody>
          <a:bodyPr vert="horz" lIns="91440" tIns="45720" rIns="91440" bIns="45720" rtlCol="0">
            <a:noAutofit/>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4320" marR="0" lvl="0" indent="-274320" algn="l" defTabSz="457200" rtl="0" eaLnBrk="1" fontAlgn="auto" latinLnBrk="0" hangingPunct="1">
              <a:lnSpc>
                <a:spcPct val="100000"/>
              </a:lnSpc>
              <a:spcBef>
                <a:spcPts val="0"/>
              </a:spcBef>
              <a:spcAft>
                <a:spcPts val="600"/>
              </a:spcAft>
              <a:buClrTx/>
              <a:buSzTx/>
              <a:buFont typeface="+mj-lt"/>
              <a:buAutoNum type="arabicPeriod" startAt="2"/>
              <a:tabLst/>
              <a:defRPr/>
            </a:pPr>
            <a:r>
              <a:rPr kumimoji="0" lang="en-US" sz="1800" b="1"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How would you provide care?</a:t>
            </a:r>
          </a:p>
          <a:p>
            <a:pPr marL="403225" indent="-228600">
              <a:spcAft>
                <a:spcPts val="0"/>
              </a:spcAft>
              <a:buFont typeface="Arial" panose="020B0604020202020204" pitchFamily="34" charset="0"/>
              <a:buChar char="•"/>
              <a:defRPr/>
            </a:pP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Provide </a:t>
            </a: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CPR:</a:t>
            </a:r>
          </a:p>
          <a:p>
            <a:pPr marL="742950" lvl="1" indent="-228600">
              <a:spcAft>
                <a:spcPts val="0"/>
              </a:spcAft>
              <a:buFont typeface="Arial" panose="020B0604020202020204" pitchFamily="34" charset="0"/>
              <a:buChar char="•"/>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Expose the chest. Put the heel of your hand on the breastbone in the center of the chest and put your second hand on top of the first. Interlock the fingers.</a:t>
            </a:r>
          </a:p>
          <a:p>
            <a:pPr marL="742950" lvl="1" indent="-228600">
              <a:spcAft>
                <a:spcPts val="0"/>
              </a:spcAft>
              <a:buFont typeface="Arial" panose="020B0604020202020204" pitchFamily="34" charset="0"/>
              <a:buChar char="•"/>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Give 30 compressions at a rate of 100–120 per minute and at a depth of at least 2 </a:t>
            </a: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inches but not more than 2.4 inches. </a:t>
            </a:r>
            <a:endPar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endParaRPr>
          </a:p>
          <a:p>
            <a:pPr marL="742950" lvl="1" indent="-228600">
              <a:spcAft>
                <a:spcPts val="0"/>
              </a:spcAft>
              <a:buFont typeface="Arial" panose="020B0604020202020204" pitchFamily="34" charset="0"/>
              <a:buChar char="•"/>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Tilt the head and lift the chin to open the airway, and then give 2 rescue breaths. Each breath should be given over 1 second or until the chest rises. </a:t>
            </a:r>
          </a:p>
          <a:p>
            <a:pPr marL="742950" lvl="1" indent="-228600">
              <a:spcAft>
                <a:spcPts val="0"/>
              </a:spcAft>
              <a:buFont typeface="Arial" panose="020B0604020202020204" pitchFamily="34" charset="0"/>
              <a:buChar char="•"/>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Continue giving 30 compressions and 2 breaths until an AED arrives at the scene and is ready to use, professional help arrives and takes over, or the victim begins to breathe on his own.</a:t>
            </a:r>
          </a:p>
        </p:txBody>
      </p:sp>
    </p:spTree>
    <p:extLst>
      <p:ext uri="{BB962C8B-B14F-4D97-AF65-F5344CB8AC3E}">
        <p14:creationId xmlns:p14="http://schemas.microsoft.com/office/powerpoint/2010/main" val="3511480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altLang="en-US" dirty="0"/>
              <a:t>Bleeding and Wound Care</a:t>
            </a:r>
            <a:r>
              <a:rPr lang="en-US" dirty="0" smtClean="0"/>
              <a:t/>
            </a:r>
            <a:br>
              <a:rPr lang="en-US" dirty="0" smtClean="0"/>
            </a:br>
            <a:r>
              <a:rPr lang="en-US" sz="3200" dirty="0" smtClean="0"/>
              <a:t>Scenario 1</a:t>
            </a:r>
            <a:endParaRPr lang="en-US" sz="3200" dirty="0"/>
          </a:p>
        </p:txBody>
      </p:sp>
      <p:sp>
        <p:nvSpPr>
          <p:cNvPr id="3" name="Content Placeholder 2"/>
          <p:cNvSpPr>
            <a:spLocks noGrp="1"/>
          </p:cNvSpPr>
          <p:nvPr>
            <p:ph idx="1"/>
          </p:nvPr>
        </p:nvSpPr>
        <p:spPr>
          <a:xfrm>
            <a:off x="687456" y="1407888"/>
            <a:ext cx="7886700" cy="2119857"/>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An electrician opened a breaker access door and reached into the equipment. </a:t>
            </a:r>
            <a:r>
              <a:rPr lang="en-US" sz="1600" dirty="0" smtClean="0"/>
              <a:t>The </a:t>
            </a:r>
            <a:r>
              <a:rPr lang="en-US" sz="1600" dirty="0"/>
              <a:t>breaker operated, unexpectedly pinching the electrician’s hand. As a result, the tips of 3 fingers on </a:t>
            </a:r>
            <a:r>
              <a:rPr lang="en-US" sz="1600" dirty="0" smtClean="0"/>
              <a:t>the </a:t>
            </a:r>
            <a:r>
              <a:rPr lang="en-US" sz="1600" dirty="0"/>
              <a:t>right hand were amputated. While working at the job site, you are asked to render first aid. </a:t>
            </a:r>
            <a:r>
              <a:rPr lang="en-US" sz="1600" dirty="0" smtClean="0"/>
              <a:t>You </a:t>
            </a:r>
            <a:r>
              <a:rPr lang="en-US" sz="1600" dirty="0"/>
              <a:t>retrieve your first aid kit. The victim is responsive</a:t>
            </a:r>
            <a:r>
              <a:rPr lang="en-US" sz="1600" dirty="0" smtClean="0"/>
              <a:t>.</a:t>
            </a:r>
            <a:endParaRPr lang="en-US" sz="1600" dirty="0"/>
          </a:p>
          <a:p>
            <a:pPr marL="274320" indent="-274320" eaLnBrk="1" fontAlgn="auto" hangingPunct="1">
              <a:lnSpc>
                <a:spcPct val="100000"/>
              </a:lnSpc>
              <a:spcBef>
                <a:spcPts val="0"/>
              </a:spcBef>
              <a:buFont typeface="+mj-lt"/>
              <a:buAutoNum type="arabicPeriod"/>
              <a:defRPr/>
            </a:pPr>
            <a:r>
              <a:rPr lang="en-US" sz="1800" b="1" dirty="0"/>
              <a:t>What would you do before providing first aid?</a:t>
            </a:r>
          </a:p>
          <a:p>
            <a:pPr marL="274320" indent="-274320" eaLnBrk="1" fontAlgn="auto" hangingPunct="1">
              <a:lnSpc>
                <a:spcPct val="100000"/>
              </a:lnSpc>
              <a:spcBef>
                <a:spcPts val="0"/>
              </a:spcBef>
              <a:buFont typeface="+mj-lt"/>
              <a:buAutoNum type="arabicPeriod"/>
              <a:defRPr/>
            </a:pPr>
            <a:r>
              <a:rPr lang="en-US" sz="1800" b="1" dirty="0"/>
              <a:t>How would you provide care?</a:t>
            </a:r>
          </a:p>
          <a:p>
            <a:pPr marL="274320" indent="-274320" eaLnBrk="1" fontAlgn="auto" hangingPunct="1">
              <a:lnSpc>
                <a:spcPct val="100000"/>
              </a:lnSpc>
              <a:spcBef>
                <a:spcPts val="0"/>
              </a:spcBef>
              <a:buFont typeface="+mj-lt"/>
              <a:buAutoNum type="arabicPeriod"/>
              <a:defRPr/>
            </a:pPr>
            <a:r>
              <a:rPr lang="en-US" sz="1800" b="1" dirty="0"/>
              <a:t>What would you do after the worker has been transported by EMS?</a:t>
            </a:r>
          </a:p>
          <a:p>
            <a:pPr marL="457200" lvl="1" indent="0" eaLnBrk="1" fontAlgn="auto" hangingPunct="1">
              <a:spcBef>
                <a:spcPts val="0"/>
              </a:spcBef>
              <a:buFont typeface="+mj-lt"/>
              <a:buNone/>
              <a:defRPr/>
            </a:pPr>
            <a:endParaRPr lang="en-US" sz="1800" dirty="0"/>
          </a:p>
        </p:txBody>
      </p:sp>
    </p:spTree>
    <p:custDataLst>
      <p:tags r:id="rId1"/>
    </p:custDataLst>
    <p:extLst>
      <p:ext uri="{BB962C8B-B14F-4D97-AF65-F5344CB8AC3E}">
        <p14:creationId xmlns:p14="http://schemas.microsoft.com/office/powerpoint/2010/main" val="40528362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185448"/>
            <a:ext cx="7886700" cy="772605"/>
          </a:xfrm>
        </p:spPr>
        <p:txBody>
          <a:bodyPr numCol="1">
            <a:noAutofit/>
          </a:bodyPr>
          <a:lstStyle/>
          <a:p>
            <a:pPr marL="0" indent="0">
              <a:buNone/>
            </a:pPr>
            <a:r>
              <a:rPr lang="en-US" sz="1600" dirty="0" smtClean="0"/>
              <a:t>Another </a:t>
            </a:r>
            <a:r>
              <a:rPr lang="en-US" sz="1600" dirty="0"/>
              <a:t>crew member returns with </a:t>
            </a:r>
            <a:r>
              <a:rPr lang="en-US" sz="1600" dirty="0" smtClean="0"/>
              <a:t>an </a:t>
            </a:r>
            <a:r>
              <a:rPr lang="en-US" sz="1600" dirty="0"/>
              <a:t>AED. </a:t>
            </a:r>
            <a:r>
              <a:rPr lang="en-US" sz="1600" dirty="0" smtClean="0"/>
              <a:t>She </a:t>
            </a:r>
            <a:r>
              <a:rPr lang="en-US" sz="1600" dirty="0"/>
              <a:t>tells you that EMS is on the way. </a:t>
            </a:r>
          </a:p>
          <a:p>
            <a:pPr marL="274320" indent="-274320">
              <a:lnSpc>
                <a:spcPct val="100000"/>
              </a:lnSpc>
              <a:spcBef>
                <a:spcPts val="0"/>
              </a:spcBef>
              <a:buFont typeface="+mj-lt"/>
              <a:buAutoNum type="arabicPeriod"/>
            </a:pPr>
            <a:r>
              <a:rPr lang="en-US" sz="1800" b="1" dirty="0" smtClean="0"/>
              <a:t>How would you provide care?</a:t>
            </a:r>
          </a:p>
          <a:p>
            <a:pPr marL="457200" lvl="1" indent="0">
              <a:spcAft>
                <a:spcPts val="600"/>
              </a:spcAft>
              <a:buNone/>
            </a:pPr>
            <a:endParaRPr lang="en-US" sz="1800" dirty="0"/>
          </a:p>
        </p:txBody>
      </p:sp>
      <p:sp>
        <p:nvSpPr>
          <p:cNvPr id="2" name="Title 1"/>
          <p:cNvSpPr>
            <a:spLocks noGrp="1"/>
          </p:cNvSpPr>
          <p:nvPr>
            <p:ph type="title"/>
          </p:nvPr>
        </p:nvSpPr>
        <p:spPr/>
        <p:txBody>
          <a:bodyPr>
            <a:noAutofit/>
          </a:bodyPr>
          <a:lstStyle/>
          <a:p>
            <a:r>
              <a:rPr lang="en-US" dirty="0"/>
              <a:t>CPR and AED</a:t>
            </a:r>
            <a:r>
              <a:rPr lang="en-US" dirty="0" smtClean="0"/>
              <a:t/>
            </a:r>
            <a:br>
              <a:rPr lang="en-US" dirty="0" smtClean="0"/>
            </a:br>
            <a:r>
              <a:rPr lang="en-US" sz="3200" dirty="0" smtClean="0"/>
              <a:t>Scenario 2 Part 2</a:t>
            </a:r>
            <a:endParaRPr lang="en-US" sz="3200" dirty="0"/>
          </a:p>
        </p:txBody>
      </p:sp>
    </p:spTree>
    <p:extLst>
      <p:ext uri="{BB962C8B-B14F-4D97-AF65-F5344CB8AC3E}">
        <p14:creationId xmlns:p14="http://schemas.microsoft.com/office/powerpoint/2010/main" val="40422391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a:noAutofit/>
          </a:bodyPr>
          <a:lstStyle/>
          <a:p>
            <a:r>
              <a:rPr lang="en-US" dirty="0"/>
              <a:t>CPR and AED</a:t>
            </a:r>
            <a:br>
              <a:rPr lang="en-US" dirty="0"/>
            </a:br>
            <a:r>
              <a:rPr lang="en-US" sz="3200" dirty="0"/>
              <a:t>Scenario </a:t>
            </a:r>
            <a:r>
              <a:rPr lang="en-US" sz="3200" dirty="0" smtClean="0"/>
              <a:t>2 Part 2 </a:t>
            </a:r>
            <a:r>
              <a:rPr lang="en-US" sz="3200" b="1" dirty="0" smtClean="0"/>
              <a:t>Answer 1</a:t>
            </a:r>
            <a:endParaRPr lang="en-US" sz="3200" dirty="0"/>
          </a:p>
        </p:txBody>
      </p:sp>
      <p:sp>
        <p:nvSpPr>
          <p:cNvPr id="6" name="Content Placeholder 2"/>
          <p:cNvSpPr txBox="1">
            <a:spLocks/>
          </p:cNvSpPr>
          <p:nvPr/>
        </p:nvSpPr>
        <p:spPr>
          <a:xfrm>
            <a:off x="628648" y="1400835"/>
            <a:ext cx="7945507" cy="2662564"/>
          </a:xfrm>
          <a:prstGeom prst="rect">
            <a:avLst/>
          </a:prstGeom>
        </p:spPr>
        <p:txBody>
          <a:bodyPr vert="horz" lIns="91440" tIns="45720" rIns="91440" bIns="45720" rtlCol="0">
            <a:noAutofit/>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4320" marR="0" lvl="0" indent="-274320" algn="l" defTabSz="457200" rtl="0" eaLnBrk="1" fontAlgn="auto" latinLnBrk="0" hangingPunct="1">
              <a:lnSpc>
                <a:spcPct val="100000"/>
              </a:lnSpc>
              <a:spcBef>
                <a:spcPts val="0"/>
              </a:spcBef>
              <a:spcAft>
                <a:spcPts val="600"/>
              </a:spcAft>
              <a:buClrTx/>
              <a:buSzTx/>
              <a:buFont typeface="+mj-lt"/>
              <a:buAutoNum type="arabicPeriod"/>
              <a:tabLst/>
              <a:defRPr/>
            </a:pPr>
            <a:r>
              <a:rPr kumimoji="0" lang="en-US" sz="1600" b="1"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How would you provide care?</a:t>
            </a:r>
          </a:p>
          <a:p>
            <a:pPr marL="685800" marR="0" lvl="1" indent="-228600" algn="l" defTabSz="457200" rtl="0" eaLnBrk="1" fontAlgn="auto" latinLnBrk="0" hangingPunct="1">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Direct crew members to watch for EMS and guide them to the victim.</a:t>
            </a:r>
          </a:p>
          <a:p>
            <a:pPr marL="685800" marR="0" lvl="1" indent="-228600" algn="l" defTabSz="457200" rtl="0" eaLnBrk="1" fontAlgn="auto" latinLnBrk="0" hangingPunct="1">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Place the AED by the victim’s shoulder and turn it on.</a:t>
            </a:r>
          </a:p>
          <a:p>
            <a:pPr marL="685800" marR="0" lvl="1" indent="-228600" algn="l" defTabSz="457200" rtl="0" eaLnBrk="1" fontAlgn="auto" latinLnBrk="0" hangingPunct="1">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Quickly dry or shave the pad placement area on the chest if necessary.</a:t>
            </a:r>
          </a:p>
          <a:p>
            <a:pPr marL="685800" marR="0" lvl="1" indent="-228600" algn="l" defTabSz="457200" rtl="0" eaLnBrk="1" fontAlgn="auto" latinLnBrk="0" hangingPunct="1">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Apply the adult pads to the victim’s chest. If needed, plug the cables into the AED.</a:t>
            </a:r>
          </a:p>
          <a:p>
            <a:pPr marL="685800" marR="0" lvl="1" indent="-228600" algn="l" defTabSz="457200" rtl="0" eaLnBrk="1" fontAlgn="auto" latinLnBrk="0" hangingPunct="1">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Stand clear during rhythm analysis.</a:t>
            </a:r>
          </a:p>
          <a:p>
            <a:pPr marL="685800" marR="0" lvl="1" indent="-228600" algn="l" defTabSz="457200" rtl="0" eaLnBrk="1" fontAlgn="auto" latinLnBrk="0" hangingPunct="1">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Follow the prompts to take one of three actions: press the shock button; stay clear while the AED automatically delivers a shock; or do not shock but immediately give CPR.</a:t>
            </a:r>
          </a:p>
        </p:txBody>
      </p:sp>
    </p:spTree>
    <p:extLst>
      <p:ext uri="{BB962C8B-B14F-4D97-AF65-F5344CB8AC3E}">
        <p14:creationId xmlns:p14="http://schemas.microsoft.com/office/powerpoint/2010/main" val="37596508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9" y="1465160"/>
            <a:ext cx="7779502" cy="2213181"/>
          </a:xfrm>
        </p:spPr>
        <p:txBody>
          <a:bodyPr numCol="1">
            <a:noAutofit/>
          </a:bodyPr>
          <a:lstStyle/>
          <a:p>
            <a:pPr marL="0" indent="0">
              <a:lnSpc>
                <a:spcPct val="100000"/>
              </a:lnSpc>
              <a:spcBef>
                <a:spcPts val="0"/>
              </a:spcBef>
              <a:spcAft>
                <a:spcPts val="600"/>
              </a:spcAft>
              <a:buNone/>
            </a:pPr>
            <a:r>
              <a:rPr lang="en-US" sz="1600" dirty="0"/>
              <a:t>A distribution line crew is replacing a damaged insulator on a wood pole. The pole supports a three-phase 12-kV line. A </a:t>
            </a:r>
            <a:r>
              <a:rPr lang="en-US" sz="1600" dirty="0" smtClean="0"/>
              <a:t>line worker </a:t>
            </a:r>
            <a:r>
              <a:rPr lang="en-US" sz="1600" dirty="0"/>
              <a:t>on the crew removed the 12-kV conductor from the damaged insulator. As </a:t>
            </a:r>
            <a:r>
              <a:rPr lang="en-US" sz="1600" dirty="0" smtClean="0"/>
              <a:t>she </a:t>
            </a:r>
            <a:r>
              <a:rPr lang="en-US" sz="1600" dirty="0"/>
              <a:t>raised the phase conductor from the insulator, it contacted an adjacent phase conductor, causing an electrical arc. The ensuing electric arc caused the lineman to fall into the bucket. </a:t>
            </a:r>
            <a:r>
              <a:rPr lang="en-US" sz="1600" dirty="0" smtClean="0"/>
              <a:t>She </a:t>
            </a:r>
            <a:r>
              <a:rPr lang="en-US" sz="1600" dirty="0"/>
              <a:t>is unresponsive and not breathing. </a:t>
            </a:r>
          </a:p>
          <a:p>
            <a:pPr marL="274320" indent="-274320">
              <a:lnSpc>
                <a:spcPct val="100000"/>
              </a:lnSpc>
              <a:spcBef>
                <a:spcPts val="0"/>
              </a:spcBef>
              <a:buFont typeface="+mj-lt"/>
              <a:buAutoNum type="arabicPeriod"/>
            </a:pPr>
            <a:r>
              <a:rPr lang="en-US" sz="1600" b="1" dirty="0" smtClean="0"/>
              <a:t>What </a:t>
            </a:r>
            <a:r>
              <a:rPr lang="en-US" sz="1600" b="1" dirty="0"/>
              <a:t>w</a:t>
            </a:r>
            <a:r>
              <a:rPr lang="en-US" sz="1600" b="1" dirty="0" smtClean="0"/>
              <a:t>ould you do before providing first aid?</a:t>
            </a:r>
          </a:p>
          <a:p>
            <a:pPr marL="274320" indent="-274320">
              <a:lnSpc>
                <a:spcPct val="100000"/>
              </a:lnSpc>
              <a:spcBef>
                <a:spcPts val="0"/>
              </a:spcBef>
              <a:buFont typeface="+mj-lt"/>
              <a:buAutoNum type="arabicPeriod"/>
            </a:pPr>
            <a:r>
              <a:rPr lang="en-US" sz="1600" b="1" dirty="0" smtClean="0"/>
              <a:t>How would you provide care?</a:t>
            </a:r>
          </a:p>
          <a:p>
            <a:pPr marL="457200" lvl="1" indent="0">
              <a:spcAft>
                <a:spcPts val="600"/>
              </a:spcAft>
              <a:buNone/>
            </a:pPr>
            <a:endParaRPr lang="en-US" sz="1600" dirty="0"/>
          </a:p>
        </p:txBody>
      </p:sp>
      <p:sp>
        <p:nvSpPr>
          <p:cNvPr id="2" name="Title 1"/>
          <p:cNvSpPr>
            <a:spLocks noGrp="1"/>
          </p:cNvSpPr>
          <p:nvPr>
            <p:ph type="title"/>
          </p:nvPr>
        </p:nvSpPr>
        <p:spPr/>
        <p:txBody>
          <a:bodyPr>
            <a:noAutofit/>
          </a:bodyPr>
          <a:lstStyle/>
          <a:p>
            <a:r>
              <a:rPr lang="en-US" dirty="0"/>
              <a:t>CPR and AED</a:t>
            </a:r>
            <a:r>
              <a:rPr lang="en-US" dirty="0" smtClean="0"/>
              <a:t/>
            </a:r>
            <a:br>
              <a:rPr lang="en-US" dirty="0" smtClean="0"/>
            </a:br>
            <a:r>
              <a:rPr lang="en-US" sz="3200" dirty="0" smtClean="0"/>
              <a:t>Scenario 3</a:t>
            </a:r>
            <a:endParaRPr lang="en-US" sz="3200" dirty="0"/>
          </a:p>
        </p:txBody>
      </p:sp>
    </p:spTree>
    <p:extLst>
      <p:ext uri="{BB962C8B-B14F-4D97-AF65-F5344CB8AC3E}">
        <p14:creationId xmlns:p14="http://schemas.microsoft.com/office/powerpoint/2010/main" val="19029492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936558"/>
            <a:ext cx="7886700" cy="1270385"/>
          </a:xfrm>
        </p:spPr>
        <p:txBody>
          <a:bodyPr>
            <a:normAutofit/>
          </a:bodyPr>
          <a:lstStyle/>
          <a:p>
            <a:pPr marL="514350" lvl="0" indent="-514350">
              <a:lnSpc>
                <a:spcPct val="110000"/>
              </a:lnSpc>
              <a:buFont typeface="+mj-lt"/>
              <a:buAutoNum type="arabicPeriod"/>
            </a:pPr>
            <a:r>
              <a:rPr lang="en-US" sz="1800" b="1" dirty="0" smtClean="0"/>
              <a:t>What </a:t>
            </a:r>
            <a:r>
              <a:rPr lang="en-US" sz="1800" b="1" dirty="0"/>
              <a:t>w</a:t>
            </a:r>
            <a:r>
              <a:rPr lang="en-US" sz="1800" b="1" dirty="0" smtClean="0"/>
              <a:t>ould </a:t>
            </a:r>
            <a:r>
              <a:rPr lang="en-US" sz="1800" b="1" dirty="0"/>
              <a:t>you do before providing first </a:t>
            </a:r>
            <a:r>
              <a:rPr lang="en-US" sz="1800" b="1" dirty="0" smtClean="0"/>
              <a:t>aid?</a:t>
            </a:r>
          </a:p>
          <a:p>
            <a:pPr lvl="1">
              <a:lnSpc>
                <a:spcPct val="100000"/>
              </a:lnSpc>
              <a:spcBef>
                <a:spcPts val="0"/>
              </a:spcBef>
            </a:pPr>
            <a:r>
              <a:rPr lang="en-US" sz="1600" dirty="0"/>
              <a:t>Make the scene safe and slowly bring the bucket down.</a:t>
            </a:r>
          </a:p>
          <a:p>
            <a:pPr lvl="1">
              <a:lnSpc>
                <a:spcPct val="100000"/>
              </a:lnSpc>
              <a:spcBef>
                <a:spcPts val="0"/>
              </a:spcBef>
            </a:pPr>
            <a:r>
              <a:rPr lang="en-US" sz="1600" dirty="0"/>
              <a:t>Call or have another crew member call 9-1-1.</a:t>
            </a:r>
          </a:p>
          <a:p>
            <a:pPr lvl="1">
              <a:lnSpc>
                <a:spcPct val="100000"/>
              </a:lnSpc>
              <a:spcBef>
                <a:spcPts val="0"/>
              </a:spcBef>
            </a:pPr>
            <a:r>
              <a:rPr lang="en-US" sz="1600" dirty="0"/>
              <a:t>Put on medical exam gloves.</a:t>
            </a:r>
          </a:p>
          <a:p>
            <a:pPr marL="0" indent="0">
              <a:lnSpc>
                <a:spcPct val="110000"/>
              </a:lnSpc>
              <a:buNone/>
            </a:pPr>
            <a:endParaRPr lang="en-US" sz="1800" dirty="0"/>
          </a:p>
        </p:txBody>
      </p:sp>
      <p:sp>
        <p:nvSpPr>
          <p:cNvPr id="6" name="Title 5"/>
          <p:cNvSpPr>
            <a:spLocks noGrp="1"/>
          </p:cNvSpPr>
          <p:nvPr>
            <p:ph type="title"/>
          </p:nvPr>
        </p:nvSpPr>
        <p:spPr/>
        <p:txBody>
          <a:bodyPr>
            <a:noAutofit/>
          </a:bodyPr>
          <a:lstStyle/>
          <a:p>
            <a:r>
              <a:rPr lang="en-US" dirty="0"/>
              <a:t>CPR and AED</a:t>
            </a:r>
            <a:br>
              <a:rPr lang="en-US" dirty="0"/>
            </a:br>
            <a:r>
              <a:rPr lang="en-US" sz="3200" dirty="0"/>
              <a:t>Scenario </a:t>
            </a:r>
            <a:r>
              <a:rPr lang="en-US" sz="3200" dirty="0" smtClean="0"/>
              <a:t>3 </a:t>
            </a:r>
            <a:r>
              <a:rPr lang="en-US" sz="3200" b="1" dirty="0" smtClean="0"/>
              <a:t>Answer 1</a:t>
            </a:r>
            <a:endParaRPr lang="en-US" sz="3200" dirty="0"/>
          </a:p>
        </p:txBody>
      </p:sp>
    </p:spTree>
    <p:extLst>
      <p:ext uri="{BB962C8B-B14F-4D97-AF65-F5344CB8AC3E}">
        <p14:creationId xmlns:p14="http://schemas.microsoft.com/office/powerpoint/2010/main" val="3007427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a:noAutofit/>
          </a:bodyPr>
          <a:lstStyle/>
          <a:p>
            <a:r>
              <a:rPr lang="en-US" dirty="0"/>
              <a:t>CPR and AED</a:t>
            </a:r>
            <a:r>
              <a:rPr lang="en-US" sz="3200" dirty="0"/>
              <a:t/>
            </a:r>
            <a:br>
              <a:rPr lang="en-US" sz="3200" dirty="0"/>
            </a:br>
            <a:r>
              <a:rPr lang="en-US" sz="3200" dirty="0"/>
              <a:t>Scenario 3</a:t>
            </a:r>
            <a:r>
              <a:rPr lang="en-US" sz="3200" dirty="0" smtClean="0"/>
              <a:t> </a:t>
            </a:r>
            <a:r>
              <a:rPr lang="en-US" sz="3200" b="1" dirty="0"/>
              <a:t>Answer</a:t>
            </a:r>
            <a:endParaRPr lang="en-US" sz="3200" dirty="0"/>
          </a:p>
        </p:txBody>
      </p:sp>
      <p:sp>
        <p:nvSpPr>
          <p:cNvPr id="6" name="Content Placeholder 2"/>
          <p:cNvSpPr txBox="1">
            <a:spLocks/>
          </p:cNvSpPr>
          <p:nvPr/>
        </p:nvSpPr>
        <p:spPr>
          <a:xfrm>
            <a:off x="585913" y="1345559"/>
            <a:ext cx="8065718" cy="2955908"/>
          </a:xfrm>
          <a:prstGeom prst="rect">
            <a:avLst/>
          </a:prstGeom>
        </p:spPr>
        <p:txBody>
          <a:bodyPr vert="horz" lIns="91440" tIns="45720" rIns="91440" bIns="45720" rtlCol="0">
            <a:noAutofit/>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marR="0" lvl="0" indent="-514350" algn="l" defTabSz="457200" rtl="0" eaLnBrk="1" fontAlgn="auto" latinLnBrk="0" hangingPunct="1">
              <a:lnSpc>
                <a:spcPct val="100000"/>
              </a:lnSpc>
              <a:spcBef>
                <a:spcPts val="0"/>
              </a:spcBef>
              <a:spcAft>
                <a:spcPts val="600"/>
              </a:spcAft>
              <a:buClrTx/>
              <a:buSzTx/>
              <a:buFont typeface="+mj-lt"/>
              <a:buAutoNum type="arabicPeriod" startAt="2"/>
              <a:tabLst/>
              <a:defRPr/>
            </a:pPr>
            <a:r>
              <a:rPr kumimoji="0" lang="en-US" sz="1800" b="1"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How </a:t>
            </a:r>
            <a:r>
              <a:rPr kumimoji="0" lang="en-US" sz="1800" b="1"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would you provide </a:t>
            </a:r>
            <a:r>
              <a:rPr kumimoji="0" lang="en-US" sz="1800" b="1"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care?</a:t>
            </a:r>
          </a:p>
          <a:p>
            <a:pPr marL="803275" marR="0" lvl="1"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Provide </a:t>
            </a:r>
            <a:r>
              <a:rPr kumimoji="0" lang="en-US" sz="16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CPR:</a:t>
            </a:r>
          </a:p>
          <a:p>
            <a:pPr marL="1200150" marR="0" lvl="2"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Expose the chest. Put the heel of your hand on the breastbone in the center of the chest and put your second hand on top of the first. Interlock the fingers.</a:t>
            </a:r>
          </a:p>
          <a:p>
            <a:pPr marL="1200150" marR="0" lvl="2"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Give 30 compressions at a rate of 100–120 per minute and at a depth of at least 2 inches but not more than 2.4 inches. </a:t>
            </a:r>
            <a:endParaRPr kumimoji="0" lang="en-US" sz="15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endParaRPr>
          </a:p>
          <a:p>
            <a:pPr marL="1200150" marR="0" lvl="2"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Tilt </a:t>
            </a:r>
            <a:r>
              <a:rPr kumimoji="0" lang="en-US" sz="15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the head and lift the chin to open the airway, and then give 2 rescue breaths. Each breath should be given over 1 second or until the chest rises. </a:t>
            </a:r>
          </a:p>
          <a:p>
            <a:pPr marL="1200150" marR="0" lvl="2"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Continue giving 30 compressions and 2 breaths until an AED arrives at the scene and is ready to use, professional help arrives and takes over, or the victim begins to breathe on </a:t>
            </a:r>
            <a:r>
              <a:rPr kumimoji="0" lang="en-US" sz="1500" b="0" i="0" u="none" strike="noStrike" kern="1200" cap="none" spc="0" normalizeH="0" baseline="0" noProof="0" dirty="0" smtClean="0">
                <a:ln>
                  <a:noFill/>
                </a:ln>
                <a:solidFill>
                  <a:srgbClr val="EDEFEC">
                    <a:lumMod val="10000"/>
                  </a:srgbClr>
                </a:solidFill>
                <a:effectLst/>
                <a:uLnTx/>
                <a:uFillTx/>
                <a:latin typeface="Arial" panose="020B0604020202020204" pitchFamily="34" charset="0"/>
                <a:cs typeface="Arial" panose="020B0604020202020204" pitchFamily="34" charset="0"/>
              </a:rPr>
              <a:t>her </a:t>
            </a:r>
            <a:r>
              <a:rPr kumimoji="0" lang="en-US" sz="150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own.</a:t>
            </a:r>
          </a:p>
        </p:txBody>
      </p:sp>
    </p:spTree>
    <p:extLst>
      <p:ext uri="{BB962C8B-B14F-4D97-AF65-F5344CB8AC3E}">
        <p14:creationId xmlns:p14="http://schemas.microsoft.com/office/powerpoint/2010/main" val="9794966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147573"/>
            <a:ext cx="7886700" cy="848354"/>
          </a:xfrm>
        </p:spPr>
        <p:txBody>
          <a:bodyPr numCol="1">
            <a:noAutofit/>
          </a:bodyPr>
          <a:lstStyle/>
          <a:p>
            <a:pPr marL="0" indent="0">
              <a:buNone/>
            </a:pPr>
            <a:r>
              <a:rPr lang="en-US" sz="1600" dirty="0" smtClean="0"/>
              <a:t>A crew </a:t>
            </a:r>
            <a:r>
              <a:rPr lang="en-US" sz="1600" dirty="0"/>
              <a:t>member returns with </a:t>
            </a:r>
            <a:r>
              <a:rPr lang="en-US" sz="1600" dirty="0" smtClean="0"/>
              <a:t>an AED and tells </a:t>
            </a:r>
            <a:r>
              <a:rPr lang="en-US" sz="1600" dirty="0"/>
              <a:t>you that EMS is on the way. </a:t>
            </a:r>
          </a:p>
          <a:p>
            <a:pPr marL="274320" indent="-274320">
              <a:lnSpc>
                <a:spcPct val="100000"/>
              </a:lnSpc>
              <a:spcBef>
                <a:spcPts val="600"/>
              </a:spcBef>
              <a:buFont typeface="+mj-lt"/>
              <a:buAutoNum type="arabicPeriod"/>
            </a:pPr>
            <a:r>
              <a:rPr lang="en-US" sz="1800" b="1" dirty="0" smtClean="0"/>
              <a:t>How would you provide care?</a:t>
            </a:r>
          </a:p>
          <a:p>
            <a:pPr marL="457200" lvl="1" indent="0">
              <a:spcAft>
                <a:spcPts val="600"/>
              </a:spcAft>
              <a:buNone/>
            </a:pPr>
            <a:endParaRPr lang="en-US" sz="2000" dirty="0"/>
          </a:p>
        </p:txBody>
      </p:sp>
      <p:sp>
        <p:nvSpPr>
          <p:cNvPr id="2" name="Title 1"/>
          <p:cNvSpPr>
            <a:spLocks noGrp="1"/>
          </p:cNvSpPr>
          <p:nvPr>
            <p:ph type="title"/>
          </p:nvPr>
        </p:nvSpPr>
        <p:spPr/>
        <p:txBody>
          <a:bodyPr>
            <a:noAutofit/>
          </a:bodyPr>
          <a:lstStyle/>
          <a:p>
            <a:r>
              <a:rPr lang="en-US" dirty="0"/>
              <a:t>CPR and AED</a:t>
            </a:r>
            <a:r>
              <a:rPr lang="en-US" dirty="0" smtClean="0"/>
              <a:t/>
            </a:r>
            <a:br>
              <a:rPr lang="en-US" dirty="0" smtClean="0"/>
            </a:br>
            <a:r>
              <a:rPr lang="en-US" sz="3200" dirty="0" smtClean="0"/>
              <a:t>Scenario 3, Part 2</a:t>
            </a:r>
            <a:endParaRPr lang="en-US" sz="3200" dirty="0"/>
          </a:p>
        </p:txBody>
      </p:sp>
    </p:spTree>
    <p:extLst>
      <p:ext uri="{BB962C8B-B14F-4D97-AF65-F5344CB8AC3E}">
        <p14:creationId xmlns:p14="http://schemas.microsoft.com/office/powerpoint/2010/main" val="33355233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a:noAutofit/>
          </a:bodyPr>
          <a:lstStyle/>
          <a:p>
            <a:r>
              <a:rPr lang="en-US" dirty="0"/>
              <a:t>CPR and AED</a:t>
            </a:r>
            <a:br>
              <a:rPr lang="en-US" dirty="0"/>
            </a:br>
            <a:r>
              <a:rPr lang="en-US" sz="3200" dirty="0"/>
              <a:t>Scenario </a:t>
            </a:r>
            <a:r>
              <a:rPr lang="en-US" sz="3200" dirty="0" smtClean="0"/>
              <a:t>3 Part 2 </a:t>
            </a:r>
            <a:r>
              <a:rPr lang="en-US" sz="3200" b="1" dirty="0" smtClean="0"/>
              <a:t>Answer 1</a:t>
            </a:r>
            <a:endParaRPr lang="en-US" sz="3200" dirty="0"/>
          </a:p>
        </p:txBody>
      </p:sp>
      <p:sp>
        <p:nvSpPr>
          <p:cNvPr id="6" name="Content Placeholder 2"/>
          <p:cNvSpPr txBox="1">
            <a:spLocks/>
          </p:cNvSpPr>
          <p:nvPr/>
        </p:nvSpPr>
        <p:spPr>
          <a:xfrm>
            <a:off x="628649" y="1380283"/>
            <a:ext cx="7839020" cy="2488332"/>
          </a:xfrm>
          <a:prstGeom prst="rect">
            <a:avLst/>
          </a:prstGeom>
        </p:spPr>
        <p:txBody>
          <a:bodyPr vert="horz" lIns="91440" tIns="45720" rIns="91440" bIns="45720" rtlCol="0">
            <a:noAutofit/>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4320" marR="0" lvl="0" indent="-274320" algn="l" defTabSz="457200" rtl="0" eaLnBrk="1" fontAlgn="auto" latinLnBrk="0" hangingPunct="1">
              <a:lnSpc>
                <a:spcPct val="100000"/>
              </a:lnSpc>
              <a:spcBef>
                <a:spcPts val="0"/>
              </a:spcBef>
              <a:spcAft>
                <a:spcPts val="600"/>
              </a:spcAft>
              <a:buClrTx/>
              <a:buSzTx/>
              <a:buFont typeface="+mj-lt"/>
              <a:buAutoNum type="arabicPeriod"/>
              <a:tabLst/>
              <a:defRPr/>
            </a:pPr>
            <a:r>
              <a:rPr kumimoji="0" lang="en-US" sz="1800" b="1" i="0" u="none" strike="noStrike" kern="1200" cap="none" spc="0" normalizeH="0" baseline="0" noProof="0" dirty="0" smtClean="0">
                <a:ln>
                  <a:noFill/>
                </a:ln>
                <a:solidFill>
                  <a:srgbClr val="EDEFEC">
                    <a:lumMod val="10000"/>
                  </a:srgbClr>
                </a:solidFill>
                <a:effectLst/>
                <a:uLnTx/>
                <a:uFillTx/>
                <a:latin typeface="Calibri" panose="020F0502020204030204"/>
                <a:ea typeface="+mn-ea"/>
                <a:cs typeface="+mn-cs"/>
              </a:rPr>
              <a:t>How would you provide care?</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Calibri" panose="020F0502020204030204"/>
                <a:ea typeface="+mn-ea"/>
                <a:cs typeface="+mn-cs"/>
              </a:rPr>
              <a:t>Direct crew members to watch for EMS and guide them to the victim.</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Calibri" panose="020F0502020204030204"/>
                <a:ea typeface="+mn-ea"/>
                <a:cs typeface="+mn-cs"/>
              </a:rPr>
              <a:t>Place the AED by the victim’s shoulder and turn it on.</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Calibri" panose="020F0502020204030204"/>
                <a:ea typeface="+mn-ea"/>
                <a:cs typeface="+mn-cs"/>
              </a:rPr>
              <a:t>Quickly dry or shave the pad placement area on the chest if necessary.</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Calibri" panose="020F0502020204030204"/>
                <a:ea typeface="+mn-ea"/>
                <a:cs typeface="+mn-cs"/>
              </a:rPr>
              <a:t>Apply the adult pads to the victim’s chest. If needed, plug the cables into the AED.</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Calibri" panose="020F0502020204030204"/>
                <a:ea typeface="+mn-ea"/>
                <a:cs typeface="+mn-cs"/>
              </a:rPr>
              <a:t>Stand clear during rhythm analysis.</a:t>
            </a:r>
          </a:p>
          <a:p>
            <a:pPr marL="685800" marR="0" lvl="1" indent="-2286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EDEFEC">
                    <a:lumMod val="10000"/>
                  </a:srgbClr>
                </a:solidFill>
                <a:effectLst/>
                <a:uLnTx/>
                <a:uFillTx/>
                <a:latin typeface="Calibri" panose="020F0502020204030204"/>
                <a:ea typeface="+mn-ea"/>
                <a:cs typeface="+mn-cs"/>
              </a:rPr>
              <a:t>Follow the prompts to take one of three actions: press the shock button; stay clear while the AED automatically delivers a shock; or do not shock but immediately give CPR.</a:t>
            </a:r>
          </a:p>
        </p:txBody>
      </p:sp>
    </p:spTree>
    <p:extLst>
      <p:ext uri="{BB962C8B-B14F-4D97-AF65-F5344CB8AC3E}">
        <p14:creationId xmlns:p14="http://schemas.microsoft.com/office/powerpoint/2010/main" val="24228138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Choking </a:t>
            </a:r>
            <a:br>
              <a:rPr lang="en-US" dirty="0" smtClean="0"/>
            </a:br>
            <a:r>
              <a:rPr lang="en-US" dirty="0" smtClean="0"/>
              <a:t>Scenarios</a:t>
            </a:r>
            <a:endParaRPr lang="en-US" dirty="0"/>
          </a:p>
        </p:txBody>
      </p:sp>
      <p:sp>
        <p:nvSpPr>
          <p:cNvPr id="3" name="Action Button: Return 2">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4" name="Subtitle 3">
            <a:extLst>
              <a:ext uri="{FF2B5EF4-FFF2-40B4-BE49-F238E27FC236}">
                <a16:creationId xmlns:a16="http://schemas.microsoft.com/office/drawing/2014/main" id="{E495311E-7F89-714D-9C45-C4344ED99A00}"/>
              </a:ext>
            </a:extLst>
          </p:cNvPr>
          <p:cNvSpPr txBox="1">
            <a:spLocks/>
          </p:cNvSpPr>
          <p:nvPr/>
        </p:nvSpPr>
        <p:spPr>
          <a:xfrm>
            <a:off x="1371600" y="4314306"/>
            <a:ext cx="6400800" cy="581891"/>
          </a:xfrm>
          <a:prstGeom prst="rect">
            <a:avLst/>
          </a:prstGeom>
        </p:spPr>
        <p:txBody>
          <a:bodyPr/>
          <a:lstStyle>
            <a:lvl1pPr marL="0" indent="0" algn="ctr" defTabSz="457200" rtl="0" eaLnBrk="1" latinLnBrk="0" hangingPunct="1">
              <a:spcBef>
                <a:spcPct val="20000"/>
              </a:spcBef>
              <a:buFont typeface="Arial"/>
              <a:buNone/>
              <a:defRPr sz="3200" kern="1200">
                <a:solidFill>
                  <a:srgbClr val="D7DF23"/>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cap="small" dirty="0" smtClean="0">
                <a:solidFill>
                  <a:srgbClr val="7BC44D"/>
                </a:solidFill>
                <a:latin typeface="Roboto Condensed Light" panose="02000000000000000000" pitchFamily="2" charset="0"/>
                <a:ea typeface="Roboto Condensed Light" panose="02000000000000000000" pitchFamily="2" charset="0"/>
              </a:rPr>
              <a:t>Electrical Utility</a:t>
            </a:r>
            <a:endParaRPr lang="en-US" sz="2800" cap="small" dirty="0">
              <a:solidFill>
                <a:srgbClr val="7BC44D"/>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929312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70013"/>
            <a:ext cx="7806555" cy="2671743"/>
          </a:xfrm>
        </p:spPr>
        <p:txBody>
          <a:bodyPr numCol="1">
            <a:noAutofit/>
          </a:bodyPr>
          <a:lstStyle/>
          <a:p>
            <a:pPr marL="0" indent="0">
              <a:lnSpc>
                <a:spcPct val="100000"/>
              </a:lnSpc>
              <a:spcBef>
                <a:spcPts val="0"/>
              </a:spcBef>
              <a:spcAft>
                <a:spcPts val="600"/>
              </a:spcAft>
              <a:buNone/>
            </a:pPr>
            <a:r>
              <a:rPr lang="en-US" sz="1600" dirty="0"/>
              <a:t>Joe and his 5-year-old son Josh went to the </a:t>
            </a:r>
            <a:r>
              <a:rPr lang="en-US" sz="1600" dirty="0" smtClean="0"/>
              <a:t>work site to </a:t>
            </a:r>
            <a:r>
              <a:rPr lang="en-US" sz="1600" dirty="0"/>
              <a:t>pick up his paycheck.  While Joe and his boss chatted, Josh went to get a treat from the candy jar on the </a:t>
            </a:r>
            <a:r>
              <a:rPr lang="en-US" sz="1600" dirty="0" smtClean="0"/>
              <a:t>manager’s </a:t>
            </a:r>
            <a:r>
              <a:rPr lang="en-US" sz="1600" dirty="0"/>
              <a:t>desk. </a:t>
            </a:r>
          </a:p>
          <a:p>
            <a:pPr marL="0" indent="0">
              <a:lnSpc>
                <a:spcPct val="100000"/>
              </a:lnSpc>
              <a:spcBef>
                <a:spcPts val="0"/>
              </a:spcBef>
              <a:spcAft>
                <a:spcPts val="600"/>
              </a:spcAft>
              <a:buNone/>
            </a:pPr>
            <a:r>
              <a:rPr lang="en-US" sz="1600" dirty="0"/>
              <a:t>As Joe gets ready to leave the office, he calls out for Josh. As Josh runs toward his dad with a mouth full of candy, he begins coughing. Suddenly, Josh stops coughing and looks panicked.</a:t>
            </a:r>
          </a:p>
          <a:p>
            <a:pPr marL="0" indent="0">
              <a:lnSpc>
                <a:spcPct val="100000"/>
              </a:lnSpc>
              <a:spcBef>
                <a:spcPts val="0"/>
              </a:spcBef>
              <a:spcAft>
                <a:spcPts val="600"/>
              </a:spcAft>
              <a:buNone/>
            </a:pPr>
            <a:r>
              <a:rPr lang="en-US" sz="1600" dirty="0"/>
              <a:t>You know first aid and happen to be in the room. </a:t>
            </a:r>
            <a:endParaRPr lang="en-US" sz="1600" dirty="0" smtClean="0"/>
          </a:p>
          <a:p>
            <a:pPr marL="274320" indent="-274320">
              <a:lnSpc>
                <a:spcPct val="100000"/>
              </a:lnSpc>
              <a:spcBef>
                <a:spcPts val="0"/>
              </a:spcBef>
              <a:buFont typeface="+mj-lt"/>
              <a:buAutoNum type="arabicPeriod"/>
            </a:pPr>
            <a:r>
              <a:rPr lang="en-US" sz="1800" b="1" dirty="0" smtClean="0"/>
              <a:t>What would you do before providing first aid?</a:t>
            </a:r>
          </a:p>
          <a:p>
            <a:pPr marL="274320" indent="-274320">
              <a:lnSpc>
                <a:spcPct val="100000"/>
              </a:lnSpc>
              <a:spcBef>
                <a:spcPts val="0"/>
              </a:spcBef>
              <a:buFont typeface="+mj-lt"/>
              <a:buAutoNum type="arabicPeriod"/>
            </a:pPr>
            <a:r>
              <a:rPr lang="en-US" sz="1800" b="1" dirty="0" smtClean="0"/>
              <a:t>How would you provide care?</a:t>
            </a:r>
          </a:p>
          <a:p>
            <a:pPr marL="457200" lvl="1" indent="0">
              <a:spcAft>
                <a:spcPts val="600"/>
              </a:spcAft>
              <a:buNone/>
            </a:pPr>
            <a:endParaRPr lang="en-US" sz="1600" dirty="0"/>
          </a:p>
        </p:txBody>
      </p:sp>
      <p:sp>
        <p:nvSpPr>
          <p:cNvPr id="2" name="Title 1"/>
          <p:cNvSpPr>
            <a:spLocks noGrp="1"/>
          </p:cNvSpPr>
          <p:nvPr>
            <p:ph type="title"/>
          </p:nvPr>
        </p:nvSpPr>
        <p:spPr/>
        <p:txBody>
          <a:bodyPr>
            <a:noAutofit/>
          </a:bodyPr>
          <a:lstStyle/>
          <a:p>
            <a:r>
              <a:rPr lang="en-US" dirty="0" smtClean="0"/>
              <a:t>Choking</a:t>
            </a:r>
            <a:br>
              <a:rPr lang="en-US" dirty="0" smtClean="0"/>
            </a:br>
            <a:r>
              <a:rPr lang="en-US" sz="3200" dirty="0" smtClean="0"/>
              <a:t>Scenario 1</a:t>
            </a:r>
            <a:endParaRPr lang="en-US" sz="3200" dirty="0"/>
          </a:p>
        </p:txBody>
      </p:sp>
    </p:spTree>
    <p:extLst>
      <p:ext uri="{BB962C8B-B14F-4D97-AF65-F5344CB8AC3E}">
        <p14:creationId xmlns:p14="http://schemas.microsoft.com/office/powerpoint/2010/main" val="22158529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209796"/>
            <a:ext cx="7886700" cy="723909"/>
          </a:xfrm>
        </p:spPr>
        <p:txBody>
          <a:bodyPr>
            <a:normAutofit/>
          </a:bodyPr>
          <a:lstStyle/>
          <a:p>
            <a:pPr marL="342900" indent="-342900">
              <a:buFont typeface="+mj-lt"/>
              <a:buAutoNum type="arabicPeriod"/>
            </a:pPr>
            <a:r>
              <a:rPr lang="en-US" sz="1800" b="1" dirty="0" smtClean="0"/>
              <a:t>What </a:t>
            </a:r>
            <a:r>
              <a:rPr lang="en-US" sz="1800" b="1" dirty="0"/>
              <a:t>would you do before providing first aid?</a:t>
            </a:r>
          </a:p>
          <a:p>
            <a:pPr marL="630237" lvl="1" indent="-342900"/>
            <a:r>
              <a:rPr lang="en-US" sz="1600" dirty="0" smtClean="0"/>
              <a:t>Ask him if he can speak.</a:t>
            </a:r>
            <a:endParaRPr lang="en-US" sz="1600" dirty="0"/>
          </a:p>
          <a:p>
            <a:pPr marL="0" indent="0">
              <a:buNone/>
            </a:pPr>
            <a:endParaRPr lang="en-US" sz="1800" dirty="0"/>
          </a:p>
        </p:txBody>
      </p:sp>
      <p:sp>
        <p:nvSpPr>
          <p:cNvPr id="6" name="Title 5"/>
          <p:cNvSpPr>
            <a:spLocks noGrp="1"/>
          </p:cNvSpPr>
          <p:nvPr>
            <p:ph type="title"/>
          </p:nvPr>
        </p:nvSpPr>
        <p:spPr/>
        <p:txBody>
          <a:bodyPr>
            <a:noAutofit/>
          </a:bodyPr>
          <a:lstStyle/>
          <a:p>
            <a:r>
              <a:rPr lang="en-US" dirty="0" smtClean="0"/>
              <a:t>Choking</a:t>
            </a:r>
            <a:r>
              <a:rPr lang="en-US" dirty="0"/>
              <a:t/>
            </a:r>
            <a:br>
              <a:rPr lang="en-US" dirty="0"/>
            </a:br>
            <a:r>
              <a:rPr lang="en-US" sz="3200" dirty="0" smtClean="0"/>
              <a:t>Scenario 1 </a:t>
            </a:r>
            <a:r>
              <a:rPr lang="en-US" sz="3200" b="1" dirty="0" smtClean="0"/>
              <a:t>Answer 1</a:t>
            </a:r>
            <a:endParaRPr lang="en-US" sz="3200" dirty="0"/>
          </a:p>
        </p:txBody>
      </p:sp>
    </p:spTree>
    <p:extLst>
      <p:ext uri="{BB962C8B-B14F-4D97-AF65-F5344CB8AC3E}">
        <p14:creationId xmlns:p14="http://schemas.microsoft.com/office/powerpoint/2010/main" val="898973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1 </a:t>
            </a:r>
            <a:r>
              <a:rPr lang="en-US" sz="3200" b="1" dirty="0" smtClean="0"/>
              <a:t>Answer 1</a:t>
            </a:r>
            <a:endParaRPr lang="en-US" sz="3200" dirty="0"/>
          </a:p>
        </p:txBody>
      </p:sp>
      <p:sp>
        <p:nvSpPr>
          <p:cNvPr id="3" name="Content Placeholder 2"/>
          <p:cNvSpPr>
            <a:spLocks noGrp="1"/>
          </p:cNvSpPr>
          <p:nvPr>
            <p:ph idx="1"/>
          </p:nvPr>
        </p:nvSpPr>
        <p:spPr>
          <a:xfrm>
            <a:off x="628650" y="1863514"/>
            <a:ext cx="7886700" cy="1201658"/>
          </a:xfrm>
        </p:spPr>
        <p:txBody>
          <a:bodyPr rtlCol="0">
            <a:normAutofit/>
          </a:bodyPr>
          <a:lstStyle/>
          <a:p>
            <a:pPr marL="274320" indent="-274320" eaLnBrk="1" fontAlgn="auto" hangingPunct="1">
              <a:lnSpc>
                <a:spcPct val="100000"/>
              </a:lnSpc>
              <a:spcBef>
                <a:spcPts val="0"/>
              </a:spcBef>
              <a:spcAft>
                <a:spcPts val="600"/>
              </a:spcAft>
              <a:buFont typeface="+mj-lt"/>
              <a:buAutoNum type="arabicPeriod"/>
              <a:defRPr/>
            </a:pPr>
            <a:r>
              <a:rPr lang="en-US" sz="1800" b="1" dirty="0"/>
              <a:t>What would you do before providing first aid?</a:t>
            </a:r>
          </a:p>
          <a:p>
            <a:pPr lvl="1">
              <a:lnSpc>
                <a:spcPct val="100000"/>
              </a:lnSpc>
              <a:spcBef>
                <a:spcPts val="0"/>
              </a:spcBef>
              <a:defRPr/>
            </a:pPr>
            <a:r>
              <a:rPr lang="en-US" sz="1600" dirty="0"/>
              <a:t>Make sure the scene is safe. </a:t>
            </a:r>
          </a:p>
          <a:p>
            <a:pPr lvl="1">
              <a:lnSpc>
                <a:spcPct val="100000"/>
              </a:lnSpc>
              <a:spcBef>
                <a:spcPts val="0"/>
              </a:spcBef>
              <a:defRPr/>
            </a:pPr>
            <a:r>
              <a:rPr lang="en-US" sz="1600" dirty="0"/>
              <a:t>Make sure 9-1-1 has been </a:t>
            </a:r>
            <a:r>
              <a:rPr lang="en-US" sz="1600" dirty="0" smtClean="0"/>
              <a:t>called.</a:t>
            </a:r>
            <a:endParaRPr lang="en-US" sz="1600" dirty="0"/>
          </a:p>
          <a:p>
            <a:pPr lvl="1">
              <a:lnSpc>
                <a:spcPct val="100000"/>
              </a:lnSpc>
              <a:spcBef>
                <a:spcPts val="0"/>
              </a:spcBef>
              <a:defRPr/>
            </a:pPr>
            <a:r>
              <a:rPr lang="en-US" sz="1600" dirty="0"/>
              <a:t>Put on medical exam gloves.</a:t>
            </a:r>
          </a:p>
          <a:p>
            <a:pPr marL="457189" lvl="1" indent="0" eaLnBrk="1" fontAlgn="auto" hangingPunct="1">
              <a:spcBef>
                <a:spcPts val="0"/>
              </a:spcBef>
              <a:buFont typeface="+mj-lt"/>
              <a:buNone/>
              <a:defRPr/>
            </a:pPr>
            <a:endParaRPr lang="en-US" sz="1800" dirty="0"/>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138653472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429357" y="1386501"/>
            <a:ext cx="8206042" cy="3006948"/>
          </a:xfrm>
          <a:prstGeom prst="rect">
            <a:avLst/>
          </a:prstGeom>
        </p:spPr>
        <p:txBody>
          <a:bodyPr vert="horz" lIns="91440" tIns="45720" rIns="91440" bIns="45720" rtlCol="0">
            <a:normAutofit fontScale="25000" lnSpcReduction="20000"/>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4320" lvl="0" indent="-274320">
              <a:lnSpc>
                <a:spcPct val="120000"/>
              </a:lnSpc>
              <a:buFont typeface="+mj-lt"/>
              <a:buAutoNum type="arabicPeriod" startAt="2"/>
            </a:pPr>
            <a:r>
              <a:rPr lang="en-US" sz="7200" b="1" dirty="0">
                <a:solidFill>
                  <a:schemeClr val="accent5">
                    <a:lumMod val="10000"/>
                  </a:schemeClr>
                </a:solidFill>
                <a:latin typeface="Arial" panose="020B0604020202020204" pitchFamily="34" charset="0"/>
                <a:cs typeface="Arial" panose="020B0604020202020204" pitchFamily="34" charset="0"/>
              </a:rPr>
              <a:t>How would you provide care</a:t>
            </a:r>
            <a:r>
              <a:rPr lang="en-US" sz="7200" b="1" dirty="0" smtClean="0">
                <a:solidFill>
                  <a:schemeClr val="accent5">
                    <a:lumMod val="10000"/>
                  </a:schemeClr>
                </a:solidFill>
                <a:latin typeface="Arial" panose="020B0604020202020204" pitchFamily="34" charset="0"/>
                <a:cs typeface="Arial" panose="020B0604020202020204" pitchFamily="34" charset="0"/>
              </a:rPr>
              <a:t>?</a:t>
            </a:r>
          </a:p>
          <a:p>
            <a:pPr marL="685800" indent="-228600">
              <a:lnSpc>
                <a:spcPct val="120000"/>
              </a:lnSpc>
              <a:spcAft>
                <a:spcPts val="0"/>
              </a:spcAft>
              <a:buFont typeface="Arial" panose="020B0604020202020204" pitchFamily="34" charset="0"/>
              <a:buChar char="•"/>
              <a:tabLst>
                <a:tab pos="800100" algn="l"/>
              </a:tabLst>
            </a:pPr>
            <a:r>
              <a:rPr lang="en-US" sz="5600" dirty="0">
                <a:solidFill>
                  <a:schemeClr val="accent5">
                    <a:lumMod val="10000"/>
                  </a:schemeClr>
                </a:solidFill>
                <a:latin typeface="Arial" panose="020B0604020202020204" pitchFamily="34" charset="0"/>
                <a:cs typeface="Arial" panose="020B0604020202020204" pitchFamily="34" charset="0"/>
              </a:rPr>
              <a:t>If the child cannot speak, give abdominal thrusts:</a:t>
            </a:r>
          </a:p>
          <a:p>
            <a:pPr marL="1143000" lvl="2" indent="-228600">
              <a:lnSpc>
                <a:spcPct val="120000"/>
              </a:lnSpc>
              <a:spcAft>
                <a:spcPts val="0"/>
              </a:spcAft>
              <a:buFont typeface="Arial" panose="020B0604020202020204" pitchFamily="34" charset="0"/>
              <a:buChar char="•"/>
            </a:pPr>
            <a:r>
              <a:rPr lang="en-US" sz="5600" dirty="0">
                <a:solidFill>
                  <a:schemeClr val="accent5">
                    <a:lumMod val="10000"/>
                  </a:schemeClr>
                </a:solidFill>
                <a:latin typeface="Arial" panose="020B0604020202020204" pitchFamily="34" charset="0"/>
                <a:cs typeface="Arial" panose="020B0604020202020204" pitchFamily="34" charset="0"/>
              </a:rPr>
              <a:t>Kneel or stand behind him and reach around his abdomen.</a:t>
            </a:r>
          </a:p>
          <a:p>
            <a:pPr marL="1143000" lvl="2" indent="-228600">
              <a:lnSpc>
                <a:spcPct val="120000"/>
              </a:lnSpc>
              <a:spcAft>
                <a:spcPts val="0"/>
              </a:spcAft>
              <a:buFont typeface="Arial" panose="020B0604020202020204" pitchFamily="34" charset="0"/>
              <a:buChar char="•"/>
            </a:pPr>
            <a:r>
              <a:rPr lang="en-US" sz="5600" dirty="0">
                <a:solidFill>
                  <a:schemeClr val="accent5">
                    <a:lumMod val="10000"/>
                  </a:schemeClr>
                </a:solidFill>
                <a:latin typeface="Arial" panose="020B0604020202020204" pitchFamily="34" charset="0"/>
                <a:cs typeface="Arial" panose="020B0604020202020204" pitchFamily="34" charset="0"/>
              </a:rPr>
              <a:t>Locate his navel with a finger from 1 hand.</a:t>
            </a:r>
          </a:p>
          <a:p>
            <a:pPr marL="1143000" lvl="2" indent="-228600">
              <a:lnSpc>
                <a:spcPct val="120000"/>
              </a:lnSpc>
              <a:spcAft>
                <a:spcPts val="0"/>
              </a:spcAft>
              <a:buFont typeface="Arial" panose="020B0604020202020204" pitchFamily="34" charset="0"/>
              <a:buChar char="•"/>
            </a:pPr>
            <a:r>
              <a:rPr lang="en-US" sz="5600" dirty="0">
                <a:solidFill>
                  <a:schemeClr val="accent5">
                    <a:lumMod val="10000"/>
                  </a:schemeClr>
                </a:solidFill>
                <a:latin typeface="Arial" panose="020B0604020202020204" pitchFamily="34" charset="0"/>
                <a:cs typeface="Arial" panose="020B0604020202020204" pitchFamily="34" charset="0"/>
              </a:rPr>
              <a:t>Make a fist with the other hand and place the thumb side of the fist against his abdomen, just above the navel.</a:t>
            </a:r>
          </a:p>
          <a:p>
            <a:pPr marL="1143000" lvl="2" indent="-228600">
              <a:lnSpc>
                <a:spcPct val="120000"/>
              </a:lnSpc>
              <a:spcAft>
                <a:spcPts val="0"/>
              </a:spcAft>
              <a:buFont typeface="Arial" panose="020B0604020202020204" pitchFamily="34" charset="0"/>
              <a:buChar char="•"/>
            </a:pPr>
            <a:r>
              <a:rPr lang="en-US" sz="5600" dirty="0">
                <a:solidFill>
                  <a:schemeClr val="accent5">
                    <a:lumMod val="10000"/>
                  </a:schemeClr>
                </a:solidFill>
                <a:latin typeface="Arial" panose="020B0604020202020204" pitchFamily="34" charset="0"/>
                <a:cs typeface="Arial" panose="020B0604020202020204" pitchFamily="34" charset="0"/>
              </a:rPr>
              <a:t>Grasp your fist with your other hand and thrust inward and upward into his abdomen with quick thrusts.</a:t>
            </a:r>
          </a:p>
          <a:p>
            <a:pPr marL="1143000" lvl="2" indent="-228600">
              <a:lnSpc>
                <a:spcPct val="120000"/>
              </a:lnSpc>
              <a:spcAft>
                <a:spcPts val="0"/>
              </a:spcAft>
              <a:buFont typeface="Arial" panose="020B0604020202020204" pitchFamily="34" charset="0"/>
              <a:buChar char="•"/>
            </a:pPr>
            <a:r>
              <a:rPr lang="en-US" sz="5600" dirty="0">
                <a:solidFill>
                  <a:schemeClr val="accent5">
                    <a:lumMod val="10000"/>
                  </a:schemeClr>
                </a:solidFill>
                <a:latin typeface="Arial" panose="020B0604020202020204" pitchFamily="34" charset="0"/>
                <a:cs typeface="Arial" panose="020B0604020202020204" pitchFamily="34" charset="0"/>
              </a:rPr>
              <a:t>Continue thrusts until he expels the object or becomes unresponsive.</a:t>
            </a:r>
          </a:p>
          <a:p>
            <a:pPr marL="1143000" lvl="2" indent="-228600">
              <a:lnSpc>
                <a:spcPct val="120000"/>
              </a:lnSpc>
              <a:spcAft>
                <a:spcPts val="0"/>
              </a:spcAft>
              <a:buFont typeface="Arial" panose="020B0604020202020204" pitchFamily="34" charset="0"/>
              <a:buChar char="•"/>
            </a:pPr>
            <a:r>
              <a:rPr lang="en-US" sz="5600" dirty="0">
                <a:solidFill>
                  <a:schemeClr val="accent5">
                    <a:lumMod val="10000"/>
                  </a:schemeClr>
                </a:solidFill>
                <a:latin typeface="Arial" panose="020B0604020202020204" pitchFamily="34" charset="0"/>
                <a:cs typeface="Arial" panose="020B0604020202020204" pitchFamily="34" charset="0"/>
              </a:rPr>
              <a:t>If he becomes unresponsive, direct the boss to call 9-1-1.</a:t>
            </a:r>
          </a:p>
          <a:p>
            <a:pPr marL="1143000" lvl="2" indent="-228600">
              <a:lnSpc>
                <a:spcPct val="120000"/>
              </a:lnSpc>
              <a:spcAft>
                <a:spcPts val="0"/>
              </a:spcAft>
              <a:buFont typeface="Arial" panose="020B0604020202020204" pitchFamily="34" charset="0"/>
              <a:buChar char="•"/>
            </a:pPr>
            <a:r>
              <a:rPr lang="en-US" sz="5600" dirty="0">
                <a:solidFill>
                  <a:schemeClr val="accent5">
                    <a:lumMod val="10000"/>
                  </a:schemeClr>
                </a:solidFill>
                <a:latin typeface="Arial" panose="020B0604020202020204" pitchFamily="34" charset="0"/>
                <a:cs typeface="Arial" panose="020B0604020202020204" pitchFamily="34" charset="0"/>
              </a:rPr>
              <a:t>Give CPR. Lower him to the ground, expose his chest, place the heel of 1 hand on the center of his chest and start CPR with 30 chest compressions. Look inside the mouth each time you open the airway to give breaths, and remove any object seen.</a:t>
            </a:r>
          </a:p>
          <a:p>
            <a:pPr marL="331470" lvl="0" indent="-285750">
              <a:lnSpc>
                <a:spcPct val="120000"/>
              </a:lnSpc>
              <a:buFont typeface="Arial" panose="020B0604020202020204" pitchFamily="34" charset="0"/>
              <a:buChar char="•"/>
            </a:pPr>
            <a:endParaRPr lang="en-US" sz="1800" b="1" dirty="0">
              <a:solidFill>
                <a:schemeClr val="accent5">
                  <a:lumMod val="10000"/>
                </a:schemeClr>
              </a:solidFill>
              <a:latin typeface="Arial" panose="020B0604020202020204" pitchFamily="34" charset="0"/>
              <a:cs typeface="Arial" panose="020B0604020202020204" pitchFamily="34" charset="0"/>
            </a:endParaRPr>
          </a:p>
        </p:txBody>
      </p:sp>
      <p:sp>
        <p:nvSpPr>
          <p:cNvPr id="6" name="Title 5"/>
          <p:cNvSpPr txBox="1">
            <a:spLocks/>
          </p:cNvSpPr>
          <p:nvPr/>
        </p:nvSpPr>
        <p:spPr>
          <a:xfrm>
            <a:off x="429357" y="264719"/>
            <a:ext cx="7945507" cy="993775"/>
          </a:xfrm>
          <a:prstGeom prst="rect">
            <a:avLst/>
          </a:prstGeom>
        </p:spPr>
        <p:txBody>
          <a:bodyPr anchor="ctr">
            <a:noAutofit/>
          </a:bodyPr>
          <a:lstStyle>
            <a:lvl1pPr algn="l" defTabSz="914400" rtl="0" eaLnBrk="1" latinLnBrk="0" hangingPunct="1">
              <a:lnSpc>
                <a:spcPct val="90000"/>
              </a:lnSpc>
              <a:spcBef>
                <a:spcPct val="0"/>
              </a:spcBef>
              <a:buNone/>
              <a:defRPr sz="4000" b="1" i="0" kern="1200">
                <a:solidFill>
                  <a:schemeClr val="accent1"/>
                </a:solidFill>
                <a:latin typeface="Roboto Condensed" panose="02000000000000000000" pitchFamily="2" charset="0"/>
                <a:ea typeface="Roboto Condensed" panose="02000000000000000000" pitchFamily="2" charset="0"/>
                <a:cs typeface="Arial" panose="020B0604020202020204" pitchFamily="34" charset="0"/>
              </a:defRPr>
            </a:lvl1pPr>
          </a:lstStyle>
          <a:p>
            <a:r>
              <a:rPr lang="en-US" sz="3600" dirty="0" smtClean="0">
                <a:latin typeface="Arial" panose="020B0604020202020204" pitchFamily="34" charset="0"/>
              </a:rPr>
              <a:t>Choking</a:t>
            </a:r>
            <a:r>
              <a:rPr lang="en-US" dirty="0" smtClean="0">
                <a:latin typeface="Arial" panose="020B0604020202020204" pitchFamily="34" charset="0"/>
              </a:rPr>
              <a:t/>
            </a:r>
            <a:br>
              <a:rPr lang="en-US" dirty="0" smtClean="0">
                <a:latin typeface="Arial" panose="020B0604020202020204" pitchFamily="34" charset="0"/>
              </a:rPr>
            </a:br>
            <a:r>
              <a:rPr lang="en-US" sz="3200" dirty="0" smtClean="0">
                <a:latin typeface="Arial" panose="020B0604020202020204" pitchFamily="34" charset="0"/>
              </a:rPr>
              <a:t>Scenario 1 Answer 2</a:t>
            </a:r>
            <a:endParaRPr lang="en-US" sz="3200" dirty="0">
              <a:latin typeface="Arial" panose="020B0604020202020204" pitchFamily="34" charset="0"/>
            </a:endParaRPr>
          </a:p>
        </p:txBody>
      </p:sp>
    </p:spTree>
    <p:extLst>
      <p:ext uri="{BB962C8B-B14F-4D97-AF65-F5344CB8AC3E}">
        <p14:creationId xmlns:p14="http://schemas.microsoft.com/office/powerpoint/2010/main" val="3692231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1 </a:t>
            </a:r>
            <a:r>
              <a:rPr lang="en-US" sz="3200" b="1" dirty="0" smtClean="0"/>
              <a:t>Answer 2</a:t>
            </a:r>
            <a:endParaRPr lang="en-US" sz="3200" dirty="0"/>
          </a:p>
        </p:txBody>
      </p:sp>
      <p:sp>
        <p:nvSpPr>
          <p:cNvPr id="47108" name="Content Placeholder 2"/>
          <p:cNvSpPr txBox="1">
            <a:spLocks/>
          </p:cNvSpPr>
          <p:nvPr/>
        </p:nvSpPr>
        <p:spPr bwMode="auto">
          <a:xfrm>
            <a:off x="628649" y="1441636"/>
            <a:ext cx="7860662" cy="239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Aft>
                <a:spcPts val="600"/>
              </a:spcAft>
              <a:buFont typeface="Arial" panose="020B0604020202020204" pitchFamily="34" charset="0"/>
              <a:buChar char="•"/>
              <a:defRPr sz="2800">
                <a:solidFill>
                  <a:srgbClr val="595959"/>
                </a:solidFill>
                <a:latin typeface="Arial" panose="020B0604020202020204" pitchFamily="34" charset="0"/>
              </a:defRPr>
            </a:lvl1pPr>
            <a:lvl2pPr marL="914400" indent="-457200">
              <a:spcAft>
                <a:spcPts val="600"/>
              </a:spcAft>
              <a:buFont typeface="Arial" panose="020B0604020202020204" pitchFamily="34" charset="0"/>
              <a:buChar char="–"/>
              <a:defRPr sz="2400">
                <a:solidFill>
                  <a:srgbClr val="595959"/>
                </a:solidFill>
                <a:latin typeface="Arial" panose="020B0604020202020204" pitchFamily="34" charset="0"/>
              </a:defRPr>
            </a:lvl2pPr>
            <a:lvl3pPr marL="1371600" indent="-457200">
              <a:spcAft>
                <a:spcPts val="600"/>
              </a:spcAft>
              <a:buFont typeface="Arial" panose="020B0604020202020204" pitchFamily="34" charset="0"/>
              <a:buChar char="•"/>
              <a:defRPr sz="2000">
                <a:solidFill>
                  <a:srgbClr val="595959"/>
                </a:solidFill>
                <a:latin typeface="Arial" panose="020B0604020202020204" pitchFamily="34" charset="0"/>
              </a:defRPr>
            </a:lvl3pPr>
            <a:lvl4pPr marL="1714500" indent="-342900">
              <a:spcAft>
                <a:spcPts val="600"/>
              </a:spcAft>
              <a:buFont typeface="Arial" panose="020B0604020202020204" pitchFamily="34" charset="0"/>
              <a:buChar char="–"/>
              <a:defRPr>
                <a:solidFill>
                  <a:srgbClr val="595959"/>
                </a:solidFill>
                <a:latin typeface="Arial" panose="020B0604020202020204" pitchFamily="34" charset="0"/>
              </a:defRPr>
            </a:lvl4pPr>
            <a:lvl5pPr marL="2171700" indent="-342900">
              <a:spcAft>
                <a:spcPts val="600"/>
              </a:spcAft>
              <a:buFont typeface="Arial" panose="020B0604020202020204" pitchFamily="34" charset="0"/>
              <a:buChar char="»"/>
              <a:defRPr>
                <a:solidFill>
                  <a:srgbClr val="595959"/>
                </a:solidFill>
                <a:latin typeface="Arial" panose="020B0604020202020204" pitchFamily="34" charset="0"/>
              </a:defRPr>
            </a:lvl5pPr>
            <a:lvl6pPr marL="26289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6pPr>
            <a:lvl7pPr marL="30861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7pPr>
            <a:lvl8pPr marL="35433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8pPr>
            <a:lvl9pPr marL="40005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9pPr>
          </a:lstStyle>
          <a:p>
            <a:pPr marL="274320" marR="0" lvl="0" indent="-274320" algn="l" defTabSz="457200" rtl="0" eaLnBrk="1" fontAlgn="auto" latinLnBrk="0" hangingPunct="1">
              <a:lnSpc>
                <a:spcPct val="100000"/>
              </a:lnSpc>
              <a:spcBef>
                <a:spcPts val="0"/>
              </a:spcBef>
              <a:spcAft>
                <a:spcPts val="600"/>
              </a:spcAft>
              <a:buClrTx/>
              <a:buSzTx/>
              <a:buFont typeface="Arial" panose="020B0604020202020204" pitchFamily="34" charset="0"/>
              <a:buAutoNum type="arabicPeriod" startAt="2"/>
              <a:tabLst/>
              <a:defRPr/>
            </a:pPr>
            <a:r>
              <a:rPr kumimoji="0" lang="en-US" altLang="en-US" sz="1800" b="1"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How would you provide care?</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Stop the bleeding with direct pressure.	</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Dress and bandage the fingers.</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Pick up and wrap each of the partially amputated fingers with a dry, sterile dressing. Put them in a plastic, zip lock bag and seal it.</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Place the plastic bag inside another bag or container with ice. Be careful not to let the parts touch ice directly or be surrounded with ice.</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Give the severed finger tips to emergency personnel who transport </a:t>
            </a:r>
            <a:b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b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the worker.</a:t>
            </a:r>
          </a:p>
        </p:txBody>
      </p:sp>
    </p:spTree>
    <p:custDataLst>
      <p:tags r:id="rId1"/>
    </p:custDataLst>
    <p:extLst>
      <p:ext uri="{BB962C8B-B14F-4D97-AF65-F5344CB8AC3E}">
        <p14:creationId xmlns:p14="http://schemas.microsoft.com/office/powerpoint/2010/main" val="157927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txBox="1">
            <a:spLocks/>
          </p:cNvSpPr>
          <p:nvPr/>
        </p:nvSpPr>
        <p:spPr bwMode="auto">
          <a:xfrm>
            <a:off x="423549" y="1737935"/>
            <a:ext cx="7881800" cy="132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Aft>
                <a:spcPts val="600"/>
              </a:spcAft>
              <a:buFont typeface="Arial" panose="020B0604020202020204" pitchFamily="34" charset="0"/>
              <a:buChar char="•"/>
              <a:defRPr sz="2800">
                <a:solidFill>
                  <a:srgbClr val="595959"/>
                </a:solidFill>
                <a:latin typeface="Arial" panose="020B0604020202020204" pitchFamily="34" charset="0"/>
              </a:defRPr>
            </a:lvl1pPr>
            <a:lvl2pPr marL="914400" indent="-457200">
              <a:spcAft>
                <a:spcPts val="600"/>
              </a:spcAft>
              <a:buFont typeface="Arial" panose="020B0604020202020204" pitchFamily="34" charset="0"/>
              <a:buChar char="–"/>
              <a:defRPr sz="2400">
                <a:solidFill>
                  <a:srgbClr val="595959"/>
                </a:solidFill>
                <a:latin typeface="Arial" panose="020B0604020202020204" pitchFamily="34" charset="0"/>
              </a:defRPr>
            </a:lvl2pPr>
            <a:lvl3pPr marL="1371600" indent="-457200">
              <a:spcAft>
                <a:spcPts val="600"/>
              </a:spcAft>
              <a:buFont typeface="Arial" panose="020B0604020202020204" pitchFamily="34" charset="0"/>
              <a:buChar char="•"/>
              <a:defRPr sz="2000">
                <a:solidFill>
                  <a:srgbClr val="595959"/>
                </a:solidFill>
                <a:latin typeface="Arial" panose="020B0604020202020204" pitchFamily="34" charset="0"/>
              </a:defRPr>
            </a:lvl3pPr>
            <a:lvl4pPr marL="1714500" indent="-342900">
              <a:spcAft>
                <a:spcPts val="600"/>
              </a:spcAft>
              <a:buFont typeface="Arial" panose="020B0604020202020204" pitchFamily="34" charset="0"/>
              <a:buChar char="–"/>
              <a:defRPr>
                <a:solidFill>
                  <a:srgbClr val="595959"/>
                </a:solidFill>
                <a:latin typeface="Arial" panose="020B0604020202020204" pitchFamily="34" charset="0"/>
              </a:defRPr>
            </a:lvl4pPr>
            <a:lvl5pPr marL="2171700" indent="-342900">
              <a:spcAft>
                <a:spcPts val="600"/>
              </a:spcAft>
              <a:buFont typeface="Arial" panose="020B0604020202020204" pitchFamily="34" charset="0"/>
              <a:buChar char="»"/>
              <a:defRPr>
                <a:solidFill>
                  <a:srgbClr val="595959"/>
                </a:solidFill>
                <a:latin typeface="Arial" panose="020B0604020202020204" pitchFamily="34" charset="0"/>
              </a:defRPr>
            </a:lvl5pPr>
            <a:lvl6pPr marL="26289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6pPr>
            <a:lvl7pPr marL="30861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7pPr>
            <a:lvl8pPr marL="35433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8pPr>
            <a:lvl9pPr marL="40005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9pPr>
          </a:lstStyle>
          <a:p>
            <a:pPr marL="274320" marR="0" lvl="0" indent="-274320" algn="l" defTabSz="457200" rtl="0" eaLnBrk="1" fontAlgn="auto" latinLnBrk="0" hangingPunct="1">
              <a:lnSpc>
                <a:spcPct val="100000"/>
              </a:lnSpc>
              <a:spcBef>
                <a:spcPts val="0"/>
              </a:spcBef>
              <a:spcAft>
                <a:spcPts val="600"/>
              </a:spcAft>
              <a:buClrTx/>
              <a:buSzTx/>
              <a:buFont typeface="Arial" panose="020B0604020202020204" pitchFamily="34" charset="0"/>
              <a:buAutoNum type="arabicPeriod" startAt="3"/>
              <a:tabLst/>
              <a:defRPr/>
            </a:pPr>
            <a:r>
              <a:rPr kumimoji="0" lang="en-US" altLang="en-US" sz="1800" b="1"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What would you do after the worker has been transported by EMS?</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Arrange for the blood on the equipment, floor area, etc., to be cleaned up properly, either with a spill kit or with a 10% bleach solution. </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Report the incident to your supervisor.</a:t>
            </a:r>
          </a:p>
        </p:txBody>
      </p:sp>
      <p:sp>
        <p:nvSpPr>
          <p:cNvPr id="9" name="Title 5"/>
          <p:cNvSpPr>
            <a:spLocks noGrp="1"/>
          </p:cNvSpPr>
          <p:nvPr>
            <p:ph type="title"/>
          </p:nvPr>
        </p:nvSpPr>
        <p:spPr>
          <a:xfrm>
            <a:off x="472245" y="307102"/>
            <a:ext cx="7945507" cy="1094257"/>
          </a:xfrm>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1 </a:t>
            </a:r>
            <a:r>
              <a:rPr lang="en-US" sz="3200" b="1" dirty="0" smtClean="0"/>
              <a:t>Answer 3</a:t>
            </a:r>
            <a:endParaRPr lang="en-US" sz="3200" dirty="0"/>
          </a:p>
        </p:txBody>
      </p:sp>
    </p:spTree>
    <p:custDataLst>
      <p:tags r:id="rId1"/>
    </p:custDataLst>
    <p:extLst>
      <p:ext uri="{BB962C8B-B14F-4D97-AF65-F5344CB8AC3E}">
        <p14:creationId xmlns:p14="http://schemas.microsoft.com/office/powerpoint/2010/main" val="2257310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altLang="en-US" dirty="0"/>
              <a:t>Bleeding and Wound Care</a:t>
            </a:r>
            <a:r>
              <a:rPr lang="en-US" dirty="0" smtClean="0"/>
              <a:t/>
            </a:r>
            <a:br>
              <a:rPr lang="en-US" dirty="0" smtClean="0"/>
            </a:br>
            <a:r>
              <a:rPr lang="en-US" sz="3200" dirty="0" smtClean="0"/>
              <a:t>Scenario </a:t>
            </a:r>
            <a:r>
              <a:rPr lang="en-US" sz="3200" dirty="0"/>
              <a:t>2</a:t>
            </a:r>
          </a:p>
        </p:txBody>
      </p:sp>
      <p:sp>
        <p:nvSpPr>
          <p:cNvPr id="3" name="Content Placeholder 2"/>
          <p:cNvSpPr>
            <a:spLocks noGrp="1"/>
          </p:cNvSpPr>
          <p:nvPr>
            <p:ph idx="1"/>
          </p:nvPr>
        </p:nvSpPr>
        <p:spPr>
          <a:xfrm>
            <a:off x="628650" y="1370013"/>
            <a:ext cx="7886700" cy="2888169"/>
          </a:xfrm>
        </p:spPr>
        <p:txBody>
          <a:bodyPr rtlCol="0">
            <a:noAutofit/>
          </a:bodyPr>
          <a:lstStyle/>
          <a:p>
            <a:pPr marL="0" indent="0" eaLnBrk="1" fontAlgn="auto" hangingPunct="1">
              <a:lnSpc>
                <a:spcPct val="100000"/>
              </a:lnSpc>
              <a:spcBef>
                <a:spcPts val="0"/>
              </a:spcBef>
              <a:spcAft>
                <a:spcPts val="600"/>
              </a:spcAft>
              <a:buFont typeface="+mj-lt"/>
              <a:buNone/>
              <a:defRPr/>
            </a:pPr>
            <a:r>
              <a:rPr lang="en-US" sz="1500" dirty="0"/>
              <a:t>You are a power line worker and part of a 4-employee crew. The crew is assembling the tools and equipment needed to replace a transformer on a utility pole. </a:t>
            </a:r>
          </a:p>
          <a:p>
            <a:pPr marL="0" indent="0" eaLnBrk="1" fontAlgn="auto" hangingPunct="1">
              <a:lnSpc>
                <a:spcPct val="100000"/>
              </a:lnSpc>
              <a:spcBef>
                <a:spcPts val="0"/>
              </a:spcBef>
              <a:spcAft>
                <a:spcPts val="600"/>
              </a:spcAft>
              <a:buFont typeface="+mj-lt"/>
              <a:buNone/>
              <a:defRPr/>
            </a:pPr>
            <a:r>
              <a:rPr lang="en-US" sz="1500" dirty="0"/>
              <a:t>The crew foreman checked the equipment in the back of his 1-ton digger-derrick, got in, and started backing up to the warehouse where one of the crew was gathering materials for the job. As the foreman neared the warehouse he felt a bump under the truck. Not knowing what it was, he got out and found the employee under the truck.</a:t>
            </a:r>
          </a:p>
          <a:p>
            <a:pPr marL="0" indent="0" eaLnBrk="1" fontAlgn="auto" hangingPunct="1">
              <a:lnSpc>
                <a:spcPct val="100000"/>
              </a:lnSpc>
              <a:spcBef>
                <a:spcPts val="0"/>
              </a:spcBef>
              <a:spcAft>
                <a:spcPts val="600"/>
              </a:spcAft>
              <a:buFont typeface="+mj-lt"/>
              <a:buNone/>
              <a:defRPr/>
            </a:pPr>
            <a:r>
              <a:rPr lang="en-US" sz="1500" dirty="0"/>
              <a:t>You heard the bump and the employee’s screams and arrived at the incident site before the foreman got out of the truck. You notice that the victim has a laceration to </a:t>
            </a:r>
            <a:r>
              <a:rPr lang="en-US" sz="1500" dirty="0" smtClean="0"/>
              <a:t>the </a:t>
            </a:r>
            <a:r>
              <a:rPr lang="en-US" sz="1500" dirty="0"/>
              <a:t>left upper leg and crushing injuries to </a:t>
            </a:r>
            <a:r>
              <a:rPr lang="en-US" sz="1500" dirty="0" smtClean="0"/>
              <a:t>the </a:t>
            </a:r>
            <a:r>
              <a:rPr lang="en-US" sz="1500" dirty="0"/>
              <a:t>pelvis and lower abdomen</a:t>
            </a:r>
            <a:r>
              <a:rPr lang="en-US" sz="1500" dirty="0" smtClean="0"/>
              <a:t>.</a:t>
            </a:r>
            <a:endParaRPr lang="en-US" sz="1500" dirty="0"/>
          </a:p>
          <a:p>
            <a:pPr marL="342900" indent="-342900" eaLnBrk="1" fontAlgn="auto" hangingPunct="1">
              <a:lnSpc>
                <a:spcPct val="100000"/>
              </a:lnSpc>
              <a:spcBef>
                <a:spcPts val="0"/>
              </a:spcBef>
              <a:buFont typeface="+mj-lt"/>
              <a:buAutoNum type="arabicPeriod"/>
              <a:defRPr/>
            </a:pPr>
            <a:r>
              <a:rPr lang="en-US" sz="1500" b="1" dirty="0"/>
              <a:t>What would you do before providing first aid?</a:t>
            </a:r>
          </a:p>
          <a:p>
            <a:pPr marL="342900" indent="-342900" eaLnBrk="1" fontAlgn="auto" hangingPunct="1">
              <a:lnSpc>
                <a:spcPct val="100000"/>
              </a:lnSpc>
              <a:spcBef>
                <a:spcPts val="0"/>
              </a:spcBef>
              <a:buFont typeface="+mj-lt"/>
              <a:buAutoNum type="arabicPeriod"/>
              <a:defRPr/>
            </a:pPr>
            <a:r>
              <a:rPr lang="en-US" sz="1500" b="1" dirty="0"/>
              <a:t>How would you provide care?</a:t>
            </a:r>
          </a:p>
          <a:p>
            <a:pPr marL="457200" lvl="1" indent="0" eaLnBrk="1" fontAlgn="auto" hangingPunct="1">
              <a:spcBef>
                <a:spcPts val="0"/>
              </a:spcBef>
              <a:buFont typeface="+mj-lt"/>
              <a:buNone/>
              <a:defRPr/>
            </a:pPr>
            <a:endParaRPr lang="en-US" sz="1500" dirty="0"/>
          </a:p>
        </p:txBody>
      </p:sp>
    </p:spTree>
    <p:custDataLst>
      <p:tags r:id="rId1"/>
    </p:custDataLst>
    <p:extLst>
      <p:ext uri="{BB962C8B-B14F-4D97-AF65-F5344CB8AC3E}">
        <p14:creationId xmlns:p14="http://schemas.microsoft.com/office/powerpoint/2010/main" val="78258892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13_Custom Design">
  <a:themeElements>
    <a:clrScheme name="Custom 11">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549031"/>
      </a:hlink>
      <a:folHlink>
        <a:srgbClr val="33B2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14_Custom Design">
  <a:themeElements>
    <a:clrScheme name="Custom 4">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549031"/>
      </a:hlink>
      <a:folHlink>
        <a:srgbClr val="33B2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8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9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6_Custom Design">
  <a:themeElements>
    <a:clrScheme name="Custom 11">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549031"/>
      </a:hlink>
      <a:folHlink>
        <a:srgbClr val="33B2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0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1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12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7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35288</TotalTime>
  <Words>4923</Words>
  <Application>Microsoft Office PowerPoint</Application>
  <PresentationFormat>On-screen Show (16:9)</PresentationFormat>
  <Paragraphs>333</Paragraphs>
  <Slides>60</Slides>
  <Notes>4</Notes>
  <HiddenSlides>0</HiddenSlides>
  <MMClips>0</MMClips>
  <ScaleCrop>false</ScaleCrop>
  <HeadingPairs>
    <vt:vector size="6" baseType="variant">
      <vt:variant>
        <vt:lpstr>Fonts Used</vt:lpstr>
      </vt:variant>
      <vt:variant>
        <vt:i4>5</vt:i4>
      </vt:variant>
      <vt:variant>
        <vt:lpstr>Theme</vt:lpstr>
      </vt:variant>
      <vt:variant>
        <vt:i4>11</vt:i4>
      </vt:variant>
      <vt:variant>
        <vt:lpstr>Slide Titles</vt:lpstr>
      </vt:variant>
      <vt:variant>
        <vt:i4>60</vt:i4>
      </vt:variant>
    </vt:vector>
  </HeadingPairs>
  <TitlesOfParts>
    <vt:vector size="76" baseType="lpstr">
      <vt:lpstr>Arial</vt:lpstr>
      <vt:lpstr>Calibri</vt:lpstr>
      <vt:lpstr>Roboto</vt:lpstr>
      <vt:lpstr>Roboto Condensed</vt:lpstr>
      <vt:lpstr>Roboto Condensed Light</vt:lpstr>
      <vt:lpstr>1_Office Theme</vt:lpstr>
      <vt:lpstr>1_Custom Design</vt:lpstr>
      <vt:lpstr>8_Custom Design</vt:lpstr>
      <vt:lpstr>9_Custom Design</vt:lpstr>
      <vt:lpstr>6_Custom Design</vt:lpstr>
      <vt:lpstr>10_Custom Design</vt:lpstr>
      <vt:lpstr>11_Custom Design</vt:lpstr>
      <vt:lpstr>12_Custom Design</vt:lpstr>
      <vt:lpstr>7_Custom Design</vt:lpstr>
      <vt:lpstr>13_Custom Design</vt:lpstr>
      <vt:lpstr>14_Custom Design</vt:lpstr>
      <vt:lpstr>Case Scenarios for Customizing Your Training </vt:lpstr>
      <vt:lpstr>FA/CPR/AED Case Scenarios  ELECTRICAL UTILITY  </vt:lpstr>
      <vt:lpstr>Scenario Guide</vt:lpstr>
      <vt:lpstr>Bleeding and Wound Care Scenarios</vt:lpstr>
      <vt:lpstr>Bleeding and Wound Care Scenario 1</vt:lpstr>
      <vt:lpstr>Bleeding and Wound Care Scenario 1 Answer 1</vt:lpstr>
      <vt:lpstr>Bleeding and Wound Care Scenario 1 Answer 2</vt:lpstr>
      <vt:lpstr>Bleeding and Wound Care Scenario 1 Answer 3</vt:lpstr>
      <vt:lpstr>Bleeding and Wound Care Scenario 2</vt:lpstr>
      <vt:lpstr>Bleeding and Wound Care Scenario 2 Answer 1</vt:lpstr>
      <vt:lpstr>Bleeding and Wound Care Scenario 2 Answer 2 Continues on next page</vt:lpstr>
      <vt:lpstr>Bleeding and Wound Care Scenario 2 Answer 2 Continued</vt:lpstr>
      <vt:lpstr>Burns  Scenarios</vt:lpstr>
      <vt:lpstr>Burns Scenario 1</vt:lpstr>
      <vt:lpstr>Burns Scenario 1 Answer 1</vt:lpstr>
      <vt:lpstr>Burns Scenario 1 Answer 2</vt:lpstr>
      <vt:lpstr>Burns Scenario 2</vt:lpstr>
      <vt:lpstr>Burns Scenario 2 Answer 1</vt:lpstr>
      <vt:lpstr>Burns Scenario 2 Answer 2 Continues on next page</vt:lpstr>
      <vt:lpstr>Burns Scenario 2 Answer 2 Continued</vt:lpstr>
      <vt:lpstr>Burns Scenario 3</vt:lpstr>
      <vt:lpstr>Burns Scenario 3 Answer 1</vt:lpstr>
      <vt:lpstr>Burns Scenario 3 Answer 2</vt:lpstr>
      <vt:lpstr>Burns Scenario 4</vt:lpstr>
      <vt:lpstr>Burns Scenario 4 Answer 1</vt:lpstr>
      <vt:lpstr>Burns Scenario 4 Answer 2</vt:lpstr>
      <vt:lpstr>Bone, Joint and Muscle Injuries Scenarios</vt:lpstr>
      <vt:lpstr>Bone, Joint and Muscle Injuries Scenario 1</vt:lpstr>
      <vt:lpstr>Bone, Joint and Muscle Injuries Scenario 1 Answer 1</vt:lpstr>
      <vt:lpstr>Bone, Joint and Muscle Injuries Scenario 1 Answer 2 Continues on next page</vt:lpstr>
      <vt:lpstr>Bone, Joint and Muscle Injuries Scenario 1 Answer 2 Continued</vt:lpstr>
      <vt:lpstr>Head and Spine Injuries Scenarios</vt:lpstr>
      <vt:lpstr>Head and Spine Injuries  Scenario 1</vt:lpstr>
      <vt:lpstr>Head and Spine Injuries Scenario 1 Answer 1</vt:lpstr>
      <vt:lpstr>Head and Spine Injuries Scenario 1 Answer 2</vt:lpstr>
      <vt:lpstr>Head and Spine Injuries Scenario 2</vt:lpstr>
      <vt:lpstr>Head and Spine Injuries Scenario 2 Answer 2</vt:lpstr>
      <vt:lpstr>Head and Spine Injuries Scenario 2 Answer 2</vt:lpstr>
      <vt:lpstr>Poisoning and Allergic Reactions Scenarios</vt:lpstr>
      <vt:lpstr>Poisoning &amp; Allergic Reactions Scenario 1</vt:lpstr>
      <vt:lpstr>Poisoning &amp; Allergic Reactions Scenario 1 Answer 1</vt:lpstr>
      <vt:lpstr>Poisoning &amp; Allergic Reactions Scenario 1 Answer 2</vt:lpstr>
      <vt:lpstr>CPR and AED Scenarios</vt:lpstr>
      <vt:lpstr>CPR and AED Scenario 2</vt:lpstr>
      <vt:lpstr>CPR and AED  Scenario 2 Answer 1 </vt:lpstr>
      <vt:lpstr>CPR and AED  Scenario 2 Answer 2</vt:lpstr>
      <vt:lpstr>CPR and AED Scenario 2</vt:lpstr>
      <vt:lpstr>CPR and AED Scenario 2 Answer 1</vt:lpstr>
      <vt:lpstr>CPR and AED Scenario 2 Answer</vt:lpstr>
      <vt:lpstr>CPR and AED Scenario 2 Part 2</vt:lpstr>
      <vt:lpstr>CPR and AED Scenario 2 Part 2 Answer 1</vt:lpstr>
      <vt:lpstr>CPR and AED Scenario 3</vt:lpstr>
      <vt:lpstr>CPR and AED Scenario 3 Answer 1</vt:lpstr>
      <vt:lpstr>CPR and AED Scenario 3 Answer</vt:lpstr>
      <vt:lpstr>CPR and AED Scenario 3, Part 2</vt:lpstr>
      <vt:lpstr>CPR and AED Scenario 3 Part 2 Answer 1</vt:lpstr>
      <vt:lpstr>Choking  Scenarios</vt:lpstr>
      <vt:lpstr>Choking Scenario 1</vt:lpstr>
      <vt:lpstr>Choking Scenario 1 Answer 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Edge</dc:creator>
  <cp:lastModifiedBy>Pam Twilegar</cp:lastModifiedBy>
  <cp:revision>1034</cp:revision>
  <cp:lastPrinted>2018-08-08T16:28:35Z</cp:lastPrinted>
  <dcterms:created xsi:type="dcterms:W3CDTF">2012-04-15T17:48:32Z</dcterms:created>
  <dcterms:modified xsi:type="dcterms:W3CDTF">2023-06-21T18:25:56Z</dcterms:modified>
</cp:coreProperties>
</file>