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0" r:id="rId4"/>
    <p:sldId id="268" r:id="rId5"/>
    <p:sldId id="267" r:id="rId6"/>
    <p:sldId id="270" r:id="rId7"/>
    <p:sldId id="259" r:id="rId8"/>
    <p:sldId id="258" r:id="rId9"/>
    <p:sldId id="261" r:id="rId10"/>
    <p:sldId id="269" r:id="rId11"/>
    <p:sldId id="263" r:id="rId12"/>
    <p:sldId id="262" r:id="rId13"/>
    <p:sldId id="264" r:id="rId14"/>
    <p:sldId id="265" r:id="rId15"/>
    <p:sldId id="266" r:id="rId16"/>
    <p:sldId id="271" r:id="rId17"/>
    <p:sldId id="273" r:id="rId18"/>
    <p:sldId id="27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5" d="100"/>
          <a:sy n="135" d="100"/>
        </p:scale>
        <p:origin x="924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"/>
          <a:stretch/>
        </p:blipFill>
        <p:spPr>
          <a:xfrm>
            <a:off x="1219200" y="0"/>
            <a:ext cx="79248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0"/>
            <a:ext cx="1905000" cy="5143500"/>
          </a:xfrm>
          <a:prstGeom prst="rect">
            <a:avLst/>
          </a:prstGeom>
          <a:gradFill flip="none" rotWithShape="1">
            <a:gsLst>
              <a:gs pos="7000">
                <a:srgbClr val="FFFFFF">
                  <a:alpha val="25000"/>
                </a:srgbClr>
              </a:gs>
              <a:gs pos="0">
                <a:schemeClr val="bg1">
                  <a:alpha val="0"/>
                </a:schemeClr>
              </a:gs>
              <a:gs pos="21000">
                <a:srgbClr val="FFFFFF">
                  <a:alpha val="50000"/>
                </a:srgbClr>
              </a:gs>
              <a:gs pos="13000">
                <a:schemeClr val="bg1">
                  <a:alpha val="40000"/>
                </a:schemeClr>
              </a:gs>
              <a:gs pos="39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7" b="13071"/>
          <a:stretch/>
        </p:blipFill>
        <p:spPr>
          <a:xfrm>
            <a:off x="27910" y="4564532"/>
            <a:ext cx="1648490" cy="521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5754"/>
            <a:ext cx="1828800" cy="1084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128957"/>
            <a:ext cx="182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Years of </a:t>
            </a:r>
          </a:p>
          <a:p>
            <a:r>
              <a:rPr lang="en-US" b="1" dirty="0" smtClean="0"/>
              <a:t>Vision Zero in Washington, D.C.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Jonathan M. Rogers</a:t>
            </a:r>
          </a:p>
          <a:p>
            <a:r>
              <a:rPr lang="en-US" sz="1000" dirty="0" smtClean="0"/>
              <a:t>District Department of Transportation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8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mrogers\Desktop\Misc VZ\Improvements Pics\20160903_164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77866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3"/>
          <a:stretch/>
        </p:blipFill>
        <p:spPr>
          <a:xfrm>
            <a:off x="0" y="0"/>
            <a:ext cx="9144000" cy="52172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"/>
            <a:ext cx="9144000" cy="5217204"/>
          </a:xfrm>
          <a:prstGeom prst="rect">
            <a:avLst/>
          </a:prstGeom>
          <a:gradFill flip="none" rotWithShape="1">
            <a:gsLst>
              <a:gs pos="12000">
                <a:srgbClr val="FFFFFF">
                  <a:alpha val="0"/>
                </a:srgbClr>
              </a:gs>
              <a:gs pos="37000">
                <a:schemeClr val="bg1">
                  <a:alpha val="44000"/>
                </a:schemeClr>
              </a:gs>
              <a:gs pos="5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9228" y="4752139"/>
            <a:ext cx="2498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79 Speed Cameras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25" y="2952750"/>
            <a:ext cx="1186775" cy="185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24200" y="4763807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44 Red Light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21" y="3033293"/>
            <a:ext cx="1974896" cy="178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48200" y="4763807"/>
            <a:ext cx="2498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6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Oversize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084999"/>
            <a:ext cx="1676399" cy="17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39001" y="4763807"/>
            <a:ext cx="1676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8 Stop Sign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38717"/>
            <a:ext cx="3048000" cy="158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5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0" y="2"/>
            <a:ext cx="9144000" cy="5217204"/>
          </a:xfrm>
          <a:prstGeom prst="rect">
            <a:avLst/>
          </a:prstGeom>
          <a:gradFill flip="none" rotWithShape="1">
            <a:gsLst>
              <a:gs pos="12000">
                <a:srgbClr val="FFFFFF">
                  <a:alpha val="0"/>
                </a:srgbClr>
              </a:gs>
              <a:gs pos="37000">
                <a:schemeClr val="bg1">
                  <a:alpha val="44000"/>
                </a:schemeClr>
              </a:gs>
              <a:gs pos="5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78534"/>
            <a:ext cx="77724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Bicycle and Pedestrian Safety Amendment Act of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Major Crash Review Task Force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Complete Streets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Open Data</a:t>
            </a:r>
          </a:p>
          <a:p>
            <a:endParaRPr lang="en-US" sz="105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endParaRPr lang="en-US" sz="105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Motor Vehicle Collision Recovery Act of 2015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58271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Ignition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Interlock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Side-guards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Aggressive Driving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22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1022687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Universal Bicycle Education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in Public Schools</a:t>
            </a:r>
          </a:p>
        </p:txBody>
      </p:sp>
    </p:spTree>
    <p:extLst>
      <p:ext uri="{BB962C8B-B14F-4D97-AF65-F5344CB8AC3E}">
        <p14:creationId xmlns:p14="http://schemas.microsoft.com/office/powerpoint/2010/main" val="27697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B-aMIdXkAAyF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974523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1"/>
          <a:stretch/>
        </p:blipFill>
        <p:spPr>
          <a:xfrm>
            <a:off x="4050723" y="7076"/>
            <a:ext cx="509327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2266950" y="1695450"/>
            <a:ext cx="5143500" cy="1752600"/>
          </a:xfrm>
          <a:prstGeom prst="rect">
            <a:avLst/>
          </a:prstGeom>
          <a:gradFill flip="none" rotWithShape="1">
            <a:gsLst>
              <a:gs pos="12000">
                <a:srgbClr val="FFFFFF">
                  <a:alpha val="0"/>
                </a:srgbClr>
              </a:gs>
              <a:gs pos="37000">
                <a:schemeClr val="bg1">
                  <a:alpha val="44000"/>
                </a:schemeClr>
              </a:gs>
              <a:gs pos="58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3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4888706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18</a:t>
            </a:fld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156625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599" y="1440815"/>
            <a:ext cx="7369094" cy="4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"/>
                <a:cs typeface="Times New Roman"/>
              </a:rPr>
              <a:t>New, More Flexible Funding</a:t>
            </a:r>
            <a:endParaRPr lang="en-US" sz="2800" dirty="0">
              <a:solidFill>
                <a:prstClr val="black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62000" y="1962150"/>
            <a:ext cx="7369094" cy="4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Mayor Bowser’s Proposed FY18 Budget: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$4.5 Million for 45 Traffic Control Officers and 26 School Crossing Guards (164 and 51 total)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en-US" sz="2400" dirty="0">
              <a:solidFill>
                <a:srgbClr val="002060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0" y="3333750"/>
            <a:ext cx="7369094" cy="4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New ‘Master’ Capital Project: Safety and Mobility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$42 Million over 6 years</a:t>
            </a:r>
          </a:p>
          <a:p>
            <a:pPr marL="915988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Pedestrian and Bicycle Safety Enhancements</a:t>
            </a:r>
          </a:p>
          <a:p>
            <a:pPr marL="915988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Vision Zero Infrastructure Improvements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  <a:latin typeface="Corbel" panose="020B0503020204020204" pitchFamily="3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endParaRPr lang="en-US" sz="2400" dirty="0">
              <a:solidFill>
                <a:srgbClr val="002060"/>
              </a:solidFill>
              <a:latin typeface="Corbel" panose="020B0503020204020204" pitchFamily="34" charset="0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9050"/>
            <a:ext cx="9144000" cy="1566250"/>
          </a:xfrm>
          <a:prstGeom prst="rect">
            <a:avLst/>
          </a:prstGeom>
          <a:gradFill>
            <a:gsLst>
              <a:gs pos="6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X:\Interns 2015\Emily Pierson\Vision Zero\Images\MayorEricLei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3" b="22297"/>
          <a:stretch/>
        </p:blipFill>
        <p:spPr bwMode="auto">
          <a:xfrm>
            <a:off x="2931" y="-19050"/>
            <a:ext cx="914107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31" y="-19050"/>
            <a:ext cx="9141069" cy="5162550"/>
          </a:xfrm>
          <a:prstGeom prst="rect">
            <a:avLst/>
          </a:prstGeom>
          <a:gradFill>
            <a:gsLst>
              <a:gs pos="33000">
                <a:schemeClr val="bg1">
                  <a:alpha val="0"/>
                </a:schemeClr>
              </a:gs>
              <a:gs pos="53000">
                <a:schemeClr val="bg1">
                  <a:alpha val="48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19550"/>
            <a:ext cx="1676400" cy="9940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0" y="409575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>
                    <a:lumMod val="50000"/>
                  </a:srgbClr>
                </a:solidFill>
              </a:rPr>
              <a:t>“</a:t>
            </a:r>
            <a:r>
              <a:rPr lang="en-US" sz="2000" i="1" dirty="0" smtClean="0">
                <a:solidFill>
                  <a:srgbClr val="1F497D">
                    <a:lumMod val="50000"/>
                  </a:srgbClr>
                </a:solidFill>
              </a:rPr>
              <a:t>By </a:t>
            </a:r>
            <a:r>
              <a:rPr lang="en-US" sz="2000" i="1" dirty="0">
                <a:solidFill>
                  <a:srgbClr val="1F497D">
                    <a:lumMod val="50000"/>
                  </a:srgbClr>
                </a:solidFill>
              </a:rPr>
              <a:t>the year 2024, we will do everything in our power to eliminate transportation fatalities and serious injuries, because no loss of life is acceptable</a:t>
            </a:r>
            <a:r>
              <a:rPr lang="en-US" sz="2000" i="1" dirty="0" smtClean="0">
                <a:solidFill>
                  <a:srgbClr val="1F497D">
                    <a:lumMod val="50000"/>
                  </a:srgbClr>
                </a:solidFill>
              </a:rPr>
              <a:t>.</a:t>
            </a:r>
            <a:r>
              <a:rPr lang="en-US" sz="2000" dirty="0" smtClean="0">
                <a:solidFill>
                  <a:srgbClr val="1F497D">
                    <a:lumMod val="50000"/>
                  </a:srgbClr>
                </a:solidFill>
              </a:rPr>
              <a:t>”</a:t>
            </a:r>
            <a:endParaRPr lang="en-US" sz="2000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0"/>
          <a:stretch/>
        </p:blipFill>
        <p:spPr>
          <a:xfrm>
            <a:off x="1600200" y="471069"/>
            <a:ext cx="5715000" cy="4615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715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2016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105400" cy="50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47" y="0"/>
            <a:ext cx="8796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531"/>
            <a:ext cx="9144000" cy="41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66" y="0"/>
            <a:ext cx="749053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67600" cy="51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7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InfographicDocument" ma:contentTypeID="0x010100FFB43682ABBC854F8797EFF07C6E2BC0005E423E182CD73A4C9A92522598F6A644" ma:contentTypeVersion="33" ma:contentTypeDescription="" ma:contentTypeScope="" ma:versionID="387df9ea3150aa38553feb10d048a79a">
  <xsd:schema xmlns:xsd="http://www.w3.org/2001/XMLSchema" xmlns:xs="http://www.w3.org/2001/XMLSchema" xmlns:p="http://schemas.microsoft.com/office/2006/metadata/properties" xmlns:ns1="b35a27d7-1396-409e-8fc2-873a3cc5d79b" xmlns:ns3="http://schemas.microsoft.com/sharepoint/v3/fields" targetNamespace="http://schemas.microsoft.com/office/2006/metadata/properties" ma:root="true" ma:fieldsID="759a85db1fe60489f99ad8bac7df3115" ns1:_="" ns3:_="">
    <xsd:import namespace="b35a27d7-1396-409e-8fc2-873a3cc5d79b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ntentAuthor" minOccurs="0"/>
                <xsd:element ref="ns1:SubHeadline1" minOccurs="0"/>
                <xsd:element ref="ns1:nscDescription" minOccurs="0"/>
                <xsd:element ref="ns1:LaunchDate"/>
                <xsd:element ref="ns1:Document_x0020_Date" minOccurs="0"/>
                <xsd:element ref="ns1:ExpirationDate"/>
                <xsd:element ref="ns1:Preview_x0020_Image" minOccurs="0"/>
                <xsd:element ref="ns1:Publication" minOccurs="0"/>
                <xsd:element ref="ns1:CTA_x0020_Text" minOccurs="0"/>
                <xsd:element ref="ns1:Destination_x0020_URL" minOccurs="0"/>
                <xsd:element ref="ns1:CTA_x0020_LinkType" minOccurs="0"/>
                <xsd:element ref="ns1:BulletSet1" minOccurs="0"/>
                <xsd:element ref="ns3:wic_System_Copyright" minOccurs="0"/>
                <xsd:element ref="ns1:TaxCatchAll" minOccurs="0"/>
                <xsd:element ref="ns1:i5013cc543cb4191806f0ebb65c7ab1c" minOccurs="0"/>
                <xsd:element ref="ns1:pffc795a1d454bd58a32634e2f45c3e9" minOccurs="0"/>
                <xsd:element ref="ns1:TaxCatchAllLabel" minOccurs="0"/>
                <xsd:element ref="ns1:TaxKeywordTaxHTField" minOccurs="0"/>
                <xsd:element ref="ns1:jac045112f9b45ec8df8bef00c629050" minOccurs="0"/>
                <xsd:element ref="ns1:Membership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5a27d7-1396-409e-8fc2-873a3cc5d79b" elementFormDefault="qualified">
    <xsd:import namespace="http://schemas.microsoft.com/office/2006/documentManagement/types"/>
    <xsd:import namespace="http://schemas.microsoft.com/office/infopath/2007/PartnerControls"/>
    <xsd:element name="ContentAuthor" ma:index="0" nillable="true" ma:displayName="Content Author" ma:internalName="ContentAuthor">
      <xsd:simpleType>
        <xsd:restriction base="dms:Text">
          <xsd:maxLength value="255"/>
        </xsd:restriction>
      </xsd:simpleType>
    </xsd:element>
    <xsd:element name="SubHeadline1" ma:index="3" nillable="true" ma:displayName="SubHeadline" ma:internalName="SubHeadline1">
      <xsd:simpleType>
        <xsd:restriction base="dms:Unknown"/>
      </xsd:simpleType>
    </xsd:element>
    <xsd:element name="nscDescription" ma:index="4" nillable="true" ma:displayName="Descriptions" ma:internalName="nscDescription">
      <xsd:simpleType>
        <xsd:restriction base="dms:Unknown"/>
      </xsd:simpleType>
    </xsd:element>
    <xsd:element name="LaunchDate" ma:index="5" ma:displayName="Launch Date" ma:format="DateOnly" ma:internalName="LaunchDate">
      <xsd:simpleType>
        <xsd:restriction base="dms:DateTime"/>
      </xsd:simpleType>
    </xsd:element>
    <xsd:element name="Document_x0020_Date" ma:index="6" nillable="true" ma:displayName="Document Date" ma:default="[today]" ma:format="DateOnly" ma:internalName="Document_x0020_Date">
      <xsd:simpleType>
        <xsd:restriction base="dms:DateTime"/>
      </xsd:simpleType>
    </xsd:element>
    <xsd:element name="ExpirationDate" ma:index="7" ma:displayName="ExpirationDate" ma:format="DateOnly" ma:internalName="ExpirationDate">
      <xsd:simpleType>
        <xsd:restriction base="dms:DateTime"/>
      </xsd:simpleType>
    </xsd:element>
    <xsd:element name="Preview_x0020_Image" ma:index="9" nillable="true" ma:displayName="Preview Image" ma:internalName="Preview_x0020_Image" ma:readOnly="false">
      <xsd:simpleType>
        <xsd:restriction base="dms:Unknown"/>
      </xsd:simpleType>
    </xsd:element>
    <xsd:element name="Publication" ma:index="10" nillable="true" ma:displayName="Publication" ma:internalName="Publication">
      <xsd:simpleType>
        <xsd:restriction base="dms:Text">
          <xsd:maxLength value="255"/>
        </xsd:restriction>
      </xsd:simpleType>
    </xsd:element>
    <xsd:element name="CTA_x0020_Text" ma:index="11" nillable="true" ma:displayName="CTA Text" ma:internalName="CTA_x0020_Text">
      <xsd:simpleType>
        <xsd:restriction base="dms:Text">
          <xsd:maxLength value="20"/>
        </xsd:restriction>
      </xsd:simpleType>
    </xsd:element>
    <xsd:element name="Destination_x0020_URL" ma:index="12" nillable="true" ma:displayName="Destination URL" ma:format="Hyperlink" ma:internalName="Destination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TA_x0020_LinkType" ma:index="13" nillable="true" ma:displayName="CTA LinkType" ma:default="Open in same window" ma:format="RadioButtons" ma:internalName="CTA_x0020_LinkType">
      <xsd:simpleType>
        <xsd:restriction base="dms:Choice">
          <xsd:enumeration value="Open in same window"/>
          <xsd:enumeration value="Open in new window"/>
        </xsd:restriction>
      </xsd:simpleType>
    </xsd:element>
    <xsd:element name="BulletSet1" ma:index="16" nillable="true" ma:displayName="Bullet Set1" ma:internalName="BulletSet1">
      <xsd:simpleType>
        <xsd:restriction base="dms:Unknown"/>
      </xsd:simpleType>
    </xsd:element>
    <xsd:element name="TaxCatchAll" ma:index="19" nillable="true" ma:displayName="Taxonomy Catch All Column" ma:hidden="true" ma:list="{9c8e5353-3816-46fe-94d4-6ace37e6d7a7}" ma:internalName="TaxCatchAll" ma:showField="CatchAllData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5013cc543cb4191806f0ebb65c7ab1c" ma:index="22" nillable="true" ma:taxonomy="true" ma:internalName="i5013cc543cb4191806f0ebb65c7ab1c" ma:taxonomyFieldName="Topic" ma:displayName="Topic" ma:default="" ma:fieldId="{25013cc5-43cb-4191-806f-0ebb65c7ab1c}" ma:taxonomyMulti="true" ma:sspId="1f17f519-9b20-4ccb-881f-8db445a03a3d" ma:termSetId="c53e90aa-3e63-4332-afa8-bdb26bbd734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fc795a1d454bd58a32634e2f45c3e9" ma:index="24" ma:taxonomy="true" ma:internalName="pffc795a1d454bd58a32634e2f45c3e9" ma:taxonomyFieldName="Document_x0020_Type" ma:displayName="Document Type" ma:readOnly="false" ma:default="" ma:fieldId="{9ffc795a-1d45-4bd5-8a32-634e2f45c3e9}" ma:taxonomyMulti="true" ma:sspId="1f17f519-9b20-4ccb-881f-8db445a03a3d" ma:termSetId="50aae46d-0de5-40b4-95ad-db57947ff97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5" nillable="true" ma:displayName="Taxonomy Catch All Column1" ma:hidden="true" ma:list="{9c8e5353-3816-46fe-94d4-6ace37e6d7a7}" ma:internalName="TaxCatchAllLabel" ma:readOnly="true" ma:showField="CatchAllDataLabel" ma:web="b35a27d7-1396-409e-8fc2-873a3cc5d7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8" ma:taxonomy="true" ma:internalName="TaxKeywordTaxHTField" ma:taxonomyFieldName="TaxKeyword" ma:displayName="Enterprise Keywords" ma:fieldId="{23f27201-bee3-471e-b2e7-b64fd8b7ca38}" ma:taxonomyMulti="true" ma:sspId="7cbe96f4-19d9-4ba1-b99e-d0d61778c09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jac045112f9b45ec8df8bef00c629050" ma:index="29" nillable="true" ma:taxonomy="true" ma:internalName="jac045112f9b45ec8df8bef00c629050" ma:taxonomyFieldName="Departments" ma:displayName="Departments" ma:default="" ma:fieldId="{3ac04511-2f9b-45ec-8df8-bef00c629050}" ma:taxonomyMulti="true" ma:sspId="1f17f519-9b20-4ccb-881f-8db445a03a3d" ma:termSetId="1b61d99c-7899-49fb-8c90-bc92c9126c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mberships" ma:index="32" nillable="true" ma:displayName="Memberships" ma:default="Public" ma:format="Dropdown" ma:internalName="Memberships">
      <xsd:simpleType>
        <xsd:restriction base="dms:Choice">
          <xsd:enumeration value="Public"/>
          <xsd:enumeration value="Membership Level1"/>
          <xsd:enumeration value="Membership Level2"/>
          <xsd:enumeration value="Membership Level3"/>
          <xsd:enumeration value="Membership Level4"/>
          <xsd:enumeration value="Membership Level5"/>
          <xsd:enumeration value="Student"/>
          <xsd:enumeration value="Community Service"/>
          <xsd:enumeration value="NSC Members"/>
          <xsd:enumeration value="NSC Chapters"/>
          <xsd:enumeration value="Faculty"/>
          <xsd:enumeration value="First Aid &amp; CPR Instructor"/>
          <xsd:enumeration value="Training Center"/>
          <xsd:enumeration value="DDC Instructor"/>
          <xsd:enumeration value="JSE Joiner"/>
          <xsd:enumeration value="ASA"/>
          <xsd:enumeration value="MSCI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7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6" ma:displayName="Content Type"/>
        <xsd:element ref="dc:title" maxOccurs="1" ma:index="2" ma:displayName="HeadLine"/>
        <xsd:element ref="dc:subject" minOccurs="0" maxOccurs="1"/>
        <xsd:element ref="dc:description" minOccurs="0" maxOccurs="1" ma:index="14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cation xmlns="b35a27d7-1396-409e-8fc2-873a3cc5d79b" xsi:nil="true"/>
    <TaxKeywordTaxHTField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rtz</TermName>
          <TermId xmlns="http://schemas.microsoft.com/office/infopath/2007/PartnerControls">54d337f7-e54d-4d3a-a432-5a3dfcc9035d</TermId>
        </TermInfo>
      </Terms>
    </TaxKeywordTaxHTField>
    <CTA_x0020_LinkType xmlns="b35a27d7-1396-409e-8fc2-873a3cc5d79b">Open in same window</CTA_x0020_LinkType>
    <SubHeadline1 xmlns="b35a27d7-1396-409e-8fc2-873a3cc5d79b" xsi:nil="true"/>
    <pffc795a1d454bd58a32634e2f45c3e9 xmlns="b35a27d7-1396-409e-8fc2-873a3cc5d79b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Educational</TermName>
          <TermId xmlns="http://schemas.microsoft.com/office/infopath/2007/PartnerControls">2ccee355-b2dd-4a32-acde-0a8b816bffd5</TermId>
        </TermInfo>
      </Terms>
    </pffc795a1d454bd58a32634e2f45c3e9>
    <Destination_x0020_URL xmlns="b35a27d7-1396-409e-8fc2-873a3cc5d79b">
      <Url xsi:nil="true"/>
      <Description xsi:nil="true"/>
    </Destination_x0020_URL>
    <ContentAuthor xmlns="b35a27d7-1396-409e-8fc2-873a3cc5d79b" xsi:nil="true"/>
    <nscDescription xmlns="b35a27d7-1396-409e-8fc2-873a3cc5d79b" xsi:nil="true"/>
    <CTA_x0020_Text xmlns="b35a27d7-1396-409e-8fc2-873a3cc5d79b" xsi:nil="true"/>
    <ExpirationDate xmlns="b35a27d7-1396-409e-8fc2-873a3cc5d79b">2099-04-23T05:00:00+00:00</ExpirationDate>
    <BulletSet1 xmlns="b35a27d7-1396-409e-8fc2-873a3cc5d79b" xsi:nil="true"/>
    <wic_System_Copyright xmlns="http://schemas.microsoft.com/sharepoint/v3/fields" xsi:nil="true"/>
    <Memberships xmlns="b35a27d7-1396-409e-8fc2-873a3cc5d79b">Public</Memberships>
    <TaxCatchAll xmlns="b35a27d7-1396-409e-8fc2-873a3cc5d79b">
      <Value>7444</Value>
      <Value>111</Value>
    </TaxCatchAll>
    <LaunchDate xmlns="b35a27d7-1396-409e-8fc2-873a3cc5d79b">2017-10-23T05:00:00+00:00</LaunchDate>
    <Document_x0020_Date xmlns="b35a27d7-1396-409e-8fc2-873a3cc5d79b">2017-10-23T05:00:00+00:00</Document_x0020_Date>
    <Preview_x0020_Image xmlns="b35a27d7-1396-409e-8fc2-873a3cc5d79b" xsi:nil="true"/>
    <i5013cc543cb4191806f0ebb65c7ab1c xmlns="b35a27d7-1396-409e-8fc2-873a3cc5d79b">
      <Terms xmlns="http://schemas.microsoft.com/office/infopath/2007/PartnerControls"/>
    </i5013cc543cb4191806f0ebb65c7ab1c>
    <jac045112f9b45ec8df8bef00c629050 xmlns="b35a27d7-1396-409e-8fc2-873a3cc5d79b">
      <Terms xmlns="http://schemas.microsoft.com/office/infopath/2007/PartnerControls"/>
    </jac045112f9b45ec8df8bef00c629050>
  </documentManagement>
</p:properties>
</file>

<file path=customXml/itemProps1.xml><?xml version="1.0" encoding="utf-8"?>
<ds:datastoreItem xmlns:ds="http://schemas.openxmlformats.org/officeDocument/2006/customXml" ds:itemID="{185A53A4-65E9-43AD-A451-1E42C21CC935}"/>
</file>

<file path=customXml/itemProps2.xml><?xml version="1.0" encoding="utf-8"?>
<ds:datastoreItem xmlns:ds="http://schemas.openxmlformats.org/officeDocument/2006/customXml" ds:itemID="{78497C4F-B57A-4AE2-85D8-D409BF5E3CC0}"/>
</file>

<file path=customXml/itemProps3.xml><?xml version="1.0" encoding="utf-8"?>
<ds:datastoreItem xmlns:ds="http://schemas.openxmlformats.org/officeDocument/2006/customXml" ds:itemID="{A9F0272A-0908-4259-BED5-F9C24AAFF601}"/>
</file>

<file path=docProps/app.xml><?xml version="1.0" encoding="utf-8"?>
<Properties xmlns="http://schemas.openxmlformats.org/officeDocument/2006/extended-properties" xmlns:vt="http://schemas.openxmlformats.org/officeDocument/2006/docPropsVTypes">
  <TotalTime>10237</TotalTime>
  <Words>151</Words>
  <Application>Microsoft Office PowerPoint</Application>
  <PresentationFormat>On-screen Show (16:9)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Rogers</dc:title>
  <dc:creator>Jonathan M. Rogers</dc:creator>
  <cp:keywords>rtz</cp:keywords>
  <dc:description/>
  <cp:lastModifiedBy>Susan Crotty</cp:lastModifiedBy>
  <cp:revision>25</cp:revision>
  <dcterms:created xsi:type="dcterms:W3CDTF">2006-08-16T00:00:00Z</dcterms:created>
  <dcterms:modified xsi:type="dcterms:W3CDTF">2017-10-13T06:13:54Z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0x010100FFB43682ABBC854F8797EFF07C6E2BC0005E423E182CD73A4C9A92522598F6A644</vt:lpwstr>
  </property>
  <property fmtid="{D5CDD505-2E9C-101B-9397-08002B2CF9AE}" pid="3" name="TaxKeyword">
    <vt:lpwstr>7444;#rtz|54d337f7-e54d-4d3a-a432-5a3dfcc9035d</vt:lpwstr>
  </property>
  <property fmtid="{D5CDD505-2E9C-101B-9397-08002B2CF9AE}" pid="4" name="Topic">
    <vt:lpwstr/>
  </property>
  <property fmtid="{D5CDD505-2E9C-101B-9397-08002B2CF9AE}" pid="5" name="Document Type">
    <vt:lpwstr>111;#Educational|2ccee355-b2dd-4a32-acde-0a8b816bffd5</vt:lpwstr>
  </property>
  <property fmtid="{D5CDD505-2E9C-101B-9397-08002B2CF9AE}" pid="6" name="Departments">
    <vt:lpwstr/>
  </property>
</Properties>
</file>