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5.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3.xml" ContentType="application/vnd.openxmlformats-officedocument.presentationml.notesSlide+xml"/>
  <Override PartName="/ppt/slideLayouts/slideLayout7.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Masters/slideMaster3.xml" ContentType="application/vnd.openxmlformats-officedocument.presentationml.slideMaster+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60" r:id="rId2"/>
    <p:sldMasterId id="2147483663" r:id="rId3"/>
  </p:sldMasterIdLst>
  <p:notesMasterIdLst>
    <p:notesMasterId r:id="rId12"/>
  </p:notesMasterIdLst>
  <p:sldIdLst>
    <p:sldId id="332" r:id="rId4"/>
    <p:sldId id="360" r:id="rId5"/>
    <p:sldId id="359" r:id="rId6"/>
    <p:sldId id="347" r:id="rId7"/>
    <p:sldId id="348" r:id="rId8"/>
    <p:sldId id="358" r:id="rId9"/>
    <p:sldId id="361" r:id="rId10"/>
    <p:sldId id="35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9EA"/>
    <a:srgbClr val="F7DE0F"/>
    <a:srgbClr val="ECAA20"/>
    <a:srgbClr val="904799"/>
    <a:srgbClr val="0055B8"/>
    <a:srgbClr val="1E45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43"/>
    <p:restoredTop sz="79315"/>
  </p:normalViewPr>
  <p:slideViewPr>
    <p:cSldViewPr snapToGrid="0" snapToObjects="1">
      <p:cViewPr varScale="1">
        <p:scale>
          <a:sx n="49" d="100"/>
          <a:sy n="49" d="100"/>
        </p:scale>
        <p:origin x="1146" y="3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17"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6B195-F7F6-4E13-892B-769675E452F0}" type="datetimeFigureOut">
              <a:rPr lang="en-US" smtClean="0"/>
              <a:t>12/11/2017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FA5B2C-C73C-481F-A7AA-0F183DB2D416}" type="slidenum">
              <a:rPr lang="en-US" smtClean="0"/>
              <a:t>‹#›</a:t>
            </a:fld>
            <a:endParaRPr lang="en-US"/>
          </a:p>
        </p:txBody>
      </p:sp>
    </p:spTree>
    <p:extLst>
      <p:ext uri="{BB962C8B-B14F-4D97-AF65-F5344CB8AC3E}">
        <p14:creationId xmlns:p14="http://schemas.microsoft.com/office/powerpoint/2010/main" val="477956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Mobility is central to individual prosperity, commerce and to the growth of communities.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Whether it is city streets, commuter highways, rail lines, or ports, the work of cities requires attention to both the existing transportation network, and the emerging trends that will shape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New technology is promising a hyper-connected future for cities in which driverless cars and smart city applications have the potential to improve services, efficiency and quality of life. </a:t>
            </a:r>
          </a:p>
          <a:p>
            <a:endParaRPr lang="en-US" dirty="0"/>
          </a:p>
        </p:txBody>
      </p:sp>
      <p:sp>
        <p:nvSpPr>
          <p:cNvPr id="4" name="Slide Number Placeholder 3"/>
          <p:cNvSpPr>
            <a:spLocks noGrp="1"/>
          </p:cNvSpPr>
          <p:nvPr>
            <p:ph type="sldNum" sz="quarter" idx="10"/>
          </p:nvPr>
        </p:nvSpPr>
        <p:spPr/>
        <p:txBody>
          <a:bodyPr/>
          <a:lstStyle/>
          <a:p>
            <a:fld id="{B0FA5B2C-C73C-481F-A7AA-0F183DB2D416}" type="slidenum">
              <a:rPr lang="en-US" smtClean="0"/>
              <a:t>4</a:t>
            </a:fld>
            <a:endParaRPr lang="en-US" dirty="0"/>
          </a:p>
        </p:txBody>
      </p:sp>
    </p:spTree>
    <p:extLst>
      <p:ext uri="{BB962C8B-B14F-4D97-AF65-F5344CB8AC3E}">
        <p14:creationId xmlns:p14="http://schemas.microsoft.com/office/powerpoint/2010/main" val="1053367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FA5B2C-C73C-481F-A7AA-0F183DB2D416}" type="slidenum">
              <a:rPr lang="en-US" smtClean="0"/>
              <a:t>5</a:t>
            </a:fld>
            <a:endParaRPr lang="en-US" dirty="0"/>
          </a:p>
        </p:txBody>
      </p:sp>
    </p:spTree>
    <p:extLst>
      <p:ext uri="{BB962C8B-B14F-4D97-AF65-F5344CB8AC3E}">
        <p14:creationId xmlns:p14="http://schemas.microsoft.com/office/powerpoint/2010/main" val="1771824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a:t>
            </a:r>
            <a:r>
              <a:rPr lang="en-US" baseline="0" dirty="0" smtClean="0"/>
              <a:t> on how </a:t>
            </a:r>
            <a:r>
              <a:rPr lang="en-US" baseline="0" dirty="0" err="1" smtClean="0"/>
              <a:t>uber</a:t>
            </a:r>
            <a:r>
              <a:rPr lang="en-US" baseline="0" dirty="0" smtClean="0"/>
              <a:t>/</a:t>
            </a:r>
            <a:r>
              <a:rPr lang="en-US" baseline="0" dirty="0" err="1" smtClean="0"/>
              <a:t>lyft</a:t>
            </a:r>
            <a:r>
              <a:rPr lang="en-US" baseline="0" dirty="0" smtClean="0"/>
              <a:t> working together with cities on transit – first/last mile; seamlessness in switching modes</a:t>
            </a:r>
          </a:p>
          <a:p>
            <a:endParaRPr lang="en-US" dirty="0"/>
          </a:p>
        </p:txBody>
      </p:sp>
      <p:sp>
        <p:nvSpPr>
          <p:cNvPr id="4" name="Slide Number Placeholder 3"/>
          <p:cNvSpPr>
            <a:spLocks noGrp="1"/>
          </p:cNvSpPr>
          <p:nvPr>
            <p:ph type="sldNum" sz="quarter" idx="10"/>
          </p:nvPr>
        </p:nvSpPr>
        <p:spPr/>
        <p:txBody>
          <a:bodyPr/>
          <a:lstStyle/>
          <a:p>
            <a:fld id="{B0FA5B2C-C73C-481F-A7AA-0F183DB2D416}" type="slidenum">
              <a:rPr lang="en-US" smtClean="0"/>
              <a:t>6</a:t>
            </a:fld>
            <a:endParaRPr lang="en-US" dirty="0"/>
          </a:p>
        </p:txBody>
      </p:sp>
    </p:spTree>
    <p:extLst>
      <p:ext uri="{BB962C8B-B14F-4D97-AF65-F5344CB8AC3E}">
        <p14:creationId xmlns:p14="http://schemas.microsoft.com/office/powerpoint/2010/main" val="1083294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now, make case that with </a:t>
            </a:r>
            <a:r>
              <a:rPr lang="en-US" dirty="0" err="1" smtClean="0"/>
              <a:t>Avs</a:t>
            </a:r>
            <a:endParaRPr lang="en-US" dirty="0" smtClean="0"/>
          </a:p>
          <a:p>
            <a:r>
              <a:rPr lang="en-US" dirty="0" smtClean="0"/>
              <a:t>Autonomous is commonplace </a:t>
            </a:r>
          </a:p>
          <a:p>
            <a:r>
              <a:rPr lang="en-US" dirty="0" smtClean="0"/>
              <a:t>Reducing</a:t>
            </a:r>
            <a:r>
              <a:rPr lang="en-US" baseline="0" dirty="0" smtClean="0"/>
              <a:t> road fatalities </a:t>
            </a:r>
            <a:endParaRPr lang="en-US" dirty="0"/>
          </a:p>
        </p:txBody>
      </p:sp>
      <p:sp>
        <p:nvSpPr>
          <p:cNvPr id="4" name="Slide Number Placeholder 3"/>
          <p:cNvSpPr>
            <a:spLocks noGrp="1"/>
          </p:cNvSpPr>
          <p:nvPr>
            <p:ph type="sldNum" sz="quarter" idx="10"/>
          </p:nvPr>
        </p:nvSpPr>
        <p:spPr/>
        <p:txBody>
          <a:bodyPr/>
          <a:lstStyle/>
          <a:p>
            <a:fld id="{B0FA5B2C-C73C-481F-A7AA-0F183DB2D416}" type="slidenum">
              <a:rPr lang="en-US" smtClean="0"/>
              <a:t>7</a:t>
            </a:fld>
            <a:endParaRPr lang="en-US" dirty="0"/>
          </a:p>
        </p:txBody>
      </p:sp>
    </p:spTree>
    <p:extLst>
      <p:ext uri="{BB962C8B-B14F-4D97-AF65-F5344CB8AC3E}">
        <p14:creationId xmlns:p14="http://schemas.microsoft.com/office/powerpoint/2010/main" val="194050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FA5B2C-C73C-481F-A7AA-0F183DB2D416}" type="slidenum">
              <a:rPr lang="en-US" smtClean="0"/>
              <a:t>8</a:t>
            </a:fld>
            <a:endParaRPr lang="en-US"/>
          </a:p>
        </p:txBody>
      </p:sp>
    </p:spTree>
    <p:extLst>
      <p:ext uri="{BB962C8B-B14F-4D97-AF65-F5344CB8AC3E}">
        <p14:creationId xmlns:p14="http://schemas.microsoft.com/office/powerpoint/2010/main" val="105639038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270" y="-3497398"/>
            <a:ext cx="13444540" cy="16150938"/>
          </a:xfrm>
          <a:prstGeom prst="rect">
            <a:avLst/>
          </a:prstGeom>
        </p:spPr>
      </p:pic>
      <p:pic>
        <p:nvPicPr>
          <p:cNvPr id="9" name="Picture 8"/>
          <p:cNvPicPr>
            <a:picLocks noChangeAspect="1"/>
          </p:cNvPicPr>
          <p:nvPr userDrawn="1"/>
        </p:nvPicPr>
        <p:blipFill>
          <a:blip r:embed="rId4">
            <a:alphaModFix amt="21000"/>
            <a:extLst>
              <a:ext uri="{28A0092B-C50C-407E-A947-70E740481C1C}">
                <a14:useLocalDpi xmlns:a14="http://schemas.microsoft.com/office/drawing/2010/main" val="0"/>
              </a:ext>
            </a:extLst>
          </a:blip>
          <a:stretch>
            <a:fillRect/>
          </a:stretch>
        </p:blipFill>
        <p:spPr>
          <a:xfrm>
            <a:off x="0" y="80816"/>
            <a:ext cx="12192469" cy="9444037"/>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543050"/>
            <a:ext cx="12192000" cy="5984315"/>
          </a:xfrm>
          <a:prstGeom prst="rect">
            <a:avLst/>
          </a:prstGeom>
        </p:spPr>
      </p:pic>
      <p:pic>
        <p:nvPicPr>
          <p:cNvPr id="11" name="Picture 10"/>
          <p:cNvPicPr>
            <a:picLocks noChangeAspect="1"/>
          </p:cNvPicPr>
          <p:nvPr userDrawn="1"/>
        </p:nvPicPr>
        <p:blipFill>
          <a:blip r:embed="rId6">
            <a:alphaModFix amt="37000"/>
            <a:extLst>
              <a:ext uri="{28A0092B-C50C-407E-A947-70E740481C1C}">
                <a14:useLocalDpi xmlns:a14="http://schemas.microsoft.com/office/drawing/2010/main" val="0"/>
              </a:ext>
            </a:extLst>
          </a:blip>
          <a:stretch>
            <a:fillRect/>
          </a:stretch>
        </p:blipFill>
        <p:spPr>
          <a:xfrm>
            <a:off x="-431801" y="-896497"/>
            <a:ext cx="12776202" cy="9626160"/>
          </a:xfrm>
          <a:prstGeom prst="rect">
            <a:avLst/>
          </a:prstGeom>
        </p:spPr>
      </p:pic>
      <p:pic>
        <p:nvPicPr>
          <p:cNvPr id="12" name="Picture 11"/>
          <p:cNvPicPr>
            <a:picLocks noChangeAspect="1"/>
          </p:cNvPicPr>
          <p:nvPr userDrawn="1"/>
        </p:nvPicPr>
        <p:blipFill>
          <a:blip r:embed="rId7">
            <a:alphaModFix amt="80000"/>
            <a:extLst>
              <a:ext uri="{28A0092B-C50C-407E-A947-70E740481C1C}">
                <a14:useLocalDpi xmlns:a14="http://schemas.microsoft.com/office/drawing/2010/main" val="0"/>
              </a:ext>
            </a:extLst>
          </a:blip>
          <a:stretch>
            <a:fillRect/>
          </a:stretch>
        </p:blipFill>
        <p:spPr>
          <a:xfrm>
            <a:off x="10048797" y="3880296"/>
            <a:ext cx="1802952" cy="5184049"/>
          </a:xfrm>
          <a:prstGeom prst="rect">
            <a:avLst/>
          </a:prstGeom>
        </p:spPr>
      </p:pic>
      <p:pic>
        <p:nvPicPr>
          <p:cNvPr id="13" name="Picture 12"/>
          <p:cNvPicPr>
            <a:picLocks noChangeAspect="1"/>
          </p:cNvPicPr>
          <p:nvPr userDrawn="1"/>
        </p:nvPicPr>
        <p:blipFill>
          <a:blip r:embed="rId8">
            <a:alphaModFix amt="95000"/>
            <a:extLst>
              <a:ext uri="{28A0092B-C50C-407E-A947-70E740481C1C}">
                <a14:useLocalDpi xmlns:a14="http://schemas.microsoft.com/office/drawing/2010/main" val="0"/>
              </a:ext>
            </a:extLst>
          </a:blip>
          <a:stretch>
            <a:fillRect/>
          </a:stretch>
        </p:blipFill>
        <p:spPr>
          <a:xfrm>
            <a:off x="9255228" y="4440984"/>
            <a:ext cx="1843417" cy="4491643"/>
          </a:xfrm>
          <a:prstGeom prst="rect">
            <a:avLst/>
          </a:prstGeom>
        </p:spPr>
      </p:pic>
      <p:pic>
        <p:nvPicPr>
          <p:cNvPr id="14" name="Picture 13"/>
          <p:cNvPicPr>
            <a:picLocks noChangeAspect="1"/>
          </p:cNvPicPr>
          <p:nvPr userDrawn="1"/>
        </p:nvPicPr>
        <p:blipFill>
          <a:blip r:embed="rId9">
            <a:alphaModFix amt="80000"/>
            <a:extLst>
              <a:ext uri="{28A0092B-C50C-407E-A947-70E740481C1C}">
                <a14:useLocalDpi xmlns:a14="http://schemas.microsoft.com/office/drawing/2010/main" val="0"/>
              </a:ext>
            </a:extLst>
          </a:blip>
          <a:stretch>
            <a:fillRect/>
          </a:stretch>
        </p:blipFill>
        <p:spPr>
          <a:xfrm>
            <a:off x="8481892" y="4419897"/>
            <a:ext cx="1695045" cy="4415210"/>
          </a:xfrm>
          <a:prstGeom prst="rect">
            <a:avLst/>
          </a:prstGeom>
        </p:spPr>
      </p:pic>
      <p:pic>
        <p:nvPicPr>
          <p:cNvPr id="15" name="Picture 14"/>
          <p:cNvPicPr>
            <a:picLocks noChangeAspect="1"/>
          </p:cNvPicPr>
          <p:nvPr userDrawn="1"/>
        </p:nvPicPr>
        <p:blipFill>
          <a:blip r:embed="rId10">
            <a:alphaModFix amt="70000"/>
            <a:extLst>
              <a:ext uri="{28A0092B-C50C-407E-A947-70E740481C1C}">
                <a14:useLocalDpi xmlns:a14="http://schemas.microsoft.com/office/drawing/2010/main" val="0"/>
              </a:ext>
            </a:extLst>
          </a:blip>
          <a:stretch>
            <a:fillRect/>
          </a:stretch>
        </p:blipFill>
        <p:spPr>
          <a:xfrm>
            <a:off x="1904900" y="4262271"/>
            <a:ext cx="1180731" cy="4310669"/>
          </a:xfrm>
          <a:prstGeom prst="rect">
            <a:avLst/>
          </a:prstGeom>
        </p:spPr>
      </p:pic>
      <p:pic>
        <p:nvPicPr>
          <p:cNvPr id="16" name="Picture 15"/>
          <p:cNvPicPr>
            <a:picLocks noChangeAspect="1"/>
          </p:cNvPicPr>
          <p:nvPr userDrawn="1"/>
        </p:nvPicPr>
        <p:blipFill>
          <a:blip r:embed="rId11">
            <a:alphaModFix amt="90000"/>
            <a:extLst>
              <a:ext uri="{28A0092B-C50C-407E-A947-70E740481C1C}">
                <a14:useLocalDpi xmlns:a14="http://schemas.microsoft.com/office/drawing/2010/main" val="0"/>
              </a:ext>
            </a:extLst>
          </a:blip>
          <a:stretch>
            <a:fillRect/>
          </a:stretch>
        </p:blipFill>
        <p:spPr>
          <a:xfrm>
            <a:off x="682390" y="5047432"/>
            <a:ext cx="1997236" cy="3250011"/>
          </a:xfrm>
          <a:prstGeom prst="rect">
            <a:avLst/>
          </a:prstGeom>
        </p:spPr>
      </p:pic>
      <p:pic>
        <p:nvPicPr>
          <p:cNvPr id="17" name="Picture 16"/>
          <p:cNvPicPr>
            <a:picLocks noChangeAspect="1"/>
          </p:cNvPicPr>
          <p:nvPr userDrawn="1"/>
        </p:nvPicPr>
        <p:blipFill>
          <a:blip r:embed="rId12">
            <a:alphaModFix amt="70000"/>
            <a:extLst>
              <a:ext uri="{28A0092B-C50C-407E-A947-70E740481C1C}">
                <a14:useLocalDpi xmlns:a14="http://schemas.microsoft.com/office/drawing/2010/main" val="0"/>
              </a:ext>
            </a:extLst>
          </a:blip>
          <a:stretch>
            <a:fillRect/>
          </a:stretch>
        </p:blipFill>
        <p:spPr>
          <a:xfrm>
            <a:off x="-49809" y="4347232"/>
            <a:ext cx="1348835" cy="5387335"/>
          </a:xfrm>
          <a:prstGeom prst="rect">
            <a:avLst/>
          </a:prstGeom>
        </p:spPr>
      </p:pic>
      <p:pic>
        <p:nvPicPr>
          <p:cNvPr id="18" name="Picture 17"/>
          <p:cNvPicPr>
            <a:picLocks noChangeAspect="1"/>
          </p:cNvPicPr>
          <p:nvPr userDrawn="1"/>
        </p:nvPicPr>
        <p:blipFill>
          <a:blip r:embed="rId13">
            <a:alphaModFix amt="60000"/>
            <a:extLst>
              <a:ext uri="{28A0092B-C50C-407E-A947-70E740481C1C}">
                <a14:useLocalDpi xmlns:a14="http://schemas.microsoft.com/office/drawing/2010/main" val="0"/>
              </a:ext>
            </a:extLst>
          </a:blip>
          <a:stretch>
            <a:fillRect/>
          </a:stretch>
        </p:blipFill>
        <p:spPr>
          <a:xfrm>
            <a:off x="5681167" y="4060325"/>
            <a:ext cx="1199822" cy="2612112"/>
          </a:xfrm>
          <a:prstGeom prst="rect">
            <a:avLst/>
          </a:prstGeom>
        </p:spPr>
      </p:pic>
      <p:pic>
        <p:nvPicPr>
          <p:cNvPr id="19" name="Picture 18"/>
          <p:cNvPicPr>
            <a:picLocks noChangeAspect="1"/>
          </p:cNvPicPr>
          <p:nvPr userDrawn="1"/>
        </p:nvPicPr>
        <p:blipFill>
          <a:blip r:embed="rId14">
            <a:alphaModFix amt="85000"/>
            <a:extLst>
              <a:ext uri="{28A0092B-C50C-407E-A947-70E740481C1C}">
                <a14:useLocalDpi xmlns:a14="http://schemas.microsoft.com/office/drawing/2010/main" val="0"/>
              </a:ext>
            </a:extLst>
          </a:blip>
          <a:stretch>
            <a:fillRect/>
          </a:stretch>
        </p:blipFill>
        <p:spPr>
          <a:xfrm>
            <a:off x="5455825" y="4147812"/>
            <a:ext cx="783217" cy="2437138"/>
          </a:xfrm>
          <a:prstGeom prst="rect">
            <a:avLst/>
          </a:prstGeom>
        </p:spPr>
      </p:pic>
      <p:pic>
        <p:nvPicPr>
          <p:cNvPr id="20" name="Picture 19"/>
          <p:cNvPicPr>
            <a:picLocks noChangeAspect="1"/>
          </p:cNvPicPr>
          <p:nvPr userDrawn="1"/>
        </p:nvPicPr>
        <p:blipFill>
          <a:blip r:embed="rId15">
            <a:alphaModFix amt="60000"/>
            <a:extLst>
              <a:ext uri="{28A0092B-C50C-407E-A947-70E740481C1C}">
                <a14:useLocalDpi xmlns:a14="http://schemas.microsoft.com/office/drawing/2010/main" val="0"/>
              </a:ext>
            </a:extLst>
          </a:blip>
          <a:stretch>
            <a:fillRect/>
          </a:stretch>
        </p:blipFill>
        <p:spPr>
          <a:xfrm>
            <a:off x="4727668" y="4210244"/>
            <a:ext cx="704062" cy="2553787"/>
          </a:xfrm>
          <a:prstGeom prst="rect">
            <a:avLst/>
          </a:prstGeom>
        </p:spPr>
      </p:pic>
      <p:pic>
        <p:nvPicPr>
          <p:cNvPr id="25" name="Picture 2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00188" y="4778392"/>
            <a:ext cx="13844589" cy="3718560"/>
          </a:xfrm>
          <a:prstGeom prst="rect">
            <a:avLst/>
          </a:prstGeom>
        </p:spPr>
      </p:pic>
    </p:spTree>
    <p:extLst>
      <p:ext uri="{BB962C8B-B14F-4D97-AF65-F5344CB8AC3E}">
        <p14:creationId xmlns:p14="http://schemas.microsoft.com/office/powerpoint/2010/main" val="30256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3500"/>
                            </p:stCondLst>
                            <p:childTnLst>
                              <p:par>
                                <p:cTn id="49" presetID="10" presetClass="entr" presetSubtype="0"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14338" y="442912"/>
            <a:ext cx="10515600" cy="1214437"/>
          </a:xfrm>
          <a:prstGeom prst="rect">
            <a:avLst/>
          </a:prstGeom>
          <a:ln>
            <a:noFill/>
          </a:ln>
        </p:spPr>
        <p:txBody>
          <a:bodyPr/>
          <a:lstStyle>
            <a:lvl1pPr>
              <a:defRPr b="1" i="0">
                <a:solidFill>
                  <a:schemeClr val="bg1"/>
                </a:solidFill>
                <a:latin typeface="Gotham Ultra" charset="0"/>
                <a:ea typeface="Gotham Ultra" charset="0"/>
                <a:cs typeface="Gotham Ultra" charset="0"/>
              </a:defRPr>
            </a:lvl1pPr>
          </a:lstStyle>
          <a:p>
            <a:r>
              <a:rPr lang="en-US" dirty="0" smtClean="0"/>
              <a:t>Click to edit Master title style</a:t>
            </a:r>
            <a:endParaRPr lang="en-US" dirty="0"/>
          </a:p>
        </p:txBody>
      </p:sp>
      <p:cxnSp>
        <p:nvCxnSpPr>
          <p:cNvPr id="8" name="Straight Connector 7"/>
          <p:cNvCxnSpPr/>
          <p:nvPr userDrawn="1"/>
        </p:nvCxnSpPr>
        <p:spPr>
          <a:xfrm>
            <a:off x="414338" y="1400174"/>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3320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4415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08193" y="401321"/>
            <a:ext cx="10515600" cy="1325563"/>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2017/12/11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18374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056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p:cNvSpPr/>
          <p:nvPr userDrawn="1"/>
        </p:nvSpPr>
        <p:spPr>
          <a:xfrm>
            <a:off x="-304800" y="-220133"/>
            <a:ext cx="12750800" cy="7349066"/>
          </a:xfrm>
          <a:prstGeom prst="rect">
            <a:avLst/>
          </a:prstGeom>
          <a:solidFill>
            <a:srgbClr val="0055B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NLC logo-11.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133835" y="1687882"/>
            <a:ext cx="7924330" cy="3482236"/>
          </a:xfrm>
          <a:prstGeom prst="rect">
            <a:avLst/>
          </a:prstGeom>
        </p:spPr>
      </p:pic>
    </p:spTree>
    <p:extLst>
      <p:ext uri="{BB962C8B-B14F-4D97-AF65-F5344CB8AC3E}">
        <p14:creationId xmlns:p14="http://schemas.microsoft.com/office/powerpoint/2010/main" val="178227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par>
                                <p:cTn id="8" presetID="23" presetClass="entr" presetSubtype="28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3000" fill="hold"/>
                                        <p:tgtEl>
                                          <p:spTgt spid="3"/>
                                        </p:tgtEl>
                                        <p:attrNameLst>
                                          <p:attrName>ppt_w</p:attrName>
                                        </p:attrNameLst>
                                      </p:cBhvr>
                                      <p:tavLst>
                                        <p:tav tm="0">
                                          <p:val>
                                            <p:strVal val="4/3*#ppt_w"/>
                                          </p:val>
                                        </p:tav>
                                        <p:tav tm="100000">
                                          <p:val>
                                            <p:strVal val="#ppt_w"/>
                                          </p:val>
                                        </p:tav>
                                      </p:tavLst>
                                    </p:anim>
                                    <p:anim calcmode="lin" valueType="num">
                                      <p:cBhvr>
                                        <p:cTn id="11" dur="30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20663" y="220663"/>
            <a:ext cx="4706937" cy="7483475"/>
          </a:xfrm>
          <a:prstGeom prst="rect">
            <a:avLst/>
          </a:prstGeom>
        </p:spPr>
        <p:txBody>
          <a:bodyPr vert="horz"/>
          <a:lstStyle/>
          <a:p>
            <a:endParaRPr lang="en-US"/>
          </a:p>
        </p:txBody>
      </p:sp>
      <p:sp>
        <p:nvSpPr>
          <p:cNvPr id="5" name="Text Placeholder 4"/>
          <p:cNvSpPr>
            <a:spLocks noGrp="1"/>
          </p:cNvSpPr>
          <p:nvPr>
            <p:ph type="body" sz="quarter" idx="11"/>
          </p:nvPr>
        </p:nvSpPr>
        <p:spPr>
          <a:xfrm>
            <a:off x="5334000" y="220663"/>
            <a:ext cx="6400800" cy="1946275"/>
          </a:xfrm>
          <a:prstGeom prst="rect">
            <a:avLst/>
          </a:prstGeom>
        </p:spPr>
        <p:txBody>
          <a:bodyPr vert="horz"/>
          <a:lstStyle/>
          <a:p>
            <a:pPr lvl="0"/>
            <a:r>
              <a:rPr lang="en-US" dirty="0"/>
              <a:t>Click to edit Master text styles</a:t>
            </a:r>
          </a:p>
        </p:txBody>
      </p:sp>
      <p:sp>
        <p:nvSpPr>
          <p:cNvPr id="7" name="Text Placeholder 6"/>
          <p:cNvSpPr>
            <a:spLocks noGrp="1"/>
          </p:cNvSpPr>
          <p:nvPr>
            <p:ph type="body" sz="quarter" idx="12"/>
          </p:nvPr>
        </p:nvSpPr>
        <p:spPr>
          <a:xfrm>
            <a:off x="5722938" y="5452533"/>
            <a:ext cx="6011862" cy="1897063"/>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282345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5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accel="50000" decel="5000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10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5">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4" accel="50000" decel="50000" fill="hold" grpId="0"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tmplLst>
          <p:tmpl lvl="1">
            <p:tnLst>
              <p:par>
                <p:cTn presetID="2" presetClass="entr" presetSubtype="2" accel="50000" decel="50000"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1+#ppt_w/2"/>
                          </p:val>
                        </p:tav>
                        <p:tav tm="100000">
                          <p:val>
                            <p:strVal val="#ppt_x"/>
                          </p:val>
                        </p:tav>
                      </p:tavLst>
                    </p:anim>
                    <p:anim calcmode="lin" valueType="num">
                      <p:cBhvr additive="base">
                        <p:cTn dur="1000" fill="hold"/>
                        <p:tgtEl>
                          <p:spTgt spid="5"/>
                        </p:tgtEl>
                        <p:attrNameLst>
                          <p:attrName>ppt_y</p:attrName>
                        </p:attrNameLst>
                      </p:cBhvr>
                      <p:tavLst>
                        <p:tav tm="0">
                          <p:val>
                            <p:strVal val="#ppt_y"/>
                          </p:val>
                        </p:tav>
                        <p:tav tm="100000">
                          <p:val>
                            <p:strVal val="#ppt_y"/>
                          </p:val>
                        </p:tav>
                      </p:tavLst>
                    </p:anim>
                  </p:childTnLst>
                </p:cTn>
              </p:par>
            </p:tnLst>
          </p:tmpl>
        </p:tmplLst>
      </p:bldP>
      <p:bldP spid="7" grpId="0" build="p">
        <p:tmplLst>
          <p:tmpl lvl="1">
            <p:tnLst>
              <p:par>
                <p:cTn presetID="2" presetClass="entr" presetSubtype="4" accel="50000" decel="5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1+#ppt_h/2"/>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16.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6">
            <a:alphaModFix amt="44000"/>
            <a:extLst>
              <a:ext uri="{28A0092B-C50C-407E-A947-70E740481C1C}">
                <a14:useLocalDpi xmlns:a14="http://schemas.microsoft.com/office/drawing/2010/main" val="0"/>
              </a:ext>
            </a:extLst>
          </a:blip>
          <a:stretch>
            <a:fillRect/>
          </a:stretch>
        </p:blipFill>
        <p:spPr>
          <a:xfrm>
            <a:off x="-1766873" y="4574181"/>
            <a:ext cx="14111274" cy="4343632"/>
          </a:xfrm>
          <a:prstGeom prst="rect">
            <a:avLst/>
          </a:prstGeom>
        </p:spPr>
      </p:pic>
      <p:pic>
        <p:nvPicPr>
          <p:cNvPr id="38" name="Picture 3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31149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6505" y="-26505"/>
            <a:ext cx="12370243" cy="6957391"/>
          </a:xfrm>
          <a:prstGeom prst="rect">
            <a:avLst/>
          </a:prstGeom>
        </p:spPr>
      </p:pic>
    </p:spTree>
    <p:extLst>
      <p:ext uri="{BB962C8B-B14F-4D97-AF65-F5344CB8AC3E}">
        <p14:creationId xmlns:p14="http://schemas.microsoft.com/office/powerpoint/2010/main" val="1884779759"/>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hqprint">
            <a:alphaModFix amt="14000"/>
            <a:extLst>
              <a:ext uri="{28A0092B-C50C-407E-A947-70E740481C1C}">
                <a14:useLocalDpi xmlns:a14="http://schemas.microsoft.com/office/drawing/2010/main"/>
              </a:ext>
            </a:extLst>
          </a:blip>
          <a:stretch>
            <a:fillRect/>
          </a:stretch>
        </p:blipFill>
        <p:spPr>
          <a:xfrm>
            <a:off x="-203199" y="-76208"/>
            <a:ext cx="12615334" cy="7096814"/>
          </a:xfrm>
          <a:prstGeom prst="rect">
            <a:avLst/>
          </a:prstGeom>
        </p:spPr>
      </p:pic>
      <p:pic>
        <p:nvPicPr>
          <p:cNvPr id="7" name="Picture 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0" y="-56273"/>
            <a:ext cx="12406130" cy="6977575"/>
          </a:xfrm>
          <a:prstGeom prst="rect">
            <a:avLst/>
          </a:prstGeom>
        </p:spPr>
      </p:pic>
      <p:pic>
        <p:nvPicPr>
          <p:cNvPr id="8" name="Picture 7"/>
          <p:cNvPicPr>
            <a:picLocks noChangeAspect="1"/>
          </p:cNvPicPr>
          <p:nvPr userDrawn="1"/>
        </p:nvPicPr>
        <p:blipFill rotWithShape="1">
          <a:blip r:embed="rId5" cstate="hqprint">
            <a:alphaModFix amt="88000"/>
            <a:extLst>
              <a:ext uri="{28A0092B-C50C-407E-A947-70E740481C1C}">
                <a14:useLocalDpi xmlns:a14="http://schemas.microsoft.com/office/drawing/2010/main"/>
              </a:ext>
            </a:extLst>
          </a:blip>
          <a:srcRect t="38349" b="-38349"/>
          <a:stretch/>
        </p:blipFill>
        <p:spPr>
          <a:xfrm>
            <a:off x="-70340" y="2743200"/>
            <a:ext cx="12130990" cy="6822828"/>
          </a:xfrm>
          <a:prstGeom prst="rect">
            <a:avLst/>
          </a:prstGeom>
        </p:spPr>
      </p:pic>
    </p:spTree>
    <p:extLst>
      <p:ext uri="{BB962C8B-B14F-4D97-AF65-F5344CB8AC3E}">
        <p14:creationId xmlns:p14="http://schemas.microsoft.com/office/powerpoint/2010/main" val="801056571"/>
      </p:ext>
    </p:extLst>
  </p:cSld>
  <p:clrMap bg1="lt1" tx1="dk1" bg2="lt2" tx2="dk2" accent1="accent1" accent2="accent2" accent3="accent3" accent4="accent4" accent5="accent5" accent6="accent6" hlink="hlink" folHlink="folHlink"/>
  <p:sldLayoutIdLst>
    <p:sldLayoutId id="2147483664"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 presetClass="entr" presetSubtype="8" accel="50000" decel="5000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0-#ppt_w/2"/>
                                          </p:val>
                                        </p:tav>
                                        <p:tav tm="100000">
                                          <p:val>
                                            <p:strVal val="#ppt_x"/>
                                          </p:val>
                                        </p:tav>
                                      </p:tavLst>
                                    </p:anim>
                                    <p:anim calcmode="lin" valueType="num">
                                      <p:cBhvr additive="base">
                                        <p:cTn id="11" dur="100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12" accel="50000" decel="50000" fill="hold" nodeType="withEffect">
                                  <p:stCondLst>
                                    <p:cond delay="15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0-#ppt_w/2"/>
                                          </p:val>
                                        </p:tav>
                                        <p:tav tm="100000">
                                          <p:val>
                                            <p:strVal val="#ppt_x"/>
                                          </p:val>
                                        </p:tav>
                                      </p:tavLst>
                                    </p:anim>
                                    <p:anim calcmode="lin" valueType="num">
                                      <p:cBhvr additive="base">
                                        <p:cTn id="1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0075" y="871534"/>
            <a:ext cx="10972800" cy="1477328"/>
          </a:xfrm>
          <a:prstGeom prst="rect">
            <a:avLst/>
          </a:prstGeom>
          <a:noFill/>
        </p:spPr>
        <p:txBody>
          <a:bodyPr wrap="square" rtlCol="0">
            <a:spAutoFit/>
          </a:bodyPr>
          <a:lstStyle/>
          <a:p>
            <a:r>
              <a:rPr lang="en-US" sz="5400" b="1" dirty="0">
                <a:solidFill>
                  <a:srgbClr val="CFD9EA"/>
                </a:solidFill>
                <a:effectLst>
                  <a:outerShdw blurRad="50800" dist="38100" dir="13500000" algn="br" rotWithShape="0">
                    <a:prstClr val="black">
                      <a:alpha val="40000"/>
                    </a:prstClr>
                  </a:outerShdw>
                </a:effectLst>
                <a:latin typeface="Verdana" charset="0"/>
                <a:ea typeface="Verdana" charset="0"/>
                <a:cs typeface="Verdana" charset="0"/>
              </a:rPr>
              <a:t>City of the Future: </a:t>
            </a:r>
            <a:endParaRPr lang="en-US" sz="5400" b="1" dirty="0" smtClean="0">
              <a:solidFill>
                <a:srgbClr val="CFD9EA"/>
              </a:solidFill>
              <a:effectLst>
                <a:outerShdw blurRad="50800" dist="38100" dir="13500000" algn="br" rotWithShape="0">
                  <a:prstClr val="black">
                    <a:alpha val="40000"/>
                  </a:prstClr>
                </a:outerShdw>
              </a:effectLst>
              <a:latin typeface="Verdana" charset="0"/>
              <a:ea typeface="Verdana" charset="0"/>
              <a:cs typeface="Verdana" charset="0"/>
            </a:endParaRPr>
          </a:p>
          <a:p>
            <a:r>
              <a:rPr lang="en-US" sz="3600" dirty="0" smtClean="0">
                <a:solidFill>
                  <a:schemeClr val="bg1"/>
                </a:solidFill>
                <a:effectLst>
                  <a:outerShdw blurRad="50800" dist="38100" dir="13500000" algn="br" rotWithShape="0">
                    <a:prstClr val="black">
                      <a:alpha val="40000"/>
                    </a:prstClr>
                  </a:outerShdw>
                </a:effectLst>
                <a:latin typeface="Verdana" charset="0"/>
                <a:ea typeface="Verdana" charset="0"/>
                <a:cs typeface="Verdana" charset="0"/>
              </a:rPr>
              <a:t>The </a:t>
            </a:r>
            <a:r>
              <a:rPr lang="en-US" sz="3600" dirty="0">
                <a:solidFill>
                  <a:schemeClr val="bg1"/>
                </a:solidFill>
                <a:effectLst>
                  <a:outerShdw blurRad="50800" dist="38100" dir="13500000" algn="br" rotWithShape="0">
                    <a:prstClr val="black">
                      <a:alpha val="40000"/>
                    </a:prstClr>
                  </a:outerShdw>
                </a:effectLst>
                <a:latin typeface="Verdana" charset="0"/>
                <a:ea typeface="Verdana" charset="0"/>
                <a:cs typeface="Verdana" charset="0"/>
              </a:rPr>
              <a:t>Evolution of Cities in the Coming Decade </a:t>
            </a:r>
          </a:p>
        </p:txBody>
      </p:sp>
    </p:spTree>
    <p:extLst>
      <p:ext uri="{BB962C8B-B14F-4D97-AF65-F5344CB8AC3E}">
        <p14:creationId xmlns:p14="http://schemas.microsoft.com/office/powerpoint/2010/main" val="21808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30321" y="1556827"/>
            <a:ext cx="2868462" cy="3711218"/>
          </a:xfrm>
          <a:prstGeom prst="rect">
            <a:avLst/>
          </a:prstGeom>
          <a:effectLst>
            <a:outerShdw blurRad="50800" dist="38100" dir="13500000" algn="br" rotWithShape="0">
              <a:prstClr val="black">
                <a:alpha val="40000"/>
              </a:prst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124" y="1958801"/>
            <a:ext cx="2869435" cy="3711218"/>
          </a:xfrm>
          <a:prstGeom prst="rect">
            <a:avLst/>
          </a:prstGeom>
          <a:effectLst>
            <a:outerShdw blurRad="50800" dist="38100" dir="13500000" algn="br"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8761" y="2379121"/>
            <a:ext cx="2868462" cy="3712127"/>
          </a:xfrm>
          <a:prstGeom prst="rect">
            <a:avLst/>
          </a:prstGeom>
          <a:effectLst>
            <a:outerShdw blurRad="50800" dist="38100" dir="13500000" algn="br" rotWithShape="0">
              <a:prstClr val="black">
                <a:alpha val="40000"/>
              </a:prstClr>
            </a:outerShdw>
          </a:effectLst>
        </p:spPr>
      </p:pic>
      <p:sp>
        <p:nvSpPr>
          <p:cNvPr id="5" name="TextBox 4"/>
          <p:cNvSpPr txBox="1"/>
          <p:nvPr/>
        </p:nvSpPr>
        <p:spPr>
          <a:xfrm>
            <a:off x="631776" y="1556827"/>
            <a:ext cx="4862512" cy="3970318"/>
          </a:xfrm>
          <a:prstGeom prst="rect">
            <a:avLst/>
          </a:prstGeom>
          <a:noFill/>
        </p:spPr>
        <p:txBody>
          <a:bodyPr wrap="square" rtlCol="0">
            <a:spAutoFit/>
          </a:bodyPr>
          <a:lstStyle/>
          <a:p>
            <a:endParaRPr lang="en-US" sz="3600" b="1" dirty="0" smtClean="0">
              <a:solidFill>
                <a:schemeClr val="bg1"/>
              </a:solidFill>
              <a:latin typeface="Verdana" charset="0"/>
              <a:ea typeface="Verdana" charset="0"/>
              <a:cs typeface="Verdana" charset="0"/>
            </a:endParaRPr>
          </a:p>
          <a:p>
            <a:pPr marL="285750" indent="-285750">
              <a:buFont typeface="Wingdings" charset="2"/>
              <a:buChar char="Ø"/>
            </a:pPr>
            <a:r>
              <a:rPr lang="en-US" sz="3600" b="1" dirty="0" smtClean="0">
                <a:solidFill>
                  <a:schemeClr val="bg1"/>
                </a:solidFill>
                <a:latin typeface="Verdana" charset="0"/>
                <a:ea typeface="Verdana" charset="0"/>
                <a:cs typeface="Verdana" charset="0"/>
              </a:rPr>
              <a:t>Technology &amp; Mobility</a:t>
            </a:r>
          </a:p>
          <a:p>
            <a:endParaRPr lang="en-US" sz="3600" b="1" dirty="0" smtClean="0">
              <a:solidFill>
                <a:schemeClr val="bg1"/>
              </a:solidFill>
              <a:latin typeface="Verdana" charset="0"/>
              <a:ea typeface="Verdana" charset="0"/>
              <a:cs typeface="Verdana" charset="0"/>
            </a:endParaRPr>
          </a:p>
          <a:p>
            <a:pPr marL="285750" indent="-285750">
              <a:buFont typeface="Wingdings" charset="2"/>
              <a:buChar char="Ø"/>
            </a:pPr>
            <a:r>
              <a:rPr lang="en-US" sz="3600" b="1" dirty="0" smtClean="0">
                <a:solidFill>
                  <a:schemeClr val="bg1"/>
                </a:solidFill>
                <a:latin typeface="Verdana" charset="0"/>
                <a:ea typeface="Verdana" charset="0"/>
                <a:cs typeface="Verdana" charset="0"/>
              </a:rPr>
              <a:t>Work</a:t>
            </a:r>
          </a:p>
          <a:p>
            <a:endParaRPr lang="en-US" sz="3600" b="1" dirty="0" smtClean="0">
              <a:solidFill>
                <a:schemeClr val="bg1"/>
              </a:solidFill>
              <a:latin typeface="Verdana" charset="0"/>
              <a:ea typeface="Verdana" charset="0"/>
              <a:cs typeface="Verdana" charset="0"/>
            </a:endParaRPr>
          </a:p>
          <a:p>
            <a:pPr marL="285750" indent="-285750">
              <a:buFont typeface="Wingdings" charset="2"/>
              <a:buChar char="Ø"/>
            </a:pPr>
            <a:r>
              <a:rPr lang="en-US" sz="3600" b="1" dirty="0" smtClean="0">
                <a:solidFill>
                  <a:schemeClr val="bg1"/>
                </a:solidFill>
                <a:latin typeface="Verdana" charset="0"/>
                <a:ea typeface="Verdana" charset="0"/>
                <a:cs typeface="Verdana" charset="0"/>
              </a:rPr>
              <a:t>Equity</a:t>
            </a:r>
            <a:endParaRPr lang="en-US" sz="3600" b="1" dirty="0">
              <a:solidFill>
                <a:schemeClr val="bg1"/>
              </a:solidFill>
              <a:latin typeface="Verdana" charset="0"/>
              <a:ea typeface="Verdana" charset="0"/>
              <a:cs typeface="Verdana" charset="0"/>
            </a:endParaRPr>
          </a:p>
        </p:txBody>
      </p:sp>
      <p:sp>
        <p:nvSpPr>
          <p:cNvPr id="10" name="Title 9"/>
          <p:cNvSpPr>
            <a:spLocks noGrp="1"/>
          </p:cNvSpPr>
          <p:nvPr>
            <p:ph type="title"/>
          </p:nvPr>
        </p:nvSpPr>
        <p:spPr/>
        <p:txBody>
          <a:bodyPr/>
          <a:lstStyle/>
          <a:p>
            <a:r>
              <a:rPr lang="en-US" dirty="0">
                <a:solidFill>
                  <a:srgbClr val="CFD9EA"/>
                </a:solidFill>
                <a:effectLst>
                  <a:outerShdw blurRad="50800" dist="38100" dir="13500000" algn="br" rotWithShape="0">
                    <a:prstClr val="black">
                      <a:alpha val="40000"/>
                    </a:prstClr>
                  </a:outerShdw>
                </a:effectLst>
                <a:latin typeface="Verdana" charset="0"/>
                <a:ea typeface="Verdana" charset="0"/>
                <a:cs typeface="Verdana" charset="0"/>
              </a:rPr>
              <a:t>City of the Future </a:t>
            </a:r>
            <a:r>
              <a:rPr lang="en-US" dirty="0" smtClean="0">
                <a:solidFill>
                  <a:srgbClr val="CFD9EA"/>
                </a:solidFill>
                <a:effectLst>
                  <a:outerShdw blurRad="50800" dist="38100" dir="13500000" algn="br" rotWithShape="0">
                    <a:prstClr val="black">
                      <a:alpha val="40000"/>
                    </a:prstClr>
                  </a:outerShdw>
                </a:effectLst>
                <a:latin typeface="Verdana" charset="0"/>
                <a:ea typeface="Verdana" charset="0"/>
                <a:cs typeface="Verdana" charset="0"/>
              </a:rPr>
              <a:t>Initiative</a:t>
            </a:r>
            <a:r>
              <a:rPr lang="en-US" dirty="0">
                <a:solidFill>
                  <a:srgbClr val="CFD9EA"/>
                </a:solidFill>
                <a:effectLst>
                  <a:outerShdw blurRad="50800" dist="38100" dir="13500000" algn="br" rotWithShape="0">
                    <a:prstClr val="black">
                      <a:alpha val="40000"/>
                    </a:prstClr>
                  </a:outerShdw>
                </a:effectLst>
                <a:latin typeface="Verdana" charset="0"/>
                <a:ea typeface="Verdana" charset="0"/>
                <a:cs typeface="Verdana" charset="0"/>
              </a:rPr>
              <a:t/>
            </a:r>
            <a:br>
              <a:rPr lang="en-US" dirty="0">
                <a:solidFill>
                  <a:srgbClr val="CFD9EA"/>
                </a:solidFill>
                <a:effectLst>
                  <a:outerShdw blurRad="50800" dist="38100" dir="13500000" algn="br" rotWithShape="0">
                    <a:prstClr val="black">
                      <a:alpha val="40000"/>
                    </a:prstClr>
                  </a:outerShdw>
                </a:effectLst>
                <a:latin typeface="Verdana" charset="0"/>
                <a:ea typeface="Verdana" charset="0"/>
                <a:cs typeface="Verdana" charset="0"/>
              </a:rPr>
            </a:br>
            <a:endParaRPr lang="en-US" dirty="0"/>
          </a:p>
        </p:txBody>
      </p:sp>
    </p:spTree>
    <p:extLst>
      <p:ext uri="{BB962C8B-B14F-4D97-AF65-F5344CB8AC3E}">
        <p14:creationId xmlns:p14="http://schemas.microsoft.com/office/powerpoint/2010/main" val="142568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1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p:tgtEl>
                                          <p:spTgt spid="5"/>
                                        </p:tgtEl>
                                        <p:attrNameLst>
                                          <p:attrName>ppt_x</p:attrName>
                                        </p:attrNameLst>
                                      </p:cBhvr>
                                      <p:tavLst>
                                        <p:tav tm="0">
                                          <p:val>
                                            <p:strVal val="#ppt_x-#ppt_w*1.125000"/>
                                          </p:val>
                                        </p:tav>
                                        <p:tav tm="100000">
                                          <p:val>
                                            <p:strVal val="#ppt_x"/>
                                          </p:val>
                                        </p:tav>
                                      </p:tavLst>
                                    </p:anim>
                                    <p:animEffect transition="in" filter="wipe(right)">
                                      <p:cBhvr>
                                        <p:cTn id="3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26675" y="942975"/>
            <a:ext cx="12718675" cy="5016334"/>
            <a:chOff x="-1224912" y="1517435"/>
            <a:chExt cx="13397747" cy="5210906"/>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76795" y="4131800"/>
              <a:ext cx="2650636" cy="2596541"/>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041" y="3044425"/>
              <a:ext cx="2332383" cy="213273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63739" y="3176667"/>
              <a:ext cx="2754274" cy="2319589"/>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00128" y="3409813"/>
              <a:ext cx="2960326" cy="3318528"/>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360549" y="2847666"/>
              <a:ext cx="2424666" cy="2977593"/>
            </a:xfrm>
            <a:prstGeom prst="rect">
              <a:avLst/>
            </a:prstGeom>
          </p:spPr>
        </p:pic>
        <p:grpSp>
          <p:nvGrpSpPr>
            <p:cNvPr id="9" name="Group 8"/>
            <p:cNvGrpSpPr/>
            <p:nvPr/>
          </p:nvGrpSpPr>
          <p:grpSpPr>
            <a:xfrm>
              <a:off x="-1224912" y="1517435"/>
              <a:ext cx="13397747" cy="1615636"/>
              <a:chOff x="-1224912" y="1517435"/>
              <a:chExt cx="13397747" cy="1615636"/>
            </a:xfrm>
          </p:grpSpPr>
          <p:pic>
            <p:nvPicPr>
              <p:cNvPr id="10" name="Picture 9"/>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16200000">
                <a:off x="5629314" y="-3410452"/>
                <a:ext cx="1615634" cy="11471408"/>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16200000">
                <a:off x="-959748" y="1252273"/>
                <a:ext cx="1615634" cy="2145961"/>
              </a:xfrm>
              <a:prstGeom prst="rect">
                <a:avLst/>
              </a:prstGeom>
            </p:spPr>
          </p:pic>
        </p:grpSp>
      </p:grpSp>
    </p:spTree>
    <p:extLst>
      <p:ext uri="{BB962C8B-B14F-4D97-AF65-F5344CB8AC3E}">
        <p14:creationId xmlns:p14="http://schemas.microsoft.com/office/powerpoint/2010/main" val="201236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67000"/>
            <a:extLst>
              <a:ext uri="{28A0092B-C50C-407E-A947-70E740481C1C}">
                <a14:useLocalDpi xmlns:a14="http://schemas.microsoft.com/office/drawing/2010/main" val="0"/>
              </a:ext>
            </a:extLst>
          </a:blip>
          <a:stretch>
            <a:fillRect/>
          </a:stretch>
        </p:blipFill>
        <p:spPr>
          <a:xfrm>
            <a:off x="-140527" y="-810939"/>
            <a:ext cx="12332527" cy="8366405"/>
          </a:xfrm>
          <a:prstGeom prst="rect">
            <a:avLst/>
          </a:prstGeom>
        </p:spPr>
      </p:pic>
      <p:sp>
        <p:nvSpPr>
          <p:cNvPr id="4" name="TextBox 3"/>
          <p:cNvSpPr txBox="1"/>
          <p:nvPr/>
        </p:nvSpPr>
        <p:spPr>
          <a:xfrm>
            <a:off x="1" y="2566988"/>
            <a:ext cx="12192000" cy="1200329"/>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7200" b="1" dirty="0" smtClean="0">
                <a:solidFill>
                  <a:srgbClr val="CFD9EA"/>
                </a:solidFill>
                <a:effectLst>
                  <a:outerShdw blurRad="50800" dist="38100" dir="13500000" algn="br" rotWithShape="0">
                    <a:prstClr val="black">
                      <a:alpha val="40000"/>
                    </a:prstClr>
                  </a:outerShdw>
                </a:effectLst>
                <a:latin typeface="Verdana" charset="0"/>
                <a:ea typeface="Verdana" charset="0"/>
                <a:cs typeface="Verdana" charset="0"/>
              </a:rPr>
              <a:t>The Future of Mobility</a:t>
            </a:r>
            <a:endParaRPr lang="en-US" sz="7200" b="1" dirty="0">
              <a:solidFill>
                <a:srgbClr val="CFD9EA"/>
              </a:solidFill>
              <a:effectLst>
                <a:outerShdw blurRad="50800" dist="38100" dir="13500000" algn="br" rotWithShape="0">
                  <a:prstClr val="black">
                    <a:alpha val="40000"/>
                  </a:prstClr>
                </a:outerShdw>
              </a:effectLst>
              <a:latin typeface="Verdana" charset="0"/>
              <a:ea typeface="Verdana" charset="0"/>
              <a:cs typeface="Verdana" charset="0"/>
            </a:endParaRPr>
          </a:p>
        </p:txBody>
      </p:sp>
    </p:spTree>
    <p:extLst>
      <p:ext uri="{BB962C8B-B14F-4D97-AF65-F5344CB8AC3E}">
        <p14:creationId xmlns:p14="http://schemas.microsoft.com/office/powerpoint/2010/main" val="18380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37" y="442912"/>
            <a:ext cx="11115675" cy="1214437"/>
          </a:xfrm>
        </p:spPr>
        <p:txBody>
          <a:bodyPr/>
          <a:lstStyle/>
          <a:p>
            <a:r>
              <a:rPr lang="en-US" dirty="0">
                <a:effectLst>
                  <a:outerShdw blurRad="50800" dist="38100" dir="13500000" algn="br" rotWithShape="0">
                    <a:prstClr val="black">
                      <a:alpha val="40000"/>
                    </a:prstClr>
                  </a:outerShdw>
                </a:effectLst>
                <a:latin typeface="Verdana" charset="0"/>
                <a:ea typeface="Verdana" charset="0"/>
                <a:cs typeface="Verdana" charset="0"/>
              </a:rPr>
              <a:t>Long Range Transportation Plans</a:t>
            </a:r>
          </a:p>
        </p:txBody>
      </p:sp>
      <p:sp>
        <p:nvSpPr>
          <p:cNvPr id="3" name="Oval 2"/>
          <p:cNvSpPr/>
          <p:nvPr/>
        </p:nvSpPr>
        <p:spPr>
          <a:xfrm>
            <a:off x="825625" y="1594297"/>
            <a:ext cx="3285795" cy="2982707"/>
          </a:xfrm>
          <a:prstGeom prst="ellipse">
            <a:avLst/>
          </a:prstGeom>
          <a:solidFill>
            <a:srgbClr val="CFD9EA">
              <a:alpha val="7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FD9EA"/>
              </a:solidFill>
              <a:effectLst>
                <a:outerShdw blurRad="50800" dist="38100" dir="13500000" algn="br" rotWithShape="0">
                  <a:prstClr val="black">
                    <a:alpha val="40000"/>
                  </a:prstClr>
                </a:outerShdw>
              </a:effectLst>
            </a:endParaRPr>
          </a:p>
        </p:txBody>
      </p:sp>
      <p:sp>
        <p:nvSpPr>
          <p:cNvPr id="4" name="TextBox 3"/>
          <p:cNvSpPr txBox="1"/>
          <p:nvPr/>
        </p:nvSpPr>
        <p:spPr>
          <a:xfrm>
            <a:off x="1340214" y="1995200"/>
            <a:ext cx="2448340" cy="1877437"/>
          </a:xfrm>
          <a:prstGeom prst="rect">
            <a:avLst/>
          </a:prstGeom>
          <a:noFill/>
        </p:spPr>
        <p:txBody>
          <a:bodyPr wrap="square" rtlCol="0">
            <a:spAutoFit/>
          </a:bodyPr>
          <a:lstStyle/>
          <a:p>
            <a:pPr algn="ctr"/>
            <a:r>
              <a:rPr lang="en-US" sz="6000" b="1" dirty="0">
                <a:solidFill>
                  <a:schemeClr val="bg1"/>
                </a:solidFill>
                <a:effectLst>
                  <a:outerShdw blurRad="50800" dist="38100" dir="13500000" algn="br" rotWithShape="0">
                    <a:prstClr val="black">
                      <a:alpha val="40000"/>
                    </a:prstClr>
                  </a:outerShdw>
                </a:effectLst>
                <a:latin typeface="Verdana" charset="0"/>
                <a:ea typeface="Verdana" charset="0"/>
                <a:cs typeface="Verdana" charset="0"/>
              </a:rPr>
              <a:t>38%</a:t>
            </a:r>
          </a:p>
          <a:p>
            <a:pPr algn="ctr"/>
            <a:r>
              <a:rPr lang="en-US" sz="2800" b="1" dirty="0">
                <a:solidFill>
                  <a:schemeClr val="bg1"/>
                </a:solidFill>
                <a:effectLst>
                  <a:outerShdw blurRad="50800" dist="38100" dir="13500000" algn="br" rotWithShape="0">
                    <a:prstClr val="black">
                      <a:alpha val="40000"/>
                    </a:prstClr>
                  </a:outerShdw>
                </a:effectLst>
              </a:rPr>
              <a:t>Consider driverless cars</a:t>
            </a:r>
          </a:p>
        </p:txBody>
      </p:sp>
      <p:sp>
        <p:nvSpPr>
          <p:cNvPr id="5" name="Oval 4"/>
          <p:cNvSpPr/>
          <p:nvPr/>
        </p:nvSpPr>
        <p:spPr>
          <a:xfrm>
            <a:off x="3242491" y="3147012"/>
            <a:ext cx="3090011" cy="3087584"/>
          </a:xfrm>
          <a:prstGeom prst="ellipse">
            <a:avLst/>
          </a:prstGeom>
          <a:solidFill>
            <a:srgbClr val="CFD9EA">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435620" y="3407846"/>
            <a:ext cx="2713145" cy="2739211"/>
          </a:xfrm>
          <a:prstGeom prst="rect">
            <a:avLst/>
          </a:prstGeom>
          <a:noFill/>
        </p:spPr>
        <p:txBody>
          <a:bodyPr wrap="square" rtlCol="0">
            <a:spAutoFit/>
          </a:bodyPr>
          <a:lstStyle/>
          <a:p>
            <a:pPr algn="ctr"/>
            <a:r>
              <a:rPr lang="en-US" sz="6000" b="1" dirty="0">
                <a:solidFill>
                  <a:schemeClr val="bg1"/>
                </a:solidFill>
                <a:effectLst>
                  <a:outerShdw blurRad="50800" dist="38100" dir="13500000" algn="br" rotWithShape="0">
                    <a:prstClr val="black">
                      <a:alpha val="40000"/>
                    </a:prstClr>
                  </a:outerShdw>
                </a:effectLst>
                <a:latin typeface="Verdana" charset="0"/>
                <a:ea typeface="Verdana" charset="0"/>
                <a:cs typeface="Verdana" charset="0"/>
              </a:rPr>
              <a:t>82%</a:t>
            </a:r>
          </a:p>
          <a:p>
            <a:pPr algn="ctr"/>
            <a:r>
              <a:rPr lang="en-US" sz="2800" b="1" dirty="0">
                <a:solidFill>
                  <a:schemeClr val="bg1"/>
                </a:solidFill>
                <a:effectLst>
                  <a:outerShdw blurRad="50800" dist="38100" dir="13500000" algn="br" rotWithShape="0">
                    <a:prstClr val="black">
                      <a:alpha val="40000"/>
                    </a:prstClr>
                  </a:outerShdw>
                </a:effectLst>
              </a:rPr>
              <a:t>Lay out explicit intentions of strategy around ITS</a:t>
            </a:r>
          </a:p>
        </p:txBody>
      </p:sp>
      <p:sp>
        <p:nvSpPr>
          <p:cNvPr id="7" name="Oval 6"/>
          <p:cNvSpPr/>
          <p:nvPr/>
        </p:nvSpPr>
        <p:spPr>
          <a:xfrm>
            <a:off x="5616974" y="1596601"/>
            <a:ext cx="3127967" cy="3034305"/>
          </a:xfrm>
          <a:prstGeom prst="ellipse">
            <a:avLst/>
          </a:prstGeom>
          <a:solidFill>
            <a:srgbClr val="CFD9EA">
              <a:alpha val="7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777474" y="2106116"/>
            <a:ext cx="2806967" cy="1877437"/>
          </a:xfrm>
          <a:prstGeom prst="rect">
            <a:avLst/>
          </a:prstGeom>
          <a:noFill/>
        </p:spPr>
        <p:txBody>
          <a:bodyPr wrap="square" rtlCol="0">
            <a:spAutoFit/>
          </a:bodyPr>
          <a:lstStyle/>
          <a:p>
            <a:pPr algn="ctr"/>
            <a:r>
              <a:rPr lang="en-US" sz="6000" b="1" dirty="0">
                <a:solidFill>
                  <a:schemeClr val="bg1"/>
                </a:solidFill>
                <a:effectLst>
                  <a:outerShdw blurRad="50800" dist="38100" dir="13500000" algn="br" rotWithShape="0">
                    <a:prstClr val="black">
                      <a:alpha val="40000"/>
                    </a:prstClr>
                  </a:outerShdw>
                </a:effectLst>
                <a:latin typeface="Verdana" charset="0"/>
                <a:ea typeface="Verdana" charset="0"/>
                <a:cs typeface="Verdana" charset="0"/>
              </a:rPr>
              <a:t>30%</a:t>
            </a:r>
          </a:p>
          <a:p>
            <a:pPr algn="ctr"/>
            <a:r>
              <a:rPr lang="en-US" sz="2800" b="1" dirty="0">
                <a:solidFill>
                  <a:schemeClr val="bg1"/>
                </a:solidFill>
                <a:effectLst>
                  <a:outerShdw blurRad="50800" dist="38100" dir="13500000" algn="br" rotWithShape="0">
                    <a:prstClr val="black">
                      <a:alpha val="40000"/>
                    </a:prstClr>
                  </a:outerShdw>
                </a:effectLst>
              </a:rPr>
              <a:t>Address impact of TNCs</a:t>
            </a:r>
          </a:p>
        </p:txBody>
      </p:sp>
      <p:sp>
        <p:nvSpPr>
          <p:cNvPr id="9" name="Oval 8"/>
          <p:cNvSpPr/>
          <p:nvPr/>
        </p:nvSpPr>
        <p:spPr>
          <a:xfrm>
            <a:off x="7862002" y="3085651"/>
            <a:ext cx="3174593" cy="3186316"/>
          </a:xfrm>
          <a:prstGeom prst="ellipse">
            <a:avLst/>
          </a:prstGeom>
          <a:solidFill>
            <a:srgbClr val="CFD9EA">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8330119" y="3807305"/>
            <a:ext cx="2397300" cy="1877437"/>
          </a:xfrm>
          <a:prstGeom prst="rect">
            <a:avLst/>
          </a:prstGeom>
          <a:noFill/>
        </p:spPr>
        <p:txBody>
          <a:bodyPr wrap="square" rtlCol="0">
            <a:spAutoFit/>
          </a:bodyPr>
          <a:lstStyle/>
          <a:p>
            <a:pPr algn="ctr"/>
            <a:r>
              <a:rPr lang="en-US" sz="6000" b="1" dirty="0">
                <a:solidFill>
                  <a:schemeClr val="bg1"/>
                </a:solidFill>
                <a:effectLst>
                  <a:outerShdw blurRad="50800" dist="38100" dir="13500000" algn="br" rotWithShape="0">
                    <a:prstClr val="black">
                      <a:alpha val="40000"/>
                    </a:prstClr>
                  </a:outerShdw>
                </a:effectLst>
                <a:latin typeface="Verdana" charset="0"/>
                <a:ea typeface="Verdana" charset="0"/>
                <a:cs typeface="Verdana" charset="0"/>
              </a:rPr>
              <a:t>80%</a:t>
            </a:r>
            <a:endParaRPr lang="en-US" sz="2800" b="1" dirty="0">
              <a:solidFill>
                <a:schemeClr val="bg1"/>
              </a:solidFill>
              <a:effectLst>
                <a:outerShdw blurRad="50800" dist="38100" dir="13500000" algn="br" rotWithShape="0">
                  <a:prstClr val="black">
                    <a:alpha val="40000"/>
                  </a:prstClr>
                </a:outerShdw>
              </a:effectLst>
              <a:latin typeface="Verdana" charset="0"/>
              <a:ea typeface="Verdana" charset="0"/>
              <a:cs typeface="Verdana" charset="0"/>
            </a:endParaRPr>
          </a:p>
          <a:p>
            <a:pPr algn="ctr"/>
            <a:r>
              <a:rPr lang="en-US" sz="2800" b="1" dirty="0">
                <a:solidFill>
                  <a:schemeClr val="bg1"/>
                </a:solidFill>
                <a:effectLst>
                  <a:outerShdw blurRad="50800" dist="38100" dir="13500000" algn="br" rotWithShape="0">
                    <a:prstClr val="black">
                      <a:alpha val="40000"/>
                    </a:prstClr>
                  </a:outerShdw>
                </a:effectLst>
              </a:rPr>
              <a:t>Mention equity</a:t>
            </a:r>
          </a:p>
        </p:txBody>
      </p:sp>
    </p:spTree>
    <p:extLst>
      <p:ext uri="{BB962C8B-B14F-4D97-AF65-F5344CB8AC3E}">
        <p14:creationId xmlns:p14="http://schemas.microsoft.com/office/powerpoint/2010/main" val="9550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animBg="1"/>
      <p:bldP spid="8" grpId="0"/>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851" y="398162"/>
            <a:ext cx="10422649" cy="1292662"/>
          </a:xfrm>
          <a:prstGeom prst="rect">
            <a:avLst/>
          </a:prstGeom>
          <a:noFill/>
          <a:effectLst>
            <a:outerShdw blurRad="50800" dist="50800" dir="5400000" algn="ctr" rotWithShape="0">
              <a:srgbClr val="000000">
                <a:alpha val="51000"/>
              </a:srgbClr>
            </a:outerShdw>
          </a:effectLst>
        </p:spPr>
        <p:txBody>
          <a:bodyPr wrap="square" rtlCol="0">
            <a:spAutoFit/>
          </a:bodyPr>
          <a:lstStyle/>
          <a:p>
            <a:r>
              <a:rPr lang="en-US" sz="4400" b="1" dirty="0" smtClean="0">
                <a:solidFill>
                  <a:srgbClr val="CFD9EA"/>
                </a:solidFill>
                <a:latin typeface="Verdana" charset="0"/>
                <a:ea typeface="Verdana" charset="0"/>
                <a:cs typeface="Verdana" charset="0"/>
              </a:rPr>
              <a:t>Mobility &amp; Infrastructure 2020</a:t>
            </a:r>
          </a:p>
          <a:p>
            <a:endParaRPr lang="en-US" sz="500" b="1" dirty="0" smtClean="0">
              <a:solidFill>
                <a:schemeClr val="bg1"/>
              </a:solidFill>
              <a:effectLst>
                <a:outerShdw blurRad="50800" dist="38100" dir="13500000" algn="br" rotWithShape="0">
                  <a:prstClr val="black">
                    <a:alpha val="40000"/>
                  </a:prstClr>
                </a:outerShdw>
              </a:effectLst>
              <a:latin typeface="Verdana" charset="0"/>
              <a:ea typeface="Verdana" charset="0"/>
              <a:cs typeface="Verdana" charset="0"/>
            </a:endParaRPr>
          </a:p>
          <a:p>
            <a:endParaRPr lang="en-US" sz="500" b="1" dirty="0" smtClean="0">
              <a:solidFill>
                <a:schemeClr val="bg1"/>
              </a:solidFill>
              <a:effectLst>
                <a:outerShdw blurRad="50800" dist="38100" dir="13500000" algn="br" rotWithShape="0">
                  <a:prstClr val="black">
                    <a:alpha val="40000"/>
                  </a:prstClr>
                </a:outerShdw>
              </a:effectLst>
              <a:latin typeface="Verdana" charset="0"/>
              <a:ea typeface="Verdana" charset="0"/>
              <a:cs typeface="Verdana" charset="0"/>
            </a:endParaRPr>
          </a:p>
          <a:p>
            <a:endParaRPr lang="en-US" sz="2400" b="1" dirty="0">
              <a:solidFill>
                <a:schemeClr val="bg1"/>
              </a:solidFill>
              <a:effectLst>
                <a:outerShdw blurRad="50800" dist="38100" dir="13500000" algn="br" rotWithShape="0">
                  <a:prstClr val="black">
                    <a:alpha val="40000"/>
                  </a:prstClr>
                </a:outerShdw>
              </a:effectLst>
              <a:latin typeface="Verdana" charset="0"/>
              <a:ea typeface="Verdana" charset="0"/>
              <a:cs typeface="Verdana" charset="0"/>
            </a:endParaRPr>
          </a:p>
        </p:txBody>
      </p:sp>
      <p:sp>
        <p:nvSpPr>
          <p:cNvPr id="5" name="TextBox 4"/>
          <p:cNvSpPr txBox="1"/>
          <p:nvPr/>
        </p:nvSpPr>
        <p:spPr>
          <a:xfrm>
            <a:off x="2274378" y="2461249"/>
            <a:ext cx="7684009" cy="3046988"/>
          </a:xfrm>
          <a:prstGeom prst="rect">
            <a:avLst/>
          </a:prstGeom>
          <a:noFill/>
          <a:effectLst>
            <a:outerShdw blurRad="50800" dist="50800" dir="5400000" algn="ctr" rotWithShape="0">
              <a:srgbClr val="000000">
                <a:alpha val="73000"/>
              </a:srgbClr>
            </a:outerShdw>
          </a:effectLst>
        </p:spPr>
        <p:txBody>
          <a:bodyPr wrap="square" rtlCol="0">
            <a:spAutoFit/>
          </a:bodyPr>
          <a:lstStyle/>
          <a:p>
            <a:pPr marL="342900" indent="-342900">
              <a:buFont typeface="Wingdings" charset="2"/>
              <a:buChar char="Ø"/>
            </a:pPr>
            <a:r>
              <a:rPr lang="en-US" sz="3200" b="1" dirty="0" smtClean="0">
                <a:solidFill>
                  <a:schemeClr val="bg1"/>
                </a:solidFill>
                <a:latin typeface="Verdana" charset="0"/>
                <a:ea typeface="Verdana" charset="0"/>
                <a:cs typeface="Verdana" charset="0"/>
              </a:rPr>
              <a:t>Accessibility &amp; multi-modalism</a:t>
            </a:r>
          </a:p>
          <a:p>
            <a:endParaRPr lang="en-US" sz="3200" b="1" dirty="0" smtClean="0">
              <a:solidFill>
                <a:schemeClr val="bg1"/>
              </a:solidFill>
              <a:latin typeface="Verdana" charset="0"/>
              <a:ea typeface="Verdana" charset="0"/>
              <a:cs typeface="Verdana" charset="0"/>
            </a:endParaRPr>
          </a:p>
          <a:p>
            <a:pPr marL="342900" indent="-342900">
              <a:buFont typeface="Wingdings" charset="2"/>
              <a:buChar char="Ø"/>
            </a:pPr>
            <a:r>
              <a:rPr lang="en-US" sz="3200" b="1" dirty="0" smtClean="0">
                <a:solidFill>
                  <a:schemeClr val="bg1"/>
                </a:solidFill>
                <a:latin typeface="Verdana" charset="0"/>
                <a:ea typeface="Verdana" charset="0"/>
                <a:cs typeface="Verdana" charset="0"/>
              </a:rPr>
              <a:t>Public-private mobility partnerships</a:t>
            </a:r>
          </a:p>
          <a:p>
            <a:pPr marL="342900" indent="-342900">
              <a:lnSpc>
                <a:spcPct val="200000"/>
              </a:lnSpc>
              <a:buFont typeface="Wingdings" charset="2"/>
              <a:buChar char="Ø"/>
            </a:pPr>
            <a:r>
              <a:rPr lang="en-US" sz="3200" b="1" dirty="0" smtClean="0">
                <a:solidFill>
                  <a:schemeClr val="bg1"/>
                </a:solidFill>
                <a:latin typeface="Verdana" charset="0"/>
                <a:ea typeface="Verdana" charset="0"/>
                <a:cs typeface="Verdana" charset="0"/>
              </a:rPr>
              <a:t>AVs in all 50 states</a:t>
            </a:r>
            <a:endParaRPr lang="en-US" sz="3200" b="1" dirty="0">
              <a:solidFill>
                <a:schemeClr val="bg1"/>
              </a:solidFill>
              <a:latin typeface="Verdana" charset="0"/>
              <a:ea typeface="Verdana" charset="0"/>
              <a:cs typeface="Verdana" charset="0"/>
            </a:endParaRPr>
          </a:p>
        </p:txBody>
      </p:sp>
      <p:cxnSp>
        <p:nvCxnSpPr>
          <p:cNvPr id="7" name="Elbow Connector 6"/>
          <p:cNvCxnSpPr/>
          <p:nvPr/>
        </p:nvCxnSpPr>
        <p:spPr>
          <a:xfrm rot="10800000" flipV="1">
            <a:off x="646306" y="2300775"/>
            <a:ext cx="2713220" cy="2683239"/>
          </a:xfrm>
          <a:prstGeom prst="bentConnector3">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73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851" y="398162"/>
            <a:ext cx="10436937" cy="1292662"/>
          </a:xfrm>
          <a:prstGeom prst="rect">
            <a:avLst/>
          </a:prstGeom>
          <a:noFill/>
          <a:effectLst>
            <a:outerShdw blurRad="50800" dist="50800" dir="5400000" algn="ctr" rotWithShape="0">
              <a:srgbClr val="000000">
                <a:alpha val="51000"/>
              </a:srgbClr>
            </a:outerShdw>
          </a:effectLst>
        </p:spPr>
        <p:txBody>
          <a:bodyPr wrap="square" rtlCol="0">
            <a:spAutoFit/>
          </a:bodyPr>
          <a:lstStyle/>
          <a:p>
            <a:r>
              <a:rPr lang="en-US" sz="4400" b="1" dirty="0" smtClean="0">
                <a:solidFill>
                  <a:srgbClr val="CFD9EA"/>
                </a:solidFill>
                <a:latin typeface="Verdana" charset="0"/>
                <a:ea typeface="Verdana" charset="0"/>
                <a:cs typeface="Verdana" charset="0"/>
              </a:rPr>
              <a:t>Mobility &amp; Infrastructure 2030</a:t>
            </a:r>
          </a:p>
          <a:p>
            <a:endParaRPr lang="en-US" sz="500" b="1" dirty="0" smtClean="0">
              <a:solidFill>
                <a:schemeClr val="bg1"/>
              </a:solidFill>
              <a:effectLst>
                <a:outerShdw blurRad="50800" dist="38100" dir="13500000" algn="br" rotWithShape="0">
                  <a:prstClr val="black">
                    <a:alpha val="40000"/>
                  </a:prstClr>
                </a:outerShdw>
              </a:effectLst>
              <a:latin typeface="Verdana" charset="0"/>
              <a:ea typeface="Verdana" charset="0"/>
              <a:cs typeface="Verdana" charset="0"/>
            </a:endParaRPr>
          </a:p>
          <a:p>
            <a:endParaRPr lang="en-US" sz="500" b="1" dirty="0" smtClean="0">
              <a:solidFill>
                <a:schemeClr val="bg1"/>
              </a:solidFill>
              <a:effectLst>
                <a:outerShdw blurRad="50800" dist="38100" dir="13500000" algn="br" rotWithShape="0">
                  <a:prstClr val="black">
                    <a:alpha val="40000"/>
                  </a:prstClr>
                </a:outerShdw>
              </a:effectLst>
              <a:latin typeface="Verdana" charset="0"/>
              <a:ea typeface="Verdana" charset="0"/>
              <a:cs typeface="Verdana" charset="0"/>
            </a:endParaRPr>
          </a:p>
          <a:p>
            <a:endParaRPr lang="en-US" sz="2400" b="1" dirty="0">
              <a:solidFill>
                <a:schemeClr val="bg1"/>
              </a:solidFill>
              <a:effectLst>
                <a:outerShdw blurRad="50800" dist="38100" dir="13500000" algn="br" rotWithShape="0">
                  <a:prstClr val="black">
                    <a:alpha val="40000"/>
                  </a:prstClr>
                </a:outerShdw>
              </a:effectLst>
              <a:latin typeface="Verdana" charset="0"/>
              <a:ea typeface="Verdana" charset="0"/>
              <a:cs typeface="Verdana" charset="0"/>
            </a:endParaRPr>
          </a:p>
        </p:txBody>
      </p:sp>
      <p:sp>
        <p:nvSpPr>
          <p:cNvPr id="5" name="TextBox 4"/>
          <p:cNvSpPr txBox="1"/>
          <p:nvPr/>
        </p:nvSpPr>
        <p:spPr>
          <a:xfrm>
            <a:off x="1945765" y="2599520"/>
            <a:ext cx="9798559" cy="2554545"/>
          </a:xfrm>
          <a:prstGeom prst="rect">
            <a:avLst/>
          </a:prstGeom>
          <a:noFill/>
          <a:effectLst>
            <a:outerShdw blurRad="50800" dist="50800" dir="5400000" algn="ctr" rotWithShape="0">
              <a:srgbClr val="000000">
                <a:alpha val="73000"/>
              </a:srgbClr>
            </a:outerShdw>
          </a:effectLst>
        </p:spPr>
        <p:txBody>
          <a:bodyPr wrap="square" rtlCol="0">
            <a:spAutoFit/>
          </a:bodyPr>
          <a:lstStyle/>
          <a:p>
            <a:pPr marL="342900" indent="-342900">
              <a:buFont typeface="Wingdings" charset="2"/>
              <a:buChar char="Ø"/>
            </a:pPr>
            <a:r>
              <a:rPr lang="en-US" sz="3200" b="1" dirty="0" smtClean="0">
                <a:solidFill>
                  <a:schemeClr val="bg1"/>
                </a:solidFill>
                <a:latin typeface="Verdana" charset="0"/>
                <a:ea typeface="Verdana" charset="0"/>
                <a:cs typeface="Verdana" charset="0"/>
              </a:rPr>
              <a:t>Demographic &amp; workforce shifts</a:t>
            </a:r>
          </a:p>
          <a:p>
            <a:endParaRPr lang="en-US" sz="3200" b="1" dirty="0" smtClean="0">
              <a:solidFill>
                <a:schemeClr val="bg1"/>
              </a:solidFill>
              <a:latin typeface="Verdana" charset="0"/>
              <a:ea typeface="Verdana" charset="0"/>
              <a:cs typeface="Verdana" charset="0"/>
            </a:endParaRPr>
          </a:p>
          <a:p>
            <a:pPr marL="342900" indent="-342900">
              <a:buFont typeface="Wingdings" charset="2"/>
              <a:buChar char="Ø"/>
            </a:pPr>
            <a:r>
              <a:rPr lang="en-US" sz="3200" b="1" dirty="0" smtClean="0">
                <a:solidFill>
                  <a:schemeClr val="bg1"/>
                </a:solidFill>
                <a:latin typeface="Verdana" charset="0"/>
                <a:ea typeface="Verdana" charset="0"/>
                <a:cs typeface="Verdana" charset="0"/>
              </a:rPr>
              <a:t>Public &amp; private mobility system growth</a:t>
            </a:r>
          </a:p>
          <a:p>
            <a:endParaRPr lang="en-US" sz="3200" b="1" dirty="0" smtClean="0">
              <a:solidFill>
                <a:schemeClr val="bg1"/>
              </a:solidFill>
              <a:latin typeface="Verdana" charset="0"/>
              <a:ea typeface="Verdana" charset="0"/>
              <a:cs typeface="Verdana" charset="0"/>
            </a:endParaRPr>
          </a:p>
          <a:p>
            <a:pPr marL="342900" indent="-342900">
              <a:buFont typeface="Wingdings" charset="2"/>
              <a:buChar char="Ø"/>
            </a:pPr>
            <a:r>
              <a:rPr lang="en-US" sz="3200" b="1" dirty="0" smtClean="0">
                <a:solidFill>
                  <a:schemeClr val="bg1"/>
                </a:solidFill>
                <a:latin typeface="Verdana" charset="0"/>
                <a:ea typeface="Verdana" charset="0"/>
                <a:cs typeface="Verdana" charset="0"/>
              </a:rPr>
              <a:t>New modes of transportation </a:t>
            </a:r>
          </a:p>
        </p:txBody>
      </p:sp>
      <p:cxnSp>
        <p:nvCxnSpPr>
          <p:cNvPr id="7" name="Elbow Connector 6"/>
          <p:cNvCxnSpPr/>
          <p:nvPr/>
        </p:nvCxnSpPr>
        <p:spPr>
          <a:xfrm rot="10800000" flipV="1">
            <a:off x="435851" y="2327951"/>
            <a:ext cx="2713220" cy="2683239"/>
          </a:xfrm>
          <a:prstGeom prst="bentConnector3">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810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00035" y="3450515"/>
            <a:ext cx="7472855" cy="2923877"/>
          </a:xfrm>
          <a:prstGeom prst="rect">
            <a:avLst/>
          </a:prstGeom>
          <a:noFill/>
        </p:spPr>
        <p:txBody>
          <a:bodyPr wrap="square" rtlCol="0">
            <a:spAutoFit/>
          </a:bodyPr>
          <a:lstStyle/>
          <a:p>
            <a:pPr algn="r"/>
            <a:r>
              <a:rPr lang="en-US" sz="4000" b="1">
                <a:solidFill>
                  <a:schemeClr val="bg1"/>
                </a:solidFill>
                <a:latin typeface="Verdana" charset="0"/>
                <a:ea typeface="Verdana" charset="0"/>
                <a:cs typeface="Verdana" charset="0"/>
              </a:rPr>
              <a:t>Brooks </a:t>
            </a:r>
            <a:r>
              <a:rPr lang="en-US" sz="4000" b="1" smtClean="0">
                <a:solidFill>
                  <a:schemeClr val="bg1"/>
                </a:solidFill>
                <a:latin typeface="Verdana" charset="0"/>
                <a:ea typeface="Verdana" charset="0"/>
                <a:cs typeface="Verdana" charset="0"/>
              </a:rPr>
              <a:t>Rainwater</a:t>
            </a:r>
            <a:endParaRPr lang="en-US" sz="3600">
              <a:latin typeface="Verdana" charset="0"/>
              <a:ea typeface="Verdana" charset="0"/>
              <a:cs typeface="Verdana" charset="0"/>
            </a:endParaRPr>
          </a:p>
          <a:p>
            <a:pPr algn="r"/>
            <a:r>
              <a:rPr lang="en-US" sz="3600" b="1">
                <a:solidFill>
                  <a:srgbClr val="1E4586"/>
                </a:solidFill>
                <a:latin typeface="Verdana" charset="0"/>
                <a:ea typeface="Verdana" charset="0"/>
                <a:cs typeface="Verdana" charset="0"/>
              </a:rPr>
              <a:t>Senior Executive &amp; Director Center for City Solutions </a:t>
            </a:r>
          </a:p>
          <a:p>
            <a:pPr algn="r"/>
            <a:r>
              <a:rPr lang="en-US" sz="3600" b="1">
                <a:solidFill>
                  <a:srgbClr val="1E4586"/>
                </a:solidFill>
                <a:latin typeface="Verdana" charset="0"/>
                <a:ea typeface="Verdana" charset="0"/>
                <a:cs typeface="Verdana" charset="0"/>
              </a:rPr>
              <a:t>National League of Cities</a:t>
            </a:r>
          </a:p>
          <a:p>
            <a:pPr algn="r"/>
            <a:r>
              <a:rPr lang="en-US" sz="3600" b="1">
                <a:solidFill>
                  <a:schemeClr val="bg1"/>
                </a:solidFill>
                <a:latin typeface="Verdana" charset="0"/>
                <a:ea typeface="Verdana" charset="0"/>
                <a:cs typeface="Verdana" charset="0"/>
              </a:rPr>
              <a:t>@</a:t>
            </a:r>
            <a:r>
              <a:rPr lang="en-US" sz="3600" b="1" err="1">
                <a:solidFill>
                  <a:schemeClr val="bg1"/>
                </a:solidFill>
                <a:latin typeface="Verdana" charset="0"/>
                <a:ea typeface="Verdana" charset="0"/>
                <a:cs typeface="Verdana" charset="0"/>
              </a:rPr>
              <a:t>BrooksRainwater</a:t>
            </a:r>
            <a:endParaRPr lang="en-US" sz="3600" b="1">
              <a:solidFill>
                <a:schemeClr val="bg1"/>
              </a:solidFill>
              <a:latin typeface="Verdana" charset="0"/>
              <a:ea typeface="Verdana" charset="0"/>
              <a:cs typeface="Verdana" charset="0"/>
            </a:endParaRPr>
          </a:p>
        </p:txBody>
      </p:sp>
      <p:sp>
        <p:nvSpPr>
          <p:cNvPr id="3" name="Title 2"/>
          <p:cNvSpPr>
            <a:spLocks noGrp="1"/>
          </p:cNvSpPr>
          <p:nvPr>
            <p:ph type="title"/>
          </p:nvPr>
        </p:nvSpPr>
        <p:spPr/>
        <p:txBody>
          <a:bodyPr/>
          <a:lstStyle/>
          <a:p>
            <a:r>
              <a:rPr lang="en-US" sz="6000" dirty="0" smtClean="0">
                <a:solidFill>
                  <a:srgbClr val="CFD9EA"/>
                </a:solidFill>
                <a:effectLst>
                  <a:outerShdw blurRad="50800" dist="38100" dir="13500000" algn="br" rotWithShape="0">
                    <a:prstClr val="black">
                      <a:alpha val="40000"/>
                    </a:prstClr>
                  </a:outerShdw>
                </a:effectLst>
                <a:latin typeface="Verdana" charset="0"/>
                <a:ea typeface="Verdana" charset="0"/>
                <a:cs typeface="Verdana" charset="0"/>
              </a:rPr>
              <a:t>Thank you!</a:t>
            </a:r>
            <a:endParaRPr lang="en-US" sz="6000" dirty="0">
              <a:solidFill>
                <a:srgbClr val="CFD9EA"/>
              </a:solidFill>
              <a:effectLst>
                <a:outerShdw blurRad="50800" dist="38100" dir="13500000" algn="br" rotWithShape="0">
                  <a:prstClr val="black">
                    <a:alpha val="40000"/>
                  </a:prstClr>
                </a:outerShdw>
              </a:effectLst>
              <a:latin typeface="Verdana" charset="0"/>
              <a:ea typeface="Verdana" charset="0"/>
              <a:cs typeface="Verdana" charset="0"/>
            </a:endParaRPr>
          </a:p>
        </p:txBody>
      </p:sp>
    </p:spTree>
    <p:extLst>
      <p:ext uri="{BB962C8B-B14F-4D97-AF65-F5344CB8AC3E}">
        <p14:creationId xmlns:p14="http://schemas.microsoft.com/office/powerpoint/2010/main" val="110546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InfographicDocument" ma:contentTypeID="0x010100FFB43682ABBC854F8797EFF07C6E2BC0005E423E182CD73A4C9A92522598F6A644" ma:contentTypeVersion="33" ma:contentTypeDescription="" ma:contentTypeScope="" ma:versionID="387df9ea3150aa38553feb10d048a79a">
  <xsd:schema xmlns:xsd="http://www.w3.org/2001/XMLSchema" xmlns:xs="http://www.w3.org/2001/XMLSchema" xmlns:p="http://schemas.microsoft.com/office/2006/metadata/properties" xmlns:ns1="b35a27d7-1396-409e-8fc2-873a3cc5d79b" xmlns:ns3="http://schemas.microsoft.com/sharepoint/v3/fields" targetNamespace="http://schemas.microsoft.com/office/2006/metadata/properties" ma:root="true" ma:fieldsID="759a85db1fe60489f99ad8bac7df3115" ns1:_="" ns3:_="">
    <xsd:import namespace="b35a27d7-1396-409e-8fc2-873a3cc5d79b"/>
    <xsd:import namespace="http://schemas.microsoft.com/sharepoint/v3/fields"/>
    <xsd:element name="properties">
      <xsd:complexType>
        <xsd:sequence>
          <xsd:element name="documentManagement">
            <xsd:complexType>
              <xsd:all>
                <xsd:element ref="ns1:ContentAuthor" minOccurs="0"/>
                <xsd:element ref="ns1:SubHeadline1" minOccurs="0"/>
                <xsd:element ref="ns1:nscDescription" minOccurs="0"/>
                <xsd:element ref="ns1:LaunchDate"/>
                <xsd:element ref="ns1:Document_x0020_Date" minOccurs="0"/>
                <xsd:element ref="ns1:ExpirationDate"/>
                <xsd:element ref="ns1:Preview_x0020_Image" minOccurs="0"/>
                <xsd:element ref="ns1:Publication" minOccurs="0"/>
                <xsd:element ref="ns1:CTA_x0020_Text" minOccurs="0"/>
                <xsd:element ref="ns1:Destination_x0020_URL" minOccurs="0"/>
                <xsd:element ref="ns1:CTA_x0020_LinkType" minOccurs="0"/>
                <xsd:element ref="ns1:BulletSet1" minOccurs="0"/>
                <xsd:element ref="ns3:wic_System_Copyright" minOccurs="0"/>
                <xsd:element ref="ns1:TaxCatchAll" minOccurs="0"/>
                <xsd:element ref="ns1:i5013cc543cb4191806f0ebb65c7ab1c" minOccurs="0"/>
                <xsd:element ref="ns1:pffc795a1d454bd58a32634e2f45c3e9" minOccurs="0"/>
                <xsd:element ref="ns1:TaxCatchAllLabel" minOccurs="0"/>
                <xsd:element ref="ns1:TaxKeywordTaxHTField" minOccurs="0"/>
                <xsd:element ref="ns1:jac045112f9b45ec8df8bef00c629050" minOccurs="0"/>
                <xsd:element ref="ns1:Membership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5a27d7-1396-409e-8fc2-873a3cc5d79b" elementFormDefault="qualified">
    <xsd:import namespace="http://schemas.microsoft.com/office/2006/documentManagement/types"/>
    <xsd:import namespace="http://schemas.microsoft.com/office/infopath/2007/PartnerControls"/>
    <xsd:element name="ContentAuthor" ma:index="0" nillable="true" ma:displayName="Content Author" ma:internalName="ContentAuthor">
      <xsd:simpleType>
        <xsd:restriction base="dms:Text">
          <xsd:maxLength value="255"/>
        </xsd:restriction>
      </xsd:simpleType>
    </xsd:element>
    <xsd:element name="SubHeadline1" ma:index="3" nillable="true" ma:displayName="SubHeadline" ma:internalName="SubHeadline1">
      <xsd:simpleType>
        <xsd:restriction base="dms:Unknown"/>
      </xsd:simpleType>
    </xsd:element>
    <xsd:element name="nscDescription" ma:index="4" nillable="true" ma:displayName="Descriptions" ma:internalName="nscDescription">
      <xsd:simpleType>
        <xsd:restriction base="dms:Unknown"/>
      </xsd:simpleType>
    </xsd:element>
    <xsd:element name="LaunchDate" ma:index="5" ma:displayName="Launch Date" ma:format="DateOnly" ma:internalName="LaunchDate">
      <xsd:simpleType>
        <xsd:restriction base="dms:DateTime"/>
      </xsd:simpleType>
    </xsd:element>
    <xsd:element name="Document_x0020_Date" ma:index="6" nillable="true" ma:displayName="Document Date" ma:default="[today]" ma:format="DateOnly" ma:internalName="Document_x0020_Date">
      <xsd:simpleType>
        <xsd:restriction base="dms:DateTime"/>
      </xsd:simpleType>
    </xsd:element>
    <xsd:element name="ExpirationDate" ma:index="7" ma:displayName="ExpirationDate" ma:format="DateOnly" ma:internalName="ExpirationDate">
      <xsd:simpleType>
        <xsd:restriction base="dms:DateTime"/>
      </xsd:simpleType>
    </xsd:element>
    <xsd:element name="Preview_x0020_Image" ma:index="9" nillable="true" ma:displayName="Preview Image" ma:internalName="Preview_x0020_Image" ma:readOnly="false">
      <xsd:simpleType>
        <xsd:restriction base="dms:Unknown"/>
      </xsd:simpleType>
    </xsd:element>
    <xsd:element name="Publication" ma:index="10" nillable="true" ma:displayName="Publication" ma:internalName="Publication">
      <xsd:simpleType>
        <xsd:restriction base="dms:Text">
          <xsd:maxLength value="255"/>
        </xsd:restriction>
      </xsd:simpleType>
    </xsd:element>
    <xsd:element name="CTA_x0020_Text" ma:index="11" nillable="true" ma:displayName="CTA Text" ma:internalName="CTA_x0020_Text">
      <xsd:simpleType>
        <xsd:restriction base="dms:Text">
          <xsd:maxLength value="20"/>
        </xsd:restriction>
      </xsd:simpleType>
    </xsd:element>
    <xsd:element name="Destination_x0020_URL" ma:index="12" nillable="true" ma:displayName="Destination URL" ma:format="Hyperlink" ma:internalName="Destination_x0020_URL">
      <xsd:complexType>
        <xsd:complexContent>
          <xsd:extension base="dms:URL">
            <xsd:sequence>
              <xsd:element name="Url" type="dms:ValidUrl" minOccurs="0" nillable="true"/>
              <xsd:element name="Description" type="xsd:string" nillable="true"/>
            </xsd:sequence>
          </xsd:extension>
        </xsd:complexContent>
      </xsd:complexType>
    </xsd:element>
    <xsd:element name="CTA_x0020_LinkType" ma:index="13" nillable="true" ma:displayName="CTA LinkType" ma:default="Open in same window" ma:format="RadioButtons" ma:internalName="CTA_x0020_LinkType">
      <xsd:simpleType>
        <xsd:restriction base="dms:Choice">
          <xsd:enumeration value="Open in same window"/>
          <xsd:enumeration value="Open in new window"/>
        </xsd:restriction>
      </xsd:simpleType>
    </xsd:element>
    <xsd:element name="BulletSet1" ma:index="16" nillable="true" ma:displayName="Bullet Set1" ma:internalName="BulletSet1">
      <xsd:simpleType>
        <xsd:restriction base="dms:Unknown"/>
      </xsd:simpleType>
    </xsd:element>
    <xsd:element name="TaxCatchAll" ma:index="19" nillable="true" ma:displayName="Taxonomy Catch All Column" ma:hidden="true" ma:list="{9c8e5353-3816-46fe-94d4-6ace37e6d7a7}" ma:internalName="TaxCatchAll" ma:showField="CatchAllData" ma:web="b35a27d7-1396-409e-8fc2-873a3cc5d79b">
      <xsd:complexType>
        <xsd:complexContent>
          <xsd:extension base="dms:MultiChoiceLookup">
            <xsd:sequence>
              <xsd:element name="Value" type="dms:Lookup" maxOccurs="unbounded" minOccurs="0" nillable="true"/>
            </xsd:sequence>
          </xsd:extension>
        </xsd:complexContent>
      </xsd:complexType>
    </xsd:element>
    <xsd:element name="i5013cc543cb4191806f0ebb65c7ab1c" ma:index="22" nillable="true" ma:taxonomy="true" ma:internalName="i5013cc543cb4191806f0ebb65c7ab1c" ma:taxonomyFieldName="Topic" ma:displayName="Topic" ma:default="" ma:fieldId="{25013cc5-43cb-4191-806f-0ebb65c7ab1c}" ma:taxonomyMulti="true" ma:sspId="1f17f519-9b20-4ccb-881f-8db445a03a3d" ma:termSetId="c53e90aa-3e63-4332-afa8-bdb26bbd734a" ma:anchorId="00000000-0000-0000-0000-000000000000" ma:open="false" ma:isKeyword="false">
      <xsd:complexType>
        <xsd:sequence>
          <xsd:element ref="pc:Terms" minOccurs="0" maxOccurs="1"/>
        </xsd:sequence>
      </xsd:complexType>
    </xsd:element>
    <xsd:element name="pffc795a1d454bd58a32634e2f45c3e9" ma:index="24" ma:taxonomy="true" ma:internalName="pffc795a1d454bd58a32634e2f45c3e9" ma:taxonomyFieldName="Document_x0020_Type" ma:displayName="Document Type" ma:readOnly="false" ma:default="" ma:fieldId="{9ffc795a-1d45-4bd5-8a32-634e2f45c3e9}" ma:taxonomyMulti="true" ma:sspId="1f17f519-9b20-4ccb-881f-8db445a03a3d" ma:termSetId="50aae46d-0de5-40b4-95ad-db57947ff977" ma:anchorId="00000000-0000-0000-0000-000000000000" ma:open="false" ma:isKeyword="false">
      <xsd:complexType>
        <xsd:sequence>
          <xsd:element ref="pc:Terms" minOccurs="0" maxOccurs="1"/>
        </xsd:sequence>
      </xsd:complexType>
    </xsd:element>
    <xsd:element name="TaxCatchAllLabel" ma:index="25" nillable="true" ma:displayName="Taxonomy Catch All Column1" ma:hidden="true" ma:list="{9c8e5353-3816-46fe-94d4-6ace37e6d7a7}" ma:internalName="TaxCatchAllLabel" ma:readOnly="true" ma:showField="CatchAllDataLabel" ma:web="b35a27d7-1396-409e-8fc2-873a3cc5d79b">
      <xsd:complexType>
        <xsd:complexContent>
          <xsd:extension base="dms:MultiChoiceLookup">
            <xsd:sequence>
              <xsd:element name="Value" type="dms:Lookup" maxOccurs="unbounded" minOccurs="0" nillable="true"/>
            </xsd:sequence>
          </xsd:extension>
        </xsd:complexContent>
      </xsd:complexType>
    </xsd:element>
    <xsd:element name="TaxKeywordTaxHTField" ma:index="28" ma:taxonomy="true" ma:internalName="TaxKeywordTaxHTField" ma:taxonomyFieldName="TaxKeyword" ma:displayName="Enterprise Keywords" ma:fieldId="{23f27201-bee3-471e-b2e7-b64fd8b7ca38}" ma:taxonomyMulti="true" ma:sspId="7cbe96f4-19d9-4ba1-b99e-d0d61778c09d" ma:termSetId="00000000-0000-0000-0000-000000000000" ma:anchorId="00000000-0000-0000-0000-000000000000" ma:open="true" ma:isKeyword="true">
      <xsd:complexType>
        <xsd:sequence>
          <xsd:element ref="pc:Terms" minOccurs="0" maxOccurs="1"/>
        </xsd:sequence>
      </xsd:complexType>
    </xsd:element>
    <xsd:element name="jac045112f9b45ec8df8bef00c629050" ma:index="29" nillable="true" ma:taxonomy="true" ma:internalName="jac045112f9b45ec8df8bef00c629050" ma:taxonomyFieldName="Departments" ma:displayName="Departments" ma:default="" ma:fieldId="{3ac04511-2f9b-45ec-8df8-bef00c629050}" ma:taxonomyMulti="true" ma:sspId="1f17f519-9b20-4ccb-881f-8db445a03a3d" ma:termSetId="1b61d99c-7899-49fb-8c90-bc92c9126ca4" ma:anchorId="00000000-0000-0000-0000-000000000000" ma:open="false" ma:isKeyword="false">
      <xsd:complexType>
        <xsd:sequence>
          <xsd:element ref="pc:Terms" minOccurs="0" maxOccurs="1"/>
        </xsd:sequence>
      </xsd:complexType>
    </xsd:element>
    <xsd:element name="Memberships" ma:index="32" nillable="true" ma:displayName="Memberships" ma:default="Public" ma:format="Dropdown" ma:internalName="Memberships">
      <xsd:simpleType>
        <xsd:restriction base="dms:Choice">
          <xsd:enumeration value="Public"/>
          <xsd:enumeration value="Membership Level1"/>
          <xsd:enumeration value="Membership Level2"/>
          <xsd:enumeration value="Membership Level3"/>
          <xsd:enumeration value="Membership Level4"/>
          <xsd:enumeration value="Membership Level5"/>
          <xsd:enumeration value="Student"/>
          <xsd:enumeration value="Community Service"/>
          <xsd:enumeration value="NSC Members"/>
          <xsd:enumeration value="NSC Chapters"/>
          <xsd:enumeration value="Faculty"/>
          <xsd:enumeration value="First Aid &amp; CPR Instructor"/>
          <xsd:enumeration value="Training Center"/>
          <xsd:enumeration value="DDC Instructor"/>
          <xsd:enumeration value="JSE Joiner"/>
          <xsd:enumeration value="ASA"/>
          <xsd:enumeration value="MSCI"/>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17"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6" ma:displayName="Content Type"/>
        <xsd:element ref="dc:title" maxOccurs="1" ma:index="2" ma:displayName="HeadLine"/>
        <xsd:element ref="dc:subject" minOccurs="0" maxOccurs="1"/>
        <xsd:element ref="dc:description" minOccurs="0" maxOccurs="1" ma:index="14"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cation xmlns="b35a27d7-1396-409e-8fc2-873a3cc5d79b" xsi:nil="true"/>
    <TaxKeywordTaxHTField xmlns="b35a27d7-1396-409e-8fc2-873a3cc5d79b">
      <Terms xmlns="http://schemas.microsoft.com/office/infopath/2007/PartnerControls">
        <TermInfo xmlns="http://schemas.microsoft.com/office/infopath/2007/PartnerControls">
          <TermName xmlns="http://schemas.microsoft.com/office/infopath/2007/PartnerControls">rtz</TermName>
          <TermId xmlns="http://schemas.microsoft.com/office/infopath/2007/PartnerControls">54d337f7-e54d-4d3a-a432-5a3dfcc9035d</TermId>
        </TermInfo>
      </Terms>
    </TaxKeywordTaxHTField>
    <CTA_x0020_LinkType xmlns="b35a27d7-1396-409e-8fc2-873a3cc5d79b">Open in same window</CTA_x0020_LinkType>
    <SubHeadline1 xmlns="b35a27d7-1396-409e-8fc2-873a3cc5d79b" xsi:nil="true"/>
    <pffc795a1d454bd58a32634e2f45c3e9 xmlns="b35a27d7-1396-409e-8fc2-873a3cc5d79b">
      <Terms xmlns="http://schemas.microsoft.com/office/infopath/2007/PartnerControls">
        <TermInfo xmlns="http://schemas.microsoft.com/office/infopath/2007/PartnerControls">
          <TermName xmlns="http://schemas.microsoft.com/office/infopath/2007/PartnerControls">Educational</TermName>
          <TermId xmlns="http://schemas.microsoft.com/office/infopath/2007/PartnerControls">2ccee355-b2dd-4a32-acde-0a8b816bffd5</TermId>
        </TermInfo>
      </Terms>
    </pffc795a1d454bd58a32634e2f45c3e9>
    <Destination_x0020_URL xmlns="b35a27d7-1396-409e-8fc2-873a3cc5d79b">
      <Url xsi:nil="true"/>
      <Description xsi:nil="true"/>
    </Destination_x0020_URL>
    <ContentAuthor xmlns="b35a27d7-1396-409e-8fc2-873a3cc5d79b" xsi:nil="true"/>
    <nscDescription xmlns="b35a27d7-1396-409e-8fc2-873a3cc5d79b" xsi:nil="true"/>
    <CTA_x0020_Text xmlns="b35a27d7-1396-409e-8fc2-873a3cc5d79b" xsi:nil="true"/>
    <ExpirationDate xmlns="b35a27d7-1396-409e-8fc2-873a3cc5d79b">2099-06-21T05:00:00+00:00</ExpirationDate>
    <BulletSet1 xmlns="b35a27d7-1396-409e-8fc2-873a3cc5d79b" xsi:nil="true"/>
    <wic_System_Copyright xmlns="http://schemas.microsoft.com/sharepoint/v3/fields" xsi:nil="true"/>
    <Memberships xmlns="b35a27d7-1396-409e-8fc2-873a3cc5d79b">Public</Memberships>
    <TaxCatchAll xmlns="b35a27d7-1396-409e-8fc2-873a3cc5d79b">
      <Value>7444</Value>
      <Value>111</Value>
    </TaxCatchAll>
    <LaunchDate xmlns="b35a27d7-1396-409e-8fc2-873a3cc5d79b">2017-12-21T06:00:00+00:00</LaunchDate>
    <Document_x0020_Date xmlns="b35a27d7-1396-409e-8fc2-873a3cc5d79b">2017-12-21T06:00:00+00:00</Document_x0020_Date>
    <Preview_x0020_Image xmlns="b35a27d7-1396-409e-8fc2-873a3cc5d79b" xsi:nil="true"/>
    <i5013cc543cb4191806f0ebb65c7ab1c xmlns="b35a27d7-1396-409e-8fc2-873a3cc5d79b">
      <Terms xmlns="http://schemas.microsoft.com/office/infopath/2007/PartnerControls"/>
    </i5013cc543cb4191806f0ebb65c7ab1c>
    <jac045112f9b45ec8df8bef00c629050 xmlns="b35a27d7-1396-409e-8fc2-873a3cc5d79b">
      <Terms xmlns="http://schemas.microsoft.com/office/infopath/2007/PartnerControls"/>
    </jac045112f9b45ec8df8bef00c629050>
  </documentManagement>
</p:properties>
</file>

<file path=customXml/itemProps1.xml><?xml version="1.0" encoding="utf-8"?>
<ds:datastoreItem xmlns:ds="http://schemas.openxmlformats.org/officeDocument/2006/customXml" ds:itemID="{D07A1858-C2C1-4D3A-BED5-AC10329AE47F}"/>
</file>

<file path=customXml/itemProps2.xml><?xml version="1.0" encoding="utf-8"?>
<ds:datastoreItem xmlns:ds="http://schemas.openxmlformats.org/officeDocument/2006/customXml" ds:itemID="{863A8550-BCB1-4144-95E5-9B11A9FC958F}"/>
</file>

<file path=customXml/itemProps3.xml><?xml version="1.0" encoding="utf-8"?>
<ds:datastoreItem xmlns:ds="http://schemas.openxmlformats.org/officeDocument/2006/customXml" ds:itemID="{0C171863-EAA9-49CF-895E-F80BD8165127}"/>
</file>

<file path=docProps/app.xml><?xml version="1.0" encoding="utf-8"?>
<Properties xmlns="http://schemas.openxmlformats.org/officeDocument/2006/extended-properties" xmlns:vt="http://schemas.openxmlformats.org/officeDocument/2006/docPropsVTypes">
  <TotalTime>10856</TotalTime>
  <Words>228</Words>
  <Application>Microsoft Office PowerPoint</Application>
  <PresentationFormat>Widescreen</PresentationFormat>
  <Paragraphs>51</Paragraphs>
  <Slides>8</Slides>
  <Notes>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8</vt:i4>
      </vt:variant>
    </vt:vector>
  </HeadingPairs>
  <TitlesOfParts>
    <vt:vector size="19" baseType="lpstr">
      <vt:lpstr>Arial</vt:lpstr>
      <vt:lpstr>Calibri</vt:lpstr>
      <vt:lpstr>Calibri Light</vt:lpstr>
      <vt:lpstr>DengXian</vt:lpstr>
      <vt:lpstr>DengXian Light</vt:lpstr>
      <vt:lpstr>Gotham Ultra</vt:lpstr>
      <vt:lpstr>Verdana</vt:lpstr>
      <vt:lpstr>Wingdings</vt:lpstr>
      <vt:lpstr>Custom Design</vt:lpstr>
      <vt:lpstr>2_Custom Design</vt:lpstr>
      <vt:lpstr>3_Custom Design</vt:lpstr>
      <vt:lpstr>PowerPoint Presentation</vt:lpstr>
      <vt:lpstr>City of the Future Initiative </vt:lpstr>
      <vt:lpstr>PowerPoint Presentation</vt:lpstr>
      <vt:lpstr>PowerPoint Presentation</vt:lpstr>
      <vt:lpstr>Long Range Transportation Plans</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rainwater</dc:title>
  <dc:creator>JoElla Straley</dc:creator>
  <cp:keywords>rtz</cp:keywords>
  <dc:description/>
  <cp:lastModifiedBy>Susan Crotty</cp:lastModifiedBy>
  <cp:revision>148</cp:revision>
  <dcterms:created xsi:type="dcterms:W3CDTF">2017-03-10T22:18:11Z</dcterms:created>
  <dcterms:modified xsi:type="dcterms:W3CDTF">2017-12-12T04:59:52Z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0x010100FFB43682ABBC854F8797EFF07C6E2BC0005E423E182CD73A4C9A92522598F6A644</vt:lpwstr>
  </property>
  <property fmtid="{D5CDD505-2E9C-101B-9397-08002B2CF9AE}" pid="3" name="TaxKeyword">
    <vt:lpwstr>7444;#rtz|54d337f7-e54d-4d3a-a432-5a3dfcc9035d</vt:lpwstr>
  </property>
  <property fmtid="{D5CDD505-2E9C-101B-9397-08002B2CF9AE}" pid="4" name="Topic">
    <vt:lpwstr/>
  </property>
  <property fmtid="{D5CDD505-2E9C-101B-9397-08002B2CF9AE}" pid="5" name="Document Type">
    <vt:lpwstr>111;#Educational|2ccee355-b2dd-4a32-acde-0a8b816bffd5</vt:lpwstr>
  </property>
  <property fmtid="{D5CDD505-2E9C-101B-9397-08002B2CF9AE}" pid="6" name="Departments">
    <vt:lpwstr/>
  </property>
</Properties>
</file>