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ppt/slideLayouts/slideLayout11.xml" ContentType="application/vnd.openxmlformats-officedocument.presentationml.slideLayout+xml"/>
  <Override PartName="/ppt/theme/theme7.xml" ContentType="application/vnd.openxmlformats-officedocument.theme+xml"/>
  <Override PartName="/ppt/slideLayouts/slideLayout12.xml" ContentType="application/vnd.openxmlformats-officedocument.presentationml.slideLayout+xml"/>
  <Override PartName="/ppt/theme/theme8.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9.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5.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7.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8.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9.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4" r:id="rId2"/>
    <p:sldMasterId id="2147483713" r:id="rId3"/>
    <p:sldMasterId id="2147483739" r:id="rId4"/>
    <p:sldMasterId id="2147483707" r:id="rId5"/>
    <p:sldMasterId id="2147483731" r:id="rId6"/>
    <p:sldMasterId id="2147483734" r:id="rId7"/>
    <p:sldMasterId id="2147483737" r:id="rId8"/>
    <p:sldMasterId id="2147483710" r:id="rId9"/>
    <p:sldMasterId id="2147483768" r:id="rId10"/>
  </p:sldMasterIdLst>
  <p:notesMasterIdLst>
    <p:notesMasterId r:id="rId93"/>
  </p:notesMasterIdLst>
  <p:handoutMasterIdLst>
    <p:handoutMasterId r:id="rId94"/>
  </p:handoutMasterIdLst>
  <p:sldIdLst>
    <p:sldId id="1489" r:id="rId11"/>
    <p:sldId id="679" r:id="rId12"/>
    <p:sldId id="1410" r:id="rId13"/>
    <p:sldId id="1322" r:id="rId14"/>
    <p:sldId id="1325" r:id="rId15"/>
    <p:sldId id="1326" r:id="rId16"/>
    <p:sldId id="1327" r:id="rId17"/>
    <p:sldId id="1328" r:id="rId18"/>
    <p:sldId id="1329" r:id="rId19"/>
    <p:sldId id="1330" r:id="rId20"/>
    <p:sldId id="1331" r:id="rId21"/>
    <p:sldId id="1332" r:id="rId22"/>
    <p:sldId id="1333" r:id="rId23"/>
    <p:sldId id="1334" r:id="rId24"/>
    <p:sldId id="1335" r:id="rId25"/>
    <p:sldId id="1336" r:id="rId26"/>
    <p:sldId id="1337" r:id="rId27"/>
    <p:sldId id="1338" r:id="rId28"/>
    <p:sldId id="1339" r:id="rId29"/>
    <p:sldId id="1341" r:id="rId30"/>
    <p:sldId id="1342" r:id="rId31"/>
    <p:sldId id="1343" r:id="rId32"/>
    <p:sldId id="1344" r:id="rId33"/>
    <p:sldId id="1345" r:id="rId34"/>
    <p:sldId id="1346" r:id="rId35"/>
    <p:sldId id="1347" r:id="rId36"/>
    <p:sldId id="1348" r:id="rId37"/>
    <p:sldId id="1349" r:id="rId38"/>
    <p:sldId id="1350" r:id="rId39"/>
    <p:sldId id="1351" r:id="rId40"/>
    <p:sldId id="1352" r:id="rId41"/>
    <p:sldId id="1353" r:id="rId42"/>
    <p:sldId id="1354" r:id="rId43"/>
    <p:sldId id="1355" r:id="rId44"/>
    <p:sldId id="1356" r:id="rId45"/>
    <p:sldId id="1357" r:id="rId46"/>
    <p:sldId id="1358" r:id="rId47"/>
    <p:sldId id="1361" r:id="rId48"/>
    <p:sldId id="1362" r:id="rId49"/>
    <p:sldId id="1363" r:id="rId50"/>
    <p:sldId id="1364" r:id="rId51"/>
    <p:sldId id="1365" r:id="rId52"/>
    <p:sldId id="1366" r:id="rId53"/>
    <p:sldId id="1367" r:id="rId54"/>
    <p:sldId id="1368" r:id="rId55"/>
    <p:sldId id="1369" r:id="rId56"/>
    <p:sldId id="1370" r:id="rId57"/>
    <p:sldId id="1371" r:id="rId58"/>
    <p:sldId id="1372" r:id="rId59"/>
    <p:sldId id="1377" r:id="rId60"/>
    <p:sldId id="1394" r:id="rId61"/>
    <p:sldId id="1395" r:id="rId62"/>
    <p:sldId id="1396" r:id="rId63"/>
    <p:sldId id="1397" r:id="rId64"/>
    <p:sldId id="1399" r:id="rId65"/>
    <p:sldId id="1398" r:id="rId66"/>
    <p:sldId id="1379" r:id="rId67"/>
    <p:sldId id="1400" r:id="rId68"/>
    <p:sldId id="1401" r:id="rId69"/>
    <p:sldId id="1402" r:id="rId70"/>
    <p:sldId id="1404" r:id="rId71"/>
    <p:sldId id="1407" r:id="rId72"/>
    <p:sldId id="1408" r:id="rId73"/>
    <p:sldId id="1381" r:id="rId74"/>
    <p:sldId id="1383" r:id="rId75"/>
    <p:sldId id="1384" r:id="rId76"/>
    <p:sldId id="1385" r:id="rId77"/>
    <p:sldId id="1386" r:id="rId78"/>
    <p:sldId id="1388" r:id="rId79"/>
    <p:sldId id="1389" r:id="rId80"/>
    <p:sldId id="1390" r:id="rId81"/>
    <p:sldId id="1391" r:id="rId82"/>
    <p:sldId id="1392" r:id="rId83"/>
    <p:sldId id="1393" r:id="rId84"/>
    <p:sldId id="1039" r:id="rId85"/>
    <p:sldId id="1051" r:id="rId86"/>
    <p:sldId id="1052" r:id="rId87"/>
    <p:sldId id="1053" r:id="rId88"/>
    <p:sldId id="1086" r:id="rId89"/>
    <p:sldId id="1091" r:id="rId90"/>
    <p:sldId id="1092" r:id="rId91"/>
    <p:sldId id="1093" r:id="rId92"/>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40"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43D"/>
    <a:srgbClr val="6DBD4B"/>
    <a:srgbClr val="00833C"/>
    <a:srgbClr val="4BAB47"/>
    <a:srgbClr val="E8E8E8"/>
    <a:srgbClr val="D7DF23"/>
    <a:srgbClr val="FFFFFF"/>
    <a:srgbClr val="F8F8F8"/>
    <a:srgbClr val="006852"/>
    <a:srgbClr val="00843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8B433F-1BA9-4245-A043-00A7CCD2CB64}" v="2" dt="2023-06-14T23:19:05.459"/>
    <p1510:client id="{522A44D3-9B0D-482C-9BC4-54101B065F40}" v="6" dt="2023-06-14T23:20:18.267"/>
    <p1510:client id="{A87CDF37-9A04-48F6-9916-EB5CDD18F4FE}" v="1" dt="2022-11-23T19:04:38.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7" autoAdjust="0"/>
    <p:restoredTop sz="95238" autoAdjust="0"/>
  </p:normalViewPr>
  <p:slideViewPr>
    <p:cSldViewPr snapToGrid="0" snapToObjects="1">
      <p:cViewPr varScale="1">
        <p:scale>
          <a:sx n="148" d="100"/>
          <a:sy n="148" d="100"/>
        </p:scale>
        <p:origin x="892" y="8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464"/>
    </p:cViewPr>
  </p:sorterViewPr>
  <p:notesViewPr>
    <p:cSldViewPr snapToGrid="0" snapToObjects="1">
      <p:cViewPr>
        <p:scale>
          <a:sx n="60" d="100"/>
          <a:sy n="60" d="100"/>
        </p:scale>
        <p:origin x="702" y="-300"/>
      </p:cViewPr>
      <p:guideLst>
        <p:guide orient="horz" pos="2940"/>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6.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slide" Target="slides/slide53.xml"/><Relationship Id="rId68" Type="http://schemas.openxmlformats.org/officeDocument/2006/relationships/slide" Target="slides/slide58.xml"/><Relationship Id="rId76" Type="http://schemas.openxmlformats.org/officeDocument/2006/relationships/slide" Target="slides/slide66.xml"/><Relationship Id="rId84" Type="http://schemas.openxmlformats.org/officeDocument/2006/relationships/slide" Target="slides/slide74.xml"/><Relationship Id="rId89" Type="http://schemas.openxmlformats.org/officeDocument/2006/relationships/slide" Target="slides/slide79.xml"/><Relationship Id="rId97"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61.xml"/><Relationship Id="rId92" Type="http://schemas.openxmlformats.org/officeDocument/2006/relationships/slide" Target="slides/slide82.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74" Type="http://schemas.openxmlformats.org/officeDocument/2006/relationships/slide" Target="slides/slide64.xml"/><Relationship Id="rId79" Type="http://schemas.openxmlformats.org/officeDocument/2006/relationships/slide" Target="slides/slide69.xml"/><Relationship Id="rId87" Type="http://schemas.openxmlformats.org/officeDocument/2006/relationships/slide" Target="slides/slide77.xml"/><Relationship Id="rId5" Type="http://schemas.openxmlformats.org/officeDocument/2006/relationships/slideMaster" Target="slideMasters/slideMaster5.xml"/><Relationship Id="rId61" Type="http://schemas.openxmlformats.org/officeDocument/2006/relationships/slide" Target="slides/slide51.xml"/><Relationship Id="rId82" Type="http://schemas.openxmlformats.org/officeDocument/2006/relationships/slide" Target="slides/slide72.xml"/><Relationship Id="rId90" Type="http://schemas.openxmlformats.org/officeDocument/2006/relationships/slide" Target="slides/slide80.xml"/><Relationship Id="rId95" Type="http://schemas.openxmlformats.org/officeDocument/2006/relationships/presProps" Target="presProps.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77" Type="http://schemas.openxmlformats.org/officeDocument/2006/relationships/slide" Target="slides/slide67.xml"/><Relationship Id="rId100" Type="http://schemas.microsoft.com/office/2015/10/relationships/revisionInfo" Target="revisionInfo.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slide" Target="slides/slide62.xml"/><Relationship Id="rId80" Type="http://schemas.openxmlformats.org/officeDocument/2006/relationships/slide" Target="slides/slide70.xml"/><Relationship Id="rId85" Type="http://schemas.openxmlformats.org/officeDocument/2006/relationships/slide" Target="slides/slide75.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slide" Target="slides/slide65.xml"/><Relationship Id="rId83" Type="http://schemas.openxmlformats.org/officeDocument/2006/relationships/slide" Target="slides/slide73.xml"/><Relationship Id="rId88" Type="http://schemas.openxmlformats.org/officeDocument/2006/relationships/slide" Target="slides/slide78.xml"/><Relationship Id="rId91" Type="http://schemas.openxmlformats.org/officeDocument/2006/relationships/slide" Target="slides/slide81.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slide" Target="slides/slide63.xml"/><Relationship Id="rId78" Type="http://schemas.openxmlformats.org/officeDocument/2006/relationships/slide" Target="slides/slide68.xml"/><Relationship Id="rId81" Type="http://schemas.openxmlformats.org/officeDocument/2006/relationships/slide" Target="slides/slide71.xml"/><Relationship Id="rId86" Type="http://schemas.openxmlformats.org/officeDocument/2006/relationships/slide" Target="slides/slide76.xml"/><Relationship Id="rId94" Type="http://schemas.openxmlformats.org/officeDocument/2006/relationships/handoutMaster" Target="handoutMasters/handoutMaster1.xml"/><Relationship Id="rId99"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3.xml"/><Relationship Id="rId18" Type="http://schemas.openxmlformats.org/officeDocument/2006/relationships/slide" Target="slides/slide8.xml"/><Relationship Id="rId39" Type="http://schemas.openxmlformats.org/officeDocument/2006/relationships/slide" Target="slides/slide2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m Twilegar" userId="Pg90rzfDky7qfDSjeKsiCIhloapwDL7aIOIkOksBjxo=" providerId="None" clId="Web-{418B433F-1BA9-4245-A043-00A7CCD2CB64}"/>
    <pc:docChg chg="modSld">
      <pc:chgData name="Pam Twilegar" userId="Pg90rzfDky7qfDSjeKsiCIhloapwDL7aIOIkOksBjxo=" providerId="None" clId="Web-{418B433F-1BA9-4245-A043-00A7CCD2CB64}" dt="2023-06-14T23:19:05.459" v="1" actId="20577"/>
      <pc:docMkLst>
        <pc:docMk/>
      </pc:docMkLst>
      <pc:sldChg chg="modSp">
        <pc:chgData name="Pam Twilegar" userId="Pg90rzfDky7qfDSjeKsiCIhloapwDL7aIOIkOksBjxo=" providerId="None" clId="Web-{418B433F-1BA9-4245-A043-00A7CCD2CB64}" dt="2023-06-14T23:19:05.459" v="1" actId="20577"/>
        <pc:sldMkLst>
          <pc:docMk/>
          <pc:sldMk cId="3162074896" sldId="1489"/>
        </pc:sldMkLst>
        <pc:spChg chg="mod">
          <ac:chgData name="Pam Twilegar" userId="Pg90rzfDky7qfDSjeKsiCIhloapwDL7aIOIkOksBjxo=" providerId="None" clId="Web-{418B433F-1BA9-4245-A043-00A7CCD2CB64}" dt="2023-06-14T23:19:05.459" v="1" actId="20577"/>
          <ac:spMkLst>
            <pc:docMk/>
            <pc:sldMk cId="3162074896" sldId="1489"/>
            <ac:spMk id="5" creationId="{00000000-0000-0000-0000-000000000000}"/>
          </ac:spMkLst>
        </pc:spChg>
      </pc:sldChg>
    </pc:docChg>
  </pc:docChgLst>
  <pc:docChgLst>
    <pc:chgData name="Pam Twilegar" userId="Pg90rzfDky7qfDSjeKsiCIhloapwDL7aIOIkOksBjxo=" providerId="None" clId="Web-{522A44D3-9B0D-482C-9BC4-54101B065F40}"/>
    <pc:docChg chg="modSld">
      <pc:chgData name="Pam Twilegar" userId="Pg90rzfDky7qfDSjeKsiCIhloapwDL7aIOIkOksBjxo=" providerId="None" clId="Web-{522A44D3-9B0D-482C-9BC4-54101B065F40}" dt="2023-06-14T23:20:11.470" v="1" actId="20577"/>
      <pc:docMkLst>
        <pc:docMk/>
      </pc:docMkLst>
      <pc:sldChg chg="modSp">
        <pc:chgData name="Pam Twilegar" userId="Pg90rzfDky7qfDSjeKsiCIhloapwDL7aIOIkOksBjxo=" providerId="None" clId="Web-{522A44D3-9B0D-482C-9BC4-54101B065F40}" dt="2023-06-14T23:20:11.470" v="1" actId="20577"/>
        <pc:sldMkLst>
          <pc:docMk/>
          <pc:sldMk cId="3162074896" sldId="1489"/>
        </pc:sldMkLst>
        <pc:spChg chg="mod">
          <ac:chgData name="Pam Twilegar" userId="Pg90rzfDky7qfDSjeKsiCIhloapwDL7aIOIkOksBjxo=" providerId="None" clId="Web-{522A44D3-9B0D-482C-9BC4-54101B065F40}" dt="2023-06-14T23:20:11.470" v="1" actId="20577"/>
          <ac:spMkLst>
            <pc:docMk/>
            <pc:sldMk cId="3162074896" sldId="1489"/>
            <ac:spMk id="5" creationId="{00000000-0000-0000-0000-000000000000}"/>
          </ac:spMkLst>
        </pc:spChg>
      </pc:sldChg>
    </pc:docChg>
  </pc:docChgLst>
  <pc:docChgLst>
    <pc:chgData name="tracey.scruggs@nsc.org" userId="SCQf+82qr5zvUOOHi+mX9ox8iGDv915zA7nYobWlchE=" providerId="None" clId="Web-{A87CDF37-9A04-48F6-9916-EB5CDD18F4FE}"/>
    <pc:docChg chg="addSld">
      <pc:chgData name="tracey.scruggs@nsc.org" userId="SCQf+82qr5zvUOOHi+mX9ox8iGDv915zA7nYobWlchE=" providerId="None" clId="Web-{A87CDF37-9A04-48F6-9916-EB5CDD18F4FE}" dt="2022-11-23T19:04:38.254" v="0"/>
      <pc:docMkLst>
        <pc:docMk/>
      </pc:docMkLst>
      <pc:sldChg chg="new">
        <pc:chgData name="tracey.scruggs@nsc.org" userId="SCQf+82qr5zvUOOHi+mX9ox8iGDv915zA7nYobWlchE=" providerId="None" clId="Web-{A87CDF37-9A04-48F6-9916-EB5CDD18F4FE}" dt="2022-11-23T19:04:38.254" v="0"/>
        <pc:sldMkLst>
          <pc:docMk/>
          <pc:sldMk cId="515261095" sldId="690"/>
        </pc:sldMkLst>
      </pc:sldChg>
    </pc:docChg>
  </pc:docChgLst>
  <pc:docChgLst>
    <pc:chgData clId="Web-{522A44D3-9B0D-482C-9BC4-54101B065F40}"/>
    <pc:docChg chg="modSld">
      <pc:chgData name="" userId="" providerId="" clId="Web-{522A44D3-9B0D-482C-9BC4-54101B065F40}" dt="2023-06-14T23:20:02.345" v="2" actId="20577"/>
      <pc:docMkLst>
        <pc:docMk/>
      </pc:docMkLst>
      <pc:sldChg chg="modSp">
        <pc:chgData name="" userId="" providerId="" clId="Web-{522A44D3-9B0D-482C-9BC4-54101B065F40}" dt="2023-06-14T23:20:02.345" v="2" actId="20577"/>
        <pc:sldMkLst>
          <pc:docMk/>
          <pc:sldMk cId="3162074896" sldId="1489"/>
        </pc:sldMkLst>
        <pc:spChg chg="mod">
          <ac:chgData name="" userId="" providerId="" clId="Web-{522A44D3-9B0D-482C-9BC4-54101B065F40}" dt="2023-06-14T23:20:02.345" v="2" actId="20577"/>
          <ac:spMkLst>
            <pc:docMk/>
            <pc:sldMk cId="3162074896" sldId="1489"/>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a:defRPr sz="1200"/>
            </a:lvl1pPr>
          </a:lstStyle>
          <a:p>
            <a:fld id="{4CDF46FE-3914-400D-9C31-9AF9119C268F}" type="datetime1">
              <a:rPr lang="en-US" smtClean="0"/>
              <a:t>6/20/2023</a:t>
            </a:fld>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lIns="93177" tIns="46589" rIns="93177" bIns="46589" rtlCol="0" anchor="b"/>
          <a:lstStyle>
            <a:lvl1pPr algn="r">
              <a:defRPr sz="1200"/>
            </a:lvl1pPr>
          </a:lstStyle>
          <a:p>
            <a:fld id="{9DA2006E-358A-174F-891B-81475F01E430}" type="slidenum">
              <a:rPr lang="en-US" smtClean="0"/>
              <a:t>‹#›</a:t>
            </a:fld>
            <a:endParaRPr lang="en-US" dirty="0"/>
          </a:p>
        </p:txBody>
      </p:sp>
    </p:spTree>
    <p:extLst>
      <p:ext uri="{BB962C8B-B14F-4D97-AF65-F5344CB8AC3E}">
        <p14:creationId xmlns:p14="http://schemas.microsoft.com/office/powerpoint/2010/main" val="13632979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62DE3DA-4A46-4DE3-92C0-DB47B6DFD3E1}" type="datetime1">
              <a:rPr lang="en-US" smtClean="0"/>
              <a:t>6/20/2023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148324-B2FD-2C41-BAC2-646858B14AB1}" type="slidenum">
              <a:rPr lang="en-US" smtClean="0"/>
              <a:t>‹#›</a:t>
            </a:fld>
            <a:endParaRPr lang="en-US" dirty="0"/>
          </a:p>
        </p:txBody>
      </p:sp>
    </p:spTree>
    <p:extLst>
      <p:ext uri="{BB962C8B-B14F-4D97-AF65-F5344CB8AC3E}">
        <p14:creationId xmlns:p14="http://schemas.microsoft.com/office/powerpoint/2010/main" val="1152278771"/>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a:t>
            </a:r>
          </a:p>
        </p:txBody>
      </p:sp>
      <p:sp>
        <p:nvSpPr>
          <p:cNvPr id="4" name="Date Placeholder 3"/>
          <p:cNvSpPr>
            <a:spLocks noGrp="1"/>
          </p:cNvSpPr>
          <p:nvPr>
            <p:ph type="dt" idx="10"/>
          </p:nvPr>
        </p:nvSpPr>
        <p:spPr/>
        <p:txBody>
          <a:bodyPr/>
          <a:lstStyle/>
          <a:p>
            <a:fld id="{2C7609E7-F2CA-45D7-92D6-AFD5AD7306FA}" type="datetime1">
              <a:rPr lang="en-US" smtClean="0"/>
              <a:t>6/20/2023</a:t>
            </a:fld>
            <a:endParaRPr lang="en-US" dirty="0"/>
          </a:p>
        </p:txBody>
      </p:sp>
      <p:sp>
        <p:nvSpPr>
          <p:cNvPr id="5" name="Slide Number Placeholder 4"/>
          <p:cNvSpPr>
            <a:spLocks noGrp="1"/>
          </p:cNvSpPr>
          <p:nvPr>
            <p:ph type="sldNum" sz="quarter" idx="11"/>
          </p:nvPr>
        </p:nvSpPr>
        <p:spPr/>
        <p:txBody>
          <a:bodyPr/>
          <a:lstStyle/>
          <a:p>
            <a:fld id="{88148324-B2FD-2C41-BAC2-646858B14AB1}" type="slidenum">
              <a:rPr lang="en-US" smtClean="0"/>
              <a:t>2</a:t>
            </a:fld>
            <a:endParaRPr lang="en-US" dirty="0"/>
          </a:p>
        </p:txBody>
      </p:sp>
    </p:spTree>
    <p:extLst>
      <p:ext uri="{BB962C8B-B14F-4D97-AF65-F5344CB8AC3E}">
        <p14:creationId xmlns:p14="http://schemas.microsoft.com/office/powerpoint/2010/main" val="218984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FFD1B0A-32FE-4B54-9F5D-159FB5E92DCC}"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991243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9F8A557B-2C3F-4DAA-BEA7-C50E21E44495}"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89070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defTabSz="685800"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685800"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685800"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685800" eaLnBrk="0" fontAlgn="base" hangingPunct="0">
              <a:spcBef>
                <a:spcPct val="0"/>
              </a:spcBef>
              <a:spcAft>
                <a:spcPct val="0"/>
              </a:spcAft>
              <a:defRPr sz="1400">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1970155C-1FF1-449B-90A0-15599D8E267E}"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14436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1B0E70-F3CD-49BC-A573-F5B4F039DA46}"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t>6/20/2023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148324-B2FD-2C41-BAC2-646858B14AB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6909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FE94C15C-DA47-4F3F-BC30-05C815507E71}"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99727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FE94C15C-DA47-4F3F-BC30-05C815507E71}"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87148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FE94C15C-DA47-4F3F-BC30-05C815507E71}"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99628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FE94C15C-DA47-4F3F-BC30-05C815507E71}"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5829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026589"/>
          </a:xfrm>
          <a:prstGeom prst="rect">
            <a:avLst/>
          </a:prstGeom>
        </p:spPr>
        <p:txBody>
          <a:bodyPr/>
          <a:lstStyle>
            <a:lvl1pPr>
              <a:defRPr b="1" i="0">
                <a:solidFill>
                  <a:srgbClr val="F8F8F8"/>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D7DF2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65900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FDF07-545B-534A-981A-678E83F0EF26}"/>
              </a:ext>
            </a:extLst>
          </p:cNvPr>
          <p:cNvSpPr>
            <a:spLocks noGrp="1"/>
          </p:cNvSpPr>
          <p:nvPr>
            <p:ph type="title"/>
          </p:nvPr>
        </p:nvSpPr>
        <p:spPr>
          <a:xfrm>
            <a:off x="4979337" y="299576"/>
            <a:ext cx="4022863" cy="993775"/>
          </a:xfrm>
          <a:prstGeom prst="rect">
            <a:avLst/>
          </a:prstGeom>
          <a:noFill/>
        </p:spPr>
        <p:txBody>
          <a:bodyPr vert="horz" lIns="91440" tIns="45720" rIns="91440" bIns="45720" rtlCol="0" anchor="ctr">
            <a:normAutofit/>
          </a:bodyPr>
          <a:lstStyle>
            <a:lvl1pPr>
              <a:defRPr sz="3600" b="1" i="0">
                <a:solidFill>
                  <a:schemeClr val="accent3"/>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E87BCCD-4779-AB4C-8F8B-C27775585392}"/>
              </a:ext>
            </a:extLst>
          </p:cNvPr>
          <p:cNvSpPr>
            <a:spLocks noGrp="1"/>
          </p:cNvSpPr>
          <p:nvPr>
            <p:ph idx="1"/>
          </p:nvPr>
        </p:nvSpPr>
        <p:spPr>
          <a:xfrm>
            <a:off x="143620" y="1370013"/>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2">
            <a:extLst>
              <a:ext uri="{FF2B5EF4-FFF2-40B4-BE49-F238E27FC236}">
                <a16:creationId xmlns:a16="http://schemas.microsoft.com/office/drawing/2014/main" id="{E439D9BA-A174-D147-92B1-6571C71BBD8F}"/>
              </a:ext>
            </a:extLst>
          </p:cNvPr>
          <p:cNvSpPr>
            <a:spLocks noGrp="1"/>
          </p:cNvSpPr>
          <p:nvPr>
            <p:ph idx="10"/>
          </p:nvPr>
        </p:nvSpPr>
        <p:spPr>
          <a:xfrm>
            <a:off x="4979338" y="1370013"/>
            <a:ext cx="4022863" cy="3262312"/>
          </a:xfrm>
          <a:prstGeom prst="rect">
            <a:avLst/>
          </a:prstGeom>
        </p:spPr>
        <p:txBody>
          <a:bodyPr vert="horz" lIns="91440" tIns="45720" rIns="91440" bIns="45720" rtlCol="0">
            <a:normAutofit/>
          </a:bodyPr>
          <a:lstStyle>
            <a:lvl1pPr>
              <a:defRPr>
                <a:solidFill>
                  <a:schemeClr val="accent5"/>
                </a:solidFill>
                <a:latin typeface="Arial" panose="020B0604020202020204" pitchFamily="34" charset="0"/>
                <a:cs typeface="Arial" panose="020B0604020202020204" pitchFamily="34" charset="0"/>
              </a:defRPr>
            </a:lvl1pPr>
            <a:lvl2pPr>
              <a:defRPr>
                <a:solidFill>
                  <a:schemeClr val="accent5"/>
                </a:solidFill>
                <a:latin typeface="Arial" panose="020B0604020202020204" pitchFamily="34" charset="0"/>
                <a:cs typeface="Arial" panose="020B0604020202020204" pitchFamily="34" charset="0"/>
              </a:defRPr>
            </a:lvl2pPr>
            <a:lvl3pPr>
              <a:defRPr>
                <a:solidFill>
                  <a:schemeClr val="accent5"/>
                </a:solidFill>
                <a:latin typeface="Arial" panose="020B0604020202020204" pitchFamily="34" charset="0"/>
                <a:cs typeface="Arial" panose="020B0604020202020204" pitchFamily="34" charset="0"/>
              </a:defRPr>
            </a:lvl3pPr>
            <a:lvl4pPr>
              <a:defRPr>
                <a:solidFill>
                  <a:schemeClr val="accent5"/>
                </a:solidFill>
                <a:latin typeface="Arial" panose="020B0604020202020204" pitchFamily="34" charset="0"/>
                <a:cs typeface="Arial" panose="020B0604020202020204" pitchFamily="34" charset="0"/>
              </a:defRPr>
            </a:lvl4pPr>
            <a:lvl5pPr>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761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C56052AE-02A9-5D46-A08D-BAA21DD332C6}"/>
              </a:ext>
            </a:extLst>
          </p:cNvPr>
          <p:cNvSpPr>
            <a:spLocks noGrp="1"/>
          </p:cNvSpPr>
          <p:nvPr>
            <p:ph type="body" sz="quarter" idx="11" hasCustomPrompt="1"/>
          </p:nvPr>
        </p:nvSpPr>
        <p:spPr>
          <a:xfrm>
            <a:off x="486852" y="276483"/>
            <a:ext cx="4022725" cy="1033463"/>
          </a:xfrm>
          <a:prstGeom prst="rect">
            <a:avLst/>
          </a:prstGeom>
        </p:spPr>
        <p:txBody>
          <a:bodyPr/>
          <a:lstStyle>
            <a:lvl1pPr marL="0" indent="0">
              <a:buNone/>
              <a:defRPr sz="3600" b="1" i="0">
                <a:solidFill>
                  <a:srgbClr val="D7DF23"/>
                </a:solidFill>
                <a:latin typeface="Arial" panose="020B0604020202020204" pitchFamily="34" charset="0"/>
                <a:ea typeface="Roboto Condensed" panose="02000000000000000000" pitchFamily="2" charset="0"/>
                <a:cs typeface="Arial" panose="020B0604020202020204" pitchFamily="34" charset="0"/>
              </a:defRPr>
            </a:lvl1pPr>
          </a:lstStyle>
          <a:p>
            <a:r>
              <a:rPr lang="en-US" b="1" i="0" dirty="0">
                <a:solidFill>
                  <a:schemeClr val="accent3"/>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973402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tx2"/>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5B3E76EA-6332-8943-9EBF-815D6B6F9D1A}"/>
              </a:ext>
            </a:extLst>
          </p:cNvPr>
          <p:cNvSpPr>
            <a:spLocks noGrp="1"/>
          </p:cNvSpPr>
          <p:nvPr>
            <p:ph type="body" sz="quarter" idx="11" hasCustomPrompt="1"/>
          </p:nvPr>
        </p:nvSpPr>
        <p:spPr>
          <a:xfrm>
            <a:off x="486852" y="290231"/>
            <a:ext cx="4086225" cy="1106487"/>
          </a:xfrm>
          <a:prstGeom prst="rect">
            <a:avLst/>
          </a:prstGeom>
        </p:spPr>
        <p:txBody>
          <a:bodyPr/>
          <a:lstStyle>
            <a:lvl1pPr marL="0" indent="0">
              <a:buNone/>
              <a:defRPr sz="3600" b="1" i="0">
                <a:solidFill>
                  <a:srgbClr val="E8E8E8"/>
                </a:solidFill>
                <a:latin typeface="Arial" panose="020B0604020202020204" pitchFamily="34" charset="0"/>
                <a:ea typeface="Roboto Condensed" panose="02000000000000000000" pitchFamily="2" charset="0"/>
                <a:cs typeface="Arial" panose="020B0604020202020204" pitchFamily="34" charset="0"/>
              </a:defRPr>
            </a:lvl1pPr>
          </a:lstStyle>
          <a:p>
            <a:r>
              <a:rPr lang="en-US" b="1" i="0" dirty="0">
                <a:solidFill>
                  <a:schemeClr val="accent6"/>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2251051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628649" y="274638"/>
            <a:ext cx="7945507" cy="993775"/>
          </a:xfrm>
          <a:prstGeom prst="rect">
            <a:avLst/>
          </a:prstGeom>
        </p:spPr>
        <p:txBody>
          <a:bodyPr>
            <a:normAutofit/>
          </a:bodyPr>
          <a:lstStyle>
            <a:lvl1pPr>
              <a:defRPr sz="3600"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628650" y="1370013"/>
            <a:ext cx="788670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3099249" y="4772640"/>
            <a:ext cx="2945501" cy="276999"/>
          </a:xfrm>
          <a:prstGeom prst="rect">
            <a:avLst/>
          </a:prstGeom>
          <a:noFill/>
        </p:spPr>
        <p:txBody>
          <a:bodyPr wrap="square" rtlCol="0">
            <a:spAutoFit/>
          </a:bodyPr>
          <a:lstStyle/>
          <a:p>
            <a:pPr algn="ctr"/>
            <a:r>
              <a:rPr lang="en-US" sz="1200" cap="small" baseline="0" dirty="0">
                <a:latin typeface="Roboto Condensed" panose="02000000000000000000" pitchFamily="2" charset="0"/>
                <a:ea typeface="Roboto Condensed" panose="02000000000000000000" pitchFamily="2" charset="0"/>
              </a:rPr>
              <a:t>Construction Scenarios</a:t>
            </a:r>
          </a:p>
        </p:txBody>
      </p:sp>
    </p:spTree>
    <p:extLst>
      <p:ext uri="{BB962C8B-B14F-4D97-AF65-F5344CB8AC3E}">
        <p14:creationId xmlns:p14="http://schemas.microsoft.com/office/powerpoint/2010/main" val="3735617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0BC1-22DD-1746-8305-00E3EB91D723}"/>
              </a:ext>
            </a:extLst>
          </p:cNvPr>
          <p:cNvSpPr>
            <a:spLocks noGrp="1"/>
          </p:cNvSpPr>
          <p:nvPr>
            <p:ph type="title"/>
          </p:nvPr>
        </p:nvSpPr>
        <p:spPr>
          <a:xfrm>
            <a:off x="628649" y="274638"/>
            <a:ext cx="7945507" cy="993775"/>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27866CF-4F38-B84B-A57B-3019B5CCE45D}"/>
              </a:ext>
            </a:extLst>
          </p:cNvPr>
          <p:cNvSpPr>
            <a:spLocks noGrp="1"/>
          </p:cNvSpPr>
          <p:nvPr>
            <p:ph sz="half" idx="1"/>
          </p:nvPr>
        </p:nvSpPr>
        <p:spPr>
          <a:xfrm>
            <a:off x="62865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C6B0B79-CDEC-284A-9330-AE721F4EEBCD}"/>
              </a:ext>
            </a:extLst>
          </p:cNvPr>
          <p:cNvSpPr>
            <a:spLocks noGrp="1"/>
          </p:cNvSpPr>
          <p:nvPr>
            <p:ph sz="half" idx="2"/>
          </p:nvPr>
        </p:nvSpPr>
        <p:spPr>
          <a:xfrm>
            <a:off x="464820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6208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628649" y="274638"/>
            <a:ext cx="7945507" cy="993775"/>
          </a:xfrm>
          <a:prstGeom prst="rect">
            <a:avLst/>
          </a:prstGeom>
        </p:spPr>
        <p:txBody>
          <a:bodyPr>
            <a:normAutofit/>
          </a:bodyPr>
          <a:lstStyle>
            <a:lvl1pPr>
              <a:defRPr sz="3600"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628650" y="1370013"/>
            <a:ext cx="788670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92334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0BC1-22DD-1746-8305-00E3EB91D723}"/>
              </a:ext>
            </a:extLst>
          </p:cNvPr>
          <p:cNvSpPr>
            <a:spLocks noGrp="1"/>
          </p:cNvSpPr>
          <p:nvPr>
            <p:ph type="title"/>
          </p:nvPr>
        </p:nvSpPr>
        <p:spPr>
          <a:xfrm>
            <a:off x="628649" y="274638"/>
            <a:ext cx="7945507" cy="993775"/>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27866CF-4F38-B84B-A57B-3019B5CCE45D}"/>
              </a:ext>
            </a:extLst>
          </p:cNvPr>
          <p:cNvSpPr>
            <a:spLocks noGrp="1"/>
          </p:cNvSpPr>
          <p:nvPr>
            <p:ph sz="half" idx="1"/>
          </p:nvPr>
        </p:nvSpPr>
        <p:spPr>
          <a:xfrm>
            <a:off x="62865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C6B0B79-CDEC-284A-9330-AE721F4EEBCD}"/>
              </a:ext>
            </a:extLst>
          </p:cNvPr>
          <p:cNvSpPr>
            <a:spLocks noGrp="1"/>
          </p:cNvSpPr>
          <p:nvPr>
            <p:ph sz="half" idx="2"/>
          </p:nvPr>
        </p:nvSpPr>
        <p:spPr>
          <a:xfrm>
            <a:off x="464820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2762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45B9D-C3DF-DE4B-9B4F-7C0DA849AF4A}"/>
              </a:ext>
            </a:extLst>
          </p:cNvPr>
          <p:cNvSpPr>
            <a:spLocks noGrp="1"/>
          </p:cNvSpPr>
          <p:nvPr>
            <p:ph type="title"/>
          </p:nvPr>
        </p:nvSpPr>
        <p:spPr>
          <a:xfrm>
            <a:off x="628649" y="274638"/>
            <a:ext cx="7945507" cy="993775"/>
          </a:xfrm>
          <a:prstGeom prst="rect">
            <a:avLst/>
          </a:prstGeom>
        </p:spPr>
        <p:txBody>
          <a:bodyPr anchor="ctr"/>
          <a:lstStyle>
            <a:lvl1pPr>
              <a:defRPr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9A3BE71-BB56-DB49-A2AC-43C1DD68FB57}"/>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947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026589"/>
          </a:xfrm>
          <a:prstGeom prst="rect">
            <a:avLst/>
          </a:prstGeom>
        </p:spPr>
        <p:txBody>
          <a:bodyPr/>
          <a:lstStyle>
            <a:lvl1pPr>
              <a:defRPr b="1" i="0">
                <a:solidFill>
                  <a:srgbClr val="F8F8F8"/>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D7DF2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2924596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50" y="274639"/>
            <a:ext cx="7945507" cy="993775"/>
          </a:xfrm>
          <a:prstGeom prst="rect">
            <a:avLst/>
          </a:prstGeom>
        </p:spPr>
        <p:txBody>
          <a:bodyPr anchor="ctr"/>
          <a:lstStyle>
            <a:lvl1pPr>
              <a:defRPr sz="4000"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569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781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66216" y="1952625"/>
            <a:ext cx="6619244" cy="25622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6/20/2023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TextBox 6"/>
          <p:cNvSpPr txBox="1"/>
          <p:nvPr userDrawn="1"/>
        </p:nvSpPr>
        <p:spPr>
          <a:xfrm>
            <a:off x="3099249" y="4772640"/>
            <a:ext cx="2945501" cy="276999"/>
          </a:xfrm>
          <a:prstGeom prst="rect">
            <a:avLst/>
          </a:prstGeom>
          <a:noFill/>
        </p:spPr>
        <p:txBody>
          <a:bodyPr wrap="square" rtlCol="0">
            <a:spAutoFit/>
          </a:bodyPr>
          <a:lstStyle/>
          <a:p>
            <a:pPr algn="ctr"/>
            <a:r>
              <a:rPr lang="en-US" sz="1200" cap="small" baseline="0" dirty="0">
                <a:latin typeface="Roboto Condensed" panose="02000000000000000000" pitchFamily="2" charset="0"/>
                <a:ea typeface="Roboto Condensed" panose="02000000000000000000" pitchFamily="2" charset="0"/>
              </a:rPr>
              <a:t>Construction Scenarios</a:t>
            </a:r>
          </a:p>
        </p:txBody>
      </p:sp>
    </p:spTree>
    <p:extLst>
      <p:ext uri="{BB962C8B-B14F-4D97-AF65-F5344CB8AC3E}">
        <p14:creationId xmlns:p14="http://schemas.microsoft.com/office/powerpoint/2010/main" val="144495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tx2"/>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044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3099249" y="4772640"/>
            <a:ext cx="2945501" cy="276999"/>
          </a:xfrm>
          <a:prstGeom prst="rect">
            <a:avLst/>
          </a:prstGeom>
          <a:noFill/>
        </p:spPr>
        <p:txBody>
          <a:bodyPr wrap="square" rtlCol="0">
            <a:spAutoFit/>
          </a:bodyPr>
          <a:lstStyle/>
          <a:p>
            <a:pPr algn="ctr"/>
            <a:r>
              <a:rPr lang="en-US" sz="1200" cap="small" baseline="0" dirty="0">
                <a:latin typeface="Arial" panose="020B0604020202020204" pitchFamily="34" charset="0"/>
                <a:ea typeface="Roboto Condensed" panose="02000000000000000000" pitchFamily="2" charset="0"/>
                <a:cs typeface="Arial" panose="020B0604020202020204" pitchFamily="34" charset="0"/>
              </a:rPr>
              <a:t>Construction Scenarios</a:t>
            </a:r>
          </a:p>
        </p:txBody>
      </p:sp>
      <p:sp>
        <p:nvSpPr>
          <p:cNvPr id="5" name="Action Button: Return 4">
            <a:hlinkClick r:id="rId2" action="ppaction://hlinksldjump" highlightClick="1"/>
          </p:cNvPr>
          <p:cNvSpPr/>
          <p:nvPr userDrawn="1"/>
        </p:nvSpPr>
        <p:spPr>
          <a:xfrm>
            <a:off x="8832020" y="4499249"/>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27480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026589"/>
          </a:xfrm>
          <a:prstGeom prst="rect">
            <a:avLst/>
          </a:prstGeom>
        </p:spPr>
        <p:txBody>
          <a:bodyPr/>
          <a:lstStyle>
            <a:lvl1pPr>
              <a:defRPr sz="3600" b="1" i="0">
                <a:solidFill>
                  <a:srgbClr val="F8F8F8"/>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D7DF2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3350925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10.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11.xml"/><Relationship Id="rId4" Type="http://schemas.openxmlformats.org/officeDocument/2006/relationships/image" Target="../media/image3.sv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12.xml"/><Relationship Id="rId4" Type="http://schemas.openxmlformats.org/officeDocument/2006/relationships/image" Target="../media/image3.sv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sv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CC9D2F-6CC9-0646-9784-23BA2CE6C429}"/>
              </a:ext>
            </a:extLst>
          </p:cNvPr>
          <p:cNvPicPr>
            <a:picLocks noChangeAspect="1"/>
          </p:cNvPicPr>
          <p:nvPr userDrawn="1"/>
        </p:nvPicPr>
        <p:blipFill>
          <a:blip r:embed="rId3"/>
          <a:stretch>
            <a:fillRect/>
          </a:stretch>
        </p:blipFill>
        <p:spPr>
          <a:xfrm>
            <a:off x="0" y="20625"/>
            <a:ext cx="9144000" cy="5143500"/>
          </a:xfrm>
          <a:prstGeom prst="rect">
            <a:avLst/>
          </a:prstGeom>
        </p:spPr>
      </p:pic>
      <p:pic>
        <p:nvPicPr>
          <p:cNvPr id="7" name="Graphic 6">
            <a:extLst>
              <a:ext uri="{FF2B5EF4-FFF2-40B4-BE49-F238E27FC236}">
                <a16:creationId xmlns:a16="http://schemas.microsoft.com/office/drawing/2014/main" id="{E9433978-1E1B-D145-A702-1F50F67C9D3A}"/>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3501763" y="468396"/>
            <a:ext cx="2225269" cy="858515"/>
          </a:xfrm>
          <a:prstGeom prst="rect">
            <a:avLst/>
          </a:prstGeom>
        </p:spPr>
      </p:pic>
    </p:spTree>
    <p:extLst>
      <p:ext uri="{BB962C8B-B14F-4D97-AF65-F5344CB8AC3E}">
        <p14:creationId xmlns:p14="http://schemas.microsoft.com/office/powerpoint/2010/main" val="2620345885"/>
      </p:ext>
    </p:extLst>
  </p:cSld>
  <p:clrMap bg1="lt1" tx1="dk1" bg2="lt2" tx2="dk2" accent1="accent1" accent2="accent2" accent3="accent3" accent4="accent4" accent5="accent5" accent6="accent6" hlink="hlink" folHlink="folHlink"/>
  <p:sldLayoutIdLst>
    <p:sldLayoutId id="2147483660"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19DA5-F809-CB44-A6F2-B7674CCB87EB}"/>
              </a:ext>
            </a:extLst>
          </p:cNvPr>
          <p:cNvSpPr>
            <a:spLocks noGrp="1"/>
          </p:cNvSpPr>
          <p:nvPr>
            <p:ph type="title"/>
          </p:nvPr>
        </p:nvSpPr>
        <p:spPr>
          <a:xfrm>
            <a:off x="628650" y="299576"/>
            <a:ext cx="7886700" cy="993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6CD8D7-4199-1B44-B470-DA5F272E9532}"/>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4EC0CD03-F853-8E47-B3EA-BFBE3CA96145}"/>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tx1"/>
                </a:solidFill>
                <a:latin typeface="Arial" panose="020B0604020202020204" pitchFamily="34" charset="0"/>
                <a:cs typeface="Arial" panose="020B0604020202020204" pitchFamily="34" charset="0"/>
              </a:rPr>
              <a:pPr/>
              <a:t>‹#›</a:t>
            </a:fld>
            <a:endParaRPr lang="en-US" altLang="en-US" sz="1800" dirty="0">
              <a:solidFill>
                <a:schemeClr val="tx1"/>
              </a:solidFill>
            </a:endParaRPr>
          </a:p>
        </p:txBody>
      </p:sp>
      <p:pic>
        <p:nvPicPr>
          <p:cNvPr id="8" name="Graphic 7">
            <a:extLst>
              <a:ext uri="{FF2B5EF4-FFF2-40B4-BE49-F238E27FC236}">
                <a16:creationId xmlns:a16="http://schemas.microsoft.com/office/drawing/2014/main" id="{99E0855F-7201-A04C-9E2E-23A874F57F4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6" name="TextBox 5">
            <a:extLst>
              <a:ext uri="{FF2B5EF4-FFF2-40B4-BE49-F238E27FC236}">
                <a16:creationId xmlns:a16="http://schemas.microsoft.com/office/drawing/2014/main" id="{1AF3F6E3-CDBA-3D44-808C-A42E377019A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1">
                    <a:lumMod val="65000"/>
                  </a:schemeClr>
                </a:solidFill>
              </a:rPr>
              <a:t>©2023 National Safety Council</a:t>
            </a:r>
          </a:p>
        </p:txBody>
      </p:sp>
    </p:spTree>
    <p:extLst>
      <p:ext uri="{BB962C8B-B14F-4D97-AF65-F5344CB8AC3E}">
        <p14:creationId xmlns:p14="http://schemas.microsoft.com/office/powerpoint/2010/main" val="2796740849"/>
      </p:ext>
    </p:extLst>
  </p:cSld>
  <p:clrMap bg1="lt1" tx1="dk1" bg2="lt2" tx2="dk2" accent1="accent1" accent2="accent2" accent3="accent3" accent4="accent4" accent5="accent5" accent6="accent6" hlink="hlink" folHlink="folHlink"/>
  <p:sldLayoutIdLst>
    <p:sldLayoutId id="2147483769" r:id="rId1"/>
    <p:sldLayoutId id="2147483770" r:id="rId2"/>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1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1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E8E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6BC1652-55E2-FB41-9E88-65D17815A2DD}"/>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11" name="Graphic 10">
            <a:extLst>
              <a:ext uri="{FF2B5EF4-FFF2-40B4-BE49-F238E27FC236}">
                <a16:creationId xmlns:a16="http://schemas.microsoft.com/office/drawing/2014/main" id="{C18854D3-5B2D-B54C-8AA9-EA575BD7A844}"/>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162045" y="4564415"/>
            <a:ext cx="971940" cy="374977"/>
          </a:xfrm>
          <a:prstGeom prst="rect">
            <a:avLst/>
          </a:prstGeom>
        </p:spPr>
      </p:pic>
      <p:sp>
        <p:nvSpPr>
          <p:cNvPr id="5" name="TextBox 4">
            <a:extLst>
              <a:ext uri="{FF2B5EF4-FFF2-40B4-BE49-F238E27FC236}">
                <a16:creationId xmlns:a16="http://schemas.microsoft.com/office/drawing/2014/main" id="{E9F793FC-793F-644E-83C7-3F18D8BD039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D90879F-CC17-D544-9BF6-5499D124F3D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624466119"/>
      </p:ext>
    </p:extLst>
  </p:cSld>
  <p:clrMap bg1="lt1" tx1="dk1" bg2="lt2" tx2="dk2" accent1="accent1" accent2="accent2" accent3="accent3" accent4="accent4" accent5="accent5" accent6="accent6" hlink="hlink" folHlink="folHlink"/>
  <p:sldLayoutIdLst>
    <p:sldLayoutId id="2147483666" r:id="rId1"/>
    <p:sldLayoutId id="2147483765" r:id="rId2"/>
    <p:sldLayoutId id="2147483766" r:id="rId3"/>
  </p:sldLayoutIdLst>
  <p:hf sldNum="0" hdr="0" ftr="0" dt="0"/>
  <p:txStyles>
    <p:titleStyle>
      <a:lvl1pPr algn="l" defTabSz="914400" rtl="0" eaLnBrk="1" latinLnBrk="0" hangingPunct="1">
        <a:lnSpc>
          <a:spcPct val="90000"/>
        </a:lnSpc>
        <a:spcBef>
          <a:spcPct val="0"/>
        </a:spcBef>
        <a:buNone/>
        <a:defRPr sz="4000" b="1" i="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9D9328-B13F-A24B-A881-B78BB3F6D137}"/>
              </a:ext>
            </a:extLst>
          </p:cNvPr>
          <p:cNvPicPr>
            <a:picLocks noChangeAspect="1"/>
          </p:cNvPicPr>
          <p:nvPr userDrawn="1"/>
        </p:nvPicPr>
        <p:blipFill>
          <a:blip r:embed="rId4"/>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6" name="TextBox 5">
            <a:extLst>
              <a:ext uri="{FF2B5EF4-FFF2-40B4-BE49-F238E27FC236}">
                <a16:creationId xmlns:a16="http://schemas.microsoft.com/office/drawing/2014/main" id="{CB320464-AB67-F04E-8D71-40FD374399F4}"/>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1147664552"/>
      </p:ext>
    </p:extLst>
  </p:cSld>
  <p:clrMap bg1="lt1" tx1="dk1" bg2="lt2" tx2="dk2" accent1="accent1" accent2="accent2" accent3="accent3" accent4="accent4" accent5="accent5" accent6="accent6" hlink="hlink" folHlink="folHlink"/>
  <p:sldLayoutIdLst>
    <p:sldLayoutId id="2147483714" r:id="rId1"/>
    <p:sldLayoutId id="2147483764" r:id="rId2"/>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61983D-FC98-2343-8D3E-9D93C705584C}"/>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2"/>
                </a:solidFill>
                <a:latin typeface="Arial" panose="020B0604020202020204" pitchFamily="34" charset="0"/>
                <a:cs typeface="Arial" panose="020B0604020202020204" pitchFamily="34" charset="0"/>
              </a:rPr>
              <a:pPr/>
              <a:t>‹#›</a:t>
            </a:fld>
            <a:endParaRPr lang="en-US" altLang="en-US" sz="1800" dirty="0">
              <a:solidFill>
                <a:schemeClr val="bg2"/>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2"/>
                </a:solidFill>
              </a:rPr>
              <a:t>©2023 National Safety Council</a:t>
            </a:r>
          </a:p>
        </p:txBody>
      </p:sp>
      <p:sp>
        <p:nvSpPr>
          <p:cNvPr id="10" name="TextBox 9">
            <a:extLst>
              <a:ext uri="{FF2B5EF4-FFF2-40B4-BE49-F238E27FC236}">
                <a16:creationId xmlns:a16="http://schemas.microsoft.com/office/drawing/2014/main" id="{D6A408D5-7A26-1D47-AD70-B81EB29B49E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bg2"/>
                </a:solidFill>
              </a:rPr>
              <a:t>CONFIDENTIAL</a:t>
            </a:r>
          </a:p>
        </p:txBody>
      </p:sp>
    </p:spTree>
    <p:extLst>
      <p:ext uri="{BB962C8B-B14F-4D97-AF65-F5344CB8AC3E}">
        <p14:creationId xmlns:p14="http://schemas.microsoft.com/office/powerpoint/2010/main" val="1809936670"/>
      </p:ext>
    </p:extLst>
  </p:cSld>
  <p:clrMap bg1="lt1" tx1="dk1" bg2="lt2" tx2="dk2" accent1="accent1" accent2="accent2" accent3="accent3" accent4="accent4" accent5="accent5" accent6="accent6" hlink="hlink" folHlink="folHlink"/>
  <p:sldLayoutIdLst>
    <p:sldLayoutId id="2147483740"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4"/>
          <a:stretch>
            <a:fillRect/>
          </a:stretch>
        </p:blipFill>
        <p:spPr>
          <a:xfrm>
            <a:off x="4388126" y="2289976"/>
            <a:ext cx="4755874" cy="2853524"/>
          </a:xfrm>
          <a:prstGeom prst="rect">
            <a:avLst/>
          </a:prstGeom>
        </p:spPr>
      </p:pic>
      <p:sp>
        <p:nvSpPr>
          <p:cNvPr id="5" name="TextBox 4">
            <a:extLst>
              <a:ext uri="{FF2B5EF4-FFF2-40B4-BE49-F238E27FC236}">
                <a16:creationId xmlns:a16="http://schemas.microsoft.com/office/drawing/2014/main" id="{F87F5932-10CA-B84C-B61A-2D1670D09E00}"/>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162045" y="4564415"/>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3220331990"/>
      </p:ext>
    </p:extLst>
  </p:cSld>
  <p:clrMap bg1="lt1" tx1="dk1" bg2="lt2" tx2="dk2" accent1="accent1" accent2="accent2" accent3="accent3" accent4="accent4" accent5="accent5" accent6="accent6" hlink="hlink" folHlink="folHlink"/>
  <p:sldLayoutIdLst>
    <p:sldLayoutId id="2147483709" r:id="rId1"/>
    <p:sldLayoutId id="2147483767" r:id="rId2"/>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6D3F5B-2A21-5744-8BDE-2F6EEDCC2C12}"/>
              </a:ext>
            </a:extLst>
          </p:cNvPr>
          <p:cNvPicPr>
            <a:picLocks noChangeAspect="1"/>
          </p:cNvPicPr>
          <p:nvPr userDrawn="1"/>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48587371-7B13-4043-9C66-4200AD637B48}"/>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9" name="Graphic 8">
            <a:extLst>
              <a:ext uri="{FF2B5EF4-FFF2-40B4-BE49-F238E27FC236}">
                <a16:creationId xmlns:a16="http://schemas.microsoft.com/office/drawing/2014/main" id="{AC4633BD-C82B-0440-8F54-89290F1A29B4}"/>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13" name="TextBox 12">
            <a:extLst>
              <a:ext uri="{FF2B5EF4-FFF2-40B4-BE49-F238E27FC236}">
                <a16:creationId xmlns:a16="http://schemas.microsoft.com/office/drawing/2014/main" id="{8FD8C416-F01A-EE4C-8553-9939D14359F1}"/>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10" name="TextBox 9">
            <a:extLst>
              <a:ext uri="{FF2B5EF4-FFF2-40B4-BE49-F238E27FC236}">
                <a16:creationId xmlns:a16="http://schemas.microsoft.com/office/drawing/2014/main" id="{DCD1DBE2-241F-9C49-8873-57303CB35B01}"/>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3037110771"/>
      </p:ext>
    </p:extLst>
  </p:cSld>
  <p:clrMap bg1="lt1" tx1="dk1" bg2="lt2" tx2="dk2" accent1="accent1" accent2="accent2" accent3="accent3" accent4="accent4" accent5="accent5" accent6="accent6" hlink="hlink" folHlink="folHlink"/>
  <p:sldLayoutIdLst>
    <p:sldLayoutId id="2147483732"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3"/>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rgbClr val="059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B5D092F9-295C-FB4C-AE51-7F2A381E6430}"/>
              </a:ext>
            </a:extLst>
          </p:cNvPr>
          <p:cNvSpPr txBox="1"/>
          <p:nvPr userDrawn="1"/>
        </p:nvSpPr>
        <p:spPr>
          <a:xfrm>
            <a:off x="5817542" y="4839364"/>
            <a:ext cx="1490224"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06989051"/>
      </p:ext>
    </p:extLst>
  </p:cSld>
  <p:clrMap bg1="lt1" tx1="dk1" bg2="lt2" tx2="dk2" accent1="accent1" accent2="accent2" accent3="accent3" accent4="accent4" accent5="accent5" accent6="accent6" hlink="hlink" folHlink="folHlink"/>
  <p:sldLayoutIdLst>
    <p:sldLayoutId id="2147483735"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1"/>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34F3AA33-C3B9-9F48-9977-9D18ED750BC8}"/>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635610039"/>
      </p:ext>
    </p:extLst>
  </p:cSld>
  <p:clrMap bg1="lt1" tx1="dk1" bg2="lt2" tx2="dk2" accent1="accent1" accent2="accent2" accent3="accent3" accent4="accent4" accent5="accent5" accent6="accent6" hlink="hlink" folHlink="folHlink"/>
  <p:sldLayoutIdLst>
    <p:sldLayoutId id="2147483738"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19DA5-F809-CB44-A6F2-B7674CCB87EB}"/>
              </a:ext>
            </a:extLst>
          </p:cNvPr>
          <p:cNvSpPr>
            <a:spLocks noGrp="1"/>
          </p:cNvSpPr>
          <p:nvPr>
            <p:ph type="title"/>
          </p:nvPr>
        </p:nvSpPr>
        <p:spPr>
          <a:xfrm>
            <a:off x="628650" y="299576"/>
            <a:ext cx="7886700" cy="993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6CD8D7-4199-1B44-B470-DA5F272E9532}"/>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4EC0CD03-F853-8E47-B3EA-BFBE3CA96145}"/>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tx1"/>
                </a:solidFill>
                <a:latin typeface="Arial" panose="020B0604020202020204" pitchFamily="34" charset="0"/>
                <a:cs typeface="Arial" panose="020B0604020202020204" pitchFamily="34" charset="0"/>
              </a:rPr>
              <a:pPr/>
              <a:t>‹#›</a:t>
            </a:fld>
            <a:endParaRPr lang="en-US" altLang="en-US" sz="1800" dirty="0">
              <a:solidFill>
                <a:schemeClr val="tx1"/>
              </a:solidFill>
            </a:endParaRPr>
          </a:p>
        </p:txBody>
      </p:sp>
      <p:pic>
        <p:nvPicPr>
          <p:cNvPr id="8" name="Graphic 7">
            <a:extLst>
              <a:ext uri="{FF2B5EF4-FFF2-40B4-BE49-F238E27FC236}">
                <a16:creationId xmlns:a16="http://schemas.microsoft.com/office/drawing/2014/main" id="{99E0855F-7201-A04C-9E2E-23A874F57F4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6" name="TextBox 5">
            <a:extLst>
              <a:ext uri="{FF2B5EF4-FFF2-40B4-BE49-F238E27FC236}">
                <a16:creationId xmlns:a16="http://schemas.microsoft.com/office/drawing/2014/main" id="{1AF3F6E3-CDBA-3D44-808C-A42E377019A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1">
                    <a:lumMod val="65000"/>
                  </a:schemeClr>
                </a:solidFill>
              </a:rPr>
              <a:t>©2023 National Safety Council</a:t>
            </a:r>
          </a:p>
        </p:txBody>
      </p:sp>
    </p:spTree>
    <p:extLst>
      <p:ext uri="{BB962C8B-B14F-4D97-AF65-F5344CB8AC3E}">
        <p14:creationId xmlns:p14="http://schemas.microsoft.com/office/powerpoint/2010/main" val="1358882005"/>
      </p:ext>
    </p:extLst>
  </p:cSld>
  <p:clrMap bg1="lt1" tx1="dk1" bg2="lt2" tx2="dk2" accent1="accent1" accent2="accent2" accent3="accent3" accent4="accent4" accent5="accent5" accent6="accent6" hlink="hlink" folHlink="folHlink"/>
  <p:sldLayoutIdLst>
    <p:sldLayoutId id="2147483711" r:id="rId1"/>
    <p:sldLayoutId id="2147483712" r:id="rId2"/>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1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1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8" Type="http://schemas.openxmlformats.org/officeDocument/2006/relationships/slide" Target="slide75.xml"/><Relationship Id="rId3" Type="http://schemas.openxmlformats.org/officeDocument/2006/relationships/slide" Target="slide4.xml"/><Relationship Id="rId7" Type="http://schemas.openxmlformats.org/officeDocument/2006/relationships/slide" Target="slide37.xml"/><Relationship Id="rId2" Type="http://schemas.openxmlformats.org/officeDocument/2006/relationships/slideLayout" Target="../slideLayouts/slideLayout8.xml"/><Relationship Id="rId1" Type="http://schemas.openxmlformats.org/officeDocument/2006/relationships/tags" Target="../tags/tag1.xml"/><Relationship Id="rId6" Type="http://schemas.openxmlformats.org/officeDocument/2006/relationships/slide" Target="slide68.xml"/><Relationship Id="rId11" Type="http://schemas.openxmlformats.org/officeDocument/2006/relationships/slide" Target="slide57.xml"/><Relationship Id="rId5" Type="http://schemas.openxmlformats.org/officeDocument/2006/relationships/slide" Target="slide23.xml"/><Relationship Id="rId10" Type="http://schemas.openxmlformats.org/officeDocument/2006/relationships/slide" Target="slide80.xml"/><Relationship Id="rId4" Type="http://schemas.openxmlformats.org/officeDocument/2006/relationships/slide" Target="slide64.xml"/><Relationship Id="rId9" Type="http://schemas.openxmlformats.org/officeDocument/2006/relationships/slide" Target="slide50.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2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2.xml"/></Relationships>
</file>

<file path=ppt/slides/_rels/slide3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5.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6.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7.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8.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9.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0.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1.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4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3.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5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45.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6.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7.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tags" Target="../tags/tag48.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9.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0.xml"/></Relationships>
</file>

<file path=ppt/slides/_rels/slide5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51.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base"/>
            <a:r>
              <a:rPr lang="en-US" sz="2400" dirty="0"/>
              <a:t>Case Scenarios for Customizing Your Training</a:t>
            </a:r>
            <a:r>
              <a:rPr lang="en-US" sz="2800" dirty="0"/>
              <a:t> </a:t>
            </a:r>
          </a:p>
        </p:txBody>
      </p:sp>
      <p:sp>
        <p:nvSpPr>
          <p:cNvPr id="5" name="Content Placeholder 4"/>
          <p:cNvSpPr>
            <a:spLocks noGrp="1"/>
          </p:cNvSpPr>
          <p:nvPr>
            <p:ph idx="1"/>
          </p:nvPr>
        </p:nvSpPr>
        <p:spPr>
          <a:xfrm>
            <a:off x="585365" y="1446965"/>
            <a:ext cx="7886700" cy="3262312"/>
          </a:xfrm>
        </p:spPr>
        <p:txBody>
          <a:bodyPr vert="horz" lIns="91440" tIns="45720" rIns="91440" bIns="45720" rtlCol="0" anchor="t">
            <a:normAutofit fontScale="55000" lnSpcReduction="20000"/>
          </a:bodyPr>
          <a:lstStyle/>
          <a:p>
            <a:pPr marL="0" indent="0" fontAlgn="base">
              <a:lnSpc>
                <a:spcPct val="120000"/>
              </a:lnSpc>
              <a:spcBef>
                <a:spcPts val="0"/>
              </a:spcBef>
              <a:spcAft>
                <a:spcPts val="600"/>
              </a:spcAft>
              <a:buNone/>
            </a:pPr>
            <a:r>
              <a:rPr lang="en-US" dirty="0"/>
              <a:t>These materials provide NSC authorized instructors with industry-specific case scenarios to help reinforce learning throughout the content delivered. </a:t>
            </a:r>
          </a:p>
          <a:p>
            <a:pPr marL="0" indent="0" fontAlgn="base">
              <a:lnSpc>
                <a:spcPct val="120000"/>
              </a:lnSpc>
              <a:spcBef>
                <a:spcPts val="0"/>
              </a:spcBef>
              <a:spcAft>
                <a:spcPts val="600"/>
              </a:spcAft>
              <a:buNone/>
            </a:pPr>
            <a:r>
              <a:rPr lang="en-US" b="1" dirty="0"/>
              <a:t>Case Scenarios</a:t>
            </a:r>
            <a:r>
              <a:rPr lang="en-US" dirty="0"/>
              <a:t> </a:t>
            </a:r>
          </a:p>
          <a:p>
            <a:pPr fontAlgn="base">
              <a:lnSpc>
                <a:spcPct val="120000"/>
              </a:lnSpc>
              <a:spcBef>
                <a:spcPts val="0"/>
              </a:spcBef>
              <a:spcAft>
                <a:spcPts val="600"/>
              </a:spcAft>
            </a:pPr>
            <a:r>
              <a:rPr lang="en-US" dirty="0">
                <a:latin typeface="Arial"/>
                <a:ea typeface="Roboto"/>
                <a:cs typeface="Arial"/>
              </a:rPr>
              <a:t>Customize your first aid training sessions using these case scenarios. You’ll find relevant first aid situations that will resonate with your training audience. Each slide deck is organized by Industry. Within the slide decks, you’ll find content to support a variety of first aid situations that participants may encounter.  </a:t>
            </a:r>
          </a:p>
          <a:p>
            <a:pPr marL="0" indent="0" fontAlgn="base">
              <a:lnSpc>
                <a:spcPct val="120000"/>
              </a:lnSpc>
              <a:spcBef>
                <a:spcPts val="0"/>
              </a:spcBef>
              <a:spcAft>
                <a:spcPts val="600"/>
              </a:spcAft>
              <a:buNone/>
            </a:pPr>
            <a:r>
              <a:rPr lang="en-US" b="1" dirty="0"/>
              <a:t>Scenario Guide</a:t>
            </a:r>
          </a:p>
          <a:p>
            <a:pPr fontAlgn="base">
              <a:lnSpc>
                <a:spcPct val="120000"/>
              </a:lnSpc>
              <a:spcBef>
                <a:spcPts val="0"/>
              </a:spcBef>
              <a:spcAft>
                <a:spcPts val="600"/>
              </a:spcAft>
            </a:pPr>
            <a:r>
              <a:rPr lang="en-US" dirty="0"/>
              <a:t>Slide 3 is an interactive guide to first aid situation slides. With the presentation in Slide Show mode, each title is linked to that topic section. You’ll find a       in the lower right corner of each slide that will bring you back to the Scenario guide. </a:t>
            </a:r>
          </a:p>
          <a:p>
            <a:pPr fontAlgn="base"/>
            <a:endParaRPr lang="en-US" b="1" dirty="0"/>
          </a:p>
          <a:p>
            <a:pPr fontAlgn="base"/>
            <a:endParaRPr lang="en-US" dirty="0"/>
          </a:p>
        </p:txBody>
      </p:sp>
      <p:sp>
        <p:nvSpPr>
          <p:cNvPr id="8" name="Action Button: Return 7">
            <a:hlinkClick r:id="rId2" action="ppaction://hlinksldjump" highlightClick="1"/>
          </p:cNvPr>
          <p:cNvSpPr/>
          <p:nvPr/>
        </p:nvSpPr>
        <p:spPr>
          <a:xfrm>
            <a:off x="6372103" y="3868614"/>
            <a:ext cx="239711" cy="216427"/>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71BF44"/>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2074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2 </a:t>
            </a:r>
            <a:r>
              <a:rPr lang="en-US" sz="3600" b="1" dirty="0"/>
              <a:t>Answer 2</a:t>
            </a:r>
            <a:endParaRPr lang="en-US" sz="3600" i="1" dirty="0"/>
          </a:p>
        </p:txBody>
      </p:sp>
      <p:sp>
        <p:nvSpPr>
          <p:cNvPr id="30722" name="Content Placeholder 2"/>
          <p:cNvSpPr>
            <a:spLocks noGrp="1"/>
          </p:cNvSpPr>
          <p:nvPr>
            <p:ph idx="1"/>
          </p:nvPr>
        </p:nvSpPr>
        <p:spPr>
          <a:xfrm>
            <a:off x="628650" y="1537426"/>
            <a:ext cx="7886700" cy="1686585"/>
          </a:xfrm>
        </p:spPr>
        <p:txBody>
          <a:bodyPr/>
          <a:lstStyle/>
          <a:p>
            <a:pPr eaLnBrk="1" hangingPunct="1">
              <a:spcBef>
                <a:spcPts val="0"/>
              </a:spcBef>
              <a:spcAft>
                <a:spcPts val="600"/>
              </a:spcAft>
              <a:buFont typeface="Arial" panose="020B0604020202020204" pitchFamily="34" charset="0"/>
              <a:buAutoNum type="arabicPeriod" startAt="2"/>
            </a:pPr>
            <a:r>
              <a:rPr lang="en-US" altLang="en-US" sz="1800" b="1" dirty="0"/>
              <a:t>How would you provide first aid?</a:t>
            </a:r>
          </a:p>
          <a:p>
            <a:pPr lvl="1">
              <a:lnSpc>
                <a:spcPct val="100000"/>
              </a:lnSpc>
              <a:spcBef>
                <a:spcPts val="0"/>
              </a:spcBef>
            </a:pPr>
            <a:r>
              <a:rPr lang="en-US" altLang="en-US" sz="1600" dirty="0"/>
              <a:t>If glass is in the laceration, treat the glass as if it is an impaled object:</a:t>
            </a:r>
          </a:p>
          <a:p>
            <a:pPr lvl="2">
              <a:lnSpc>
                <a:spcPct val="100000"/>
              </a:lnSpc>
              <a:spcBef>
                <a:spcPts val="0"/>
              </a:spcBef>
            </a:pPr>
            <a:r>
              <a:rPr lang="en-US" altLang="en-US" sz="1600" dirty="0"/>
              <a:t>Keep the worker still (seated or lying down).</a:t>
            </a:r>
          </a:p>
          <a:p>
            <a:pPr lvl="2">
              <a:lnSpc>
                <a:spcPct val="100000"/>
              </a:lnSpc>
              <a:spcBef>
                <a:spcPts val="0"/>
              </a:spcBef>
            </a:pPr>
            <a:r>
              <a:rPr lang="en-US" altLang="en-US" sz="1600" dirty="0"/>
              <a:t>Stabilize the glass with bulky dressings.</a:t>
            </a:r>
          </a:p>
          <a:p>
            <a:pPr lvl="2">
              <a:lnSpc>
                <a:spcPct val="100000"/>
              </a:lnSpc>
              <a:spcBef>
                <a:spcPts val="0"/>
              </a:spcBef>
            </a:pPr>
            <a:r>
              <a:rPr lang="en-US" altLang="en-US" sz="1600" dirty="0"/>
              <a:t>Bandage around the glass.</a:t>
            </a:r>
          </a:p>
          <a:p>
            <a:pPr lvl="2">
              <a:lnSpc>
                <a:spcPct val="100000"/>
              </a:lnSpc>
              <a:spcBef>
                <a:spcPts val="0"/>
              </a:spcBef>
            </a:pPr>
            <a:r>
              <a:rPr lang="en-US" altLang="en-US" sz="1600" dirty="0"/>
              <a:t>Treat for shock by maintaining body temperature and with positioning.</a:t>
            </a:r>
          </a:p>
        </p:txBody>
      </p:sp>
    </p:spTree>
    <p:custDataLst>
      <p:tags r:id="rId1"/>
    </p:custDataLst>
    <p:extLst>
      <p:ext uri="{BB962C8B-B14F-4D97-AF65-F5344CB8AC3E}">
        <p14:creationId xmlns:p14="http://schemas.microsoft.com/office/powerpoint/2010/main" val="255842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599246" y="144737"/>
            <a:ext cx="7945507" cy="1083048"/>
          </a:xfrm>
        </p:spPr>
        <p:txBody>
          <a:bodyPr rtlCol="0">
            <a:normAutofit fontScale="90000"/>
          </a:bodyPr>
          <a:lstStyle/>
          <a:p>
            <a:pPr>
              <a:defRPr/>
            </a:pPr>
            <a:r>
              <a:rPr lang="en-US" altLang="en-US" sz="4000" dirty="0"/>
              <a:t>Bleeding and Wound Care</a:t>
            </a:r>
            <a:r>
              <a:rPr lang="en-US" dirty="0"/>
              <a:t/>
            </a:r>
            <a:br>
              <a:rPr lang="en-US" dirty="0"/>
            </a:br>
            <a:r>
              <a:rPr lang="en-US" sz="3600" dirty="0"/>
              <a:t>Scenario 2 </a:t>
            </a:r>
            <a:r>
              <a:rPr lang="en-US" sz="3600" b="1" dirty="0"/>
              <a:t>Answer 2 </a:t>
            </a:r>
            <a:r>
              <a:rPr lang="en-US" sz="2000" i="1" dirty="0"/>
              <a:t>Continued</a:t>
            </a:r>
            <a:endParaRPr lang="en-US" i="1" dirty="0"/>
          </a:p>
        </p:txBody>
      </p:sp>
      <p:sp>
        <p:nvSpPr>
          <p:cNvPr id="31746" name="Content Placeholder 2"/>
          <p:cNvSpPr>
            <a:spLocks noGrp="1"/>
          </p:cNvSpPr>
          <p:nvPr>
            <p:ph idx="1"/>
          </p:nvPr>
        </p:nvSpPr>
        <p:spPr>
          <a:xfrm>
            <a:off x="229467" y="1410568"/>
            <a:ext cx="8315286" cy="3000650"/>
          </a:xfrm>
        </p:spPr>
        <p:txBody>
          <a:bodyPr/>
          <a:lstStyle/>
          <a:p>
            <a:pPr lvl="1">
              <a:lnSpc>
                <a:spcPct val="100000"/>
              </a:lnSpc>
              <a:spcBef>
                <a:spcPts val="0"/>
              </a:spcBef>
            </a:pPr>
            <a:r>
              <a:rPr lang="en-US" altLang="en-US" sz="1600" dirty="0"/>
              <a:t>If glass is not in the laceration:</a:t>
            </a:r>
          </a:p>
          <a:p>
            <a:pPr lvl="2">
              <a:lnSpc>
                <a:spcPct val="100000"/>
              </a:lnSpc>
              <a:spcBef>
                <a:spcPts val="0"/>
              </a:spcBef>
            </a:pPr>
            <a:r>
              <a:rPr lang="en-US" altLang="en-US" sz="1600" dirty="0"/>
              <a:t>Apply sterile dressing to the wound.</a:t>
            </a:r>
          </a:p>
          <a:p>
            <a:pPr lvl="2">
              <a:lnSpc>
                <a:spcPct val="100000"/>
              </a:lnSpc>
              <a:spcBef>
                <a:spcPts val="0"/>
              </a:spcBef>
            </a:pPr>
            <a:r>
              <a:rPr lang="en-US" altLang="en-US" sz="1600" dirty="0"/>
              <a:t>Push on the wound with your gloved hand as hard as needed for about 5 minutes.</a:t>
            </a:r>
          </a:p>
          <a:p>
            <a:pPr lvl="2">
              <a:lnSpc>
                <a:spcPct val="100000"/>
              </a:lnSpc>
              <a:spcBef>
                <a:spcPts val="0"/>
              </a:spcBef>
            </a:pPr>
            <a:r>
              <a:rPr lang="en-US" altLang="en-US" sz="1600" dirty="0"/>
              <a:t>Re-evaluate the bleeding. If direct pressure does not control the bleeding and you have a hemostatic dressing, remove dressings already used and apply the hemostatic dressing directly on the wound using direct pressure. </a:t>
            </a:r>
          </a:p>
          <a:p>
            <a:pPr lvl="2">
              <a:lnSpc>
                <a:spcPct val="100000"/>
              </a:lnSpc>
              <a:spcBef>
                <a:spcPts val="0"/>
              </a:spcBef>
            </a:pPr>
            <a:r>
              <a:rPr lang="en-US" altLang="en-US" sz="1600" dirty="0"/>
              <a:t>If a hemostatic dressing is not available, continue to apply direct pressure. If blood soaks through the first dressing, place additional dressings on top of the blood-soaked dressing and keep applying pressure. </a:t>
            </a:r>
          </a:p>
          <a:p>
            <a:pPr lvl="2">
              <a:lnSpc>
                <a:spcPct val="100000"/>
              </a:lnSpc>
              <a:spcBef>
                <a:spcPts val="0"/>
              </a:spcBef>
            </a:pPr>
            <a:r>
              <a:rPr lang="en-US" altLang="en-US" sz="1600" dirty="0"/>
              <a:t>Bandage the wound.</a:t>
            </a:r>
          </a:p>
          <a:p>
            <a:pPr lvl="2">
              <a:lnSpc>
                <a:spcPct val="100000"/>
              </a:lnSpc>
              <a:spcBef>
                <a:spcPts val="0"/>
              </a:spcBef>
            </a:pPr>
            <a:r>
              <a:rPr lang="en-US" altLang="en-US" sz="1600" dirty="0"/>
              <a:t>Treat for shock by maintaining body temperature and with positioning.</a:t>
            </a:r>
          </a:p>
        </p:txBody>
      </p:sp>
    </p:spTree>
    <p:custDataLst>
      <p:tags r:id="rId1"/>
    </p:custDataLst>
    <p:extLst>
      <p:ext uri="{BB962C8B-B14F-4D97-AF65-F5344CB8AC3E}">
        <p14:creationId xmlns:p14="http://schemas.microsoft.com/office/powerpoint/2010/main" val="336151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3</a:t>
            </a:r>
          </a:p>
        </p:txBody>
      </p:sp>
      <p:sp>
        <p:nvSpPr>
          <p:cNvPr id="3" name="Content Placeholder 2"/>
          <p:cNvSpPr>
            <a:spLocks noGrp="1"/>
          </p:cNvSpPr>
          <p:nvPr>
            <p:ph idx="1"/>
          </p:nvPr>
        </p:nvSpPr>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Chris Spalding was working on the exterior of a residential building. She was cutting a roof rafter with a circular saw. The rafter slipped off the support at the far end, which caused the rafter to swing upward. The moving rafter made contact with the saw and pushed the saw into the top of Chris’s wrist. You hear Chris yell out, and you are one of two coworkers to come to her aid. You are trained in first aid; the other worker is not.</a:t>
            </a:r>
          </a:p>
          <a:p>
            <a:pPr marL="342900" indent="-342900" eaLnBrk="1" fontAlgn="auto" hangingPunct="1">
              <a:spcBef>
                <a:spcPts val="0"/>
              </a:spcBef>
              <a:buFont typeface="+mj-lt"/>
              <a:buAutoNum type="arabicPeriod"/>
              <a:defRPr/>
            </a:pPr>
            <a:r>
              <a:rPr lang="en-US" sz="1800" b="1" dirty="0"/>
              <a:t>What would you do before providing care?</a:t>
            </a:r>
          </a:p>
          <a:p>
            <a:pPr marL="342900" indent="-342900" eaLnBrk="1" fontAlgn="auto" hangingPunct="1">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2000" dirty="0"/>
          </a:p>
        </p:txBody>
      </p:sp>
    </p:spTree>
    <p:custDataLst>
      <p:tags r:id="rId1"/>
    </p:custDataLst>
    <p:extLst>
      <p:ext uri="{BB962C8B-B14F-4D97-AF65-F5344CB8AC3E}">
        <p14:creationId xmlns:p14="http://schemas.microsoft.com/office/powerpoint/2010/main" val="558465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3 </a:t>
            </a:r>
            <a:r>
              <a:rPr lang="en-US" sz="3600" b="1" dirty="0"/>
              <a:t>Answer 1</a:t>
            </a:r>
            <a:endParaRPr lang="en-US" sz="3600" dirty="0"/>
          </a:p>
        </p:txBody>
      </p:sp>
      <p:sp>
        <p:nvSpPr>
          <p:cNvPr id="3" name="Content Placeholder 2"/>
          <p:cNvSpPr>
            <a:spLocks noGrp="1"/>
          </p:cNvSpPr>
          <p:nvPr>
            <p:ph idx="1"/>
          </p:nvPr>
        </p:nvSpPr>
        <p:spPr>
          <a:xfrm>
            <a:off x="628650" y="1541720"/>
            <a:ext cx="7886700" cy="1776725"/>
          </a:xfrm>
        </p:spPr>
        <p:txBody>
          <a:bodyPr rtlCol="0">
            <a:normAutofit lnSpcReduction="10000"/>
          </a:bodyPr>
          <a:lstStyle/>
          <a:p>
            <a:pPr marL="342900" indent="-342900" eaLnBrk="1" fontAlgn="auto" hangingPunct="1">
              <a:spcBef>
                <a:spcPts val="0"/>
              </a:spcBef>
              <a:spcAft>
                <a:spcPts val="600"/>
              </a:spcAft>
              <a:buFont typeface="+mj-lt"/>
              <a:buAutoNum type="arabicPeriod"/>
              <a:defRPr/>
            </a:pPr>
            <a:r>
              <a:rPr lang="en-US" sz="1800" b="1" dirty="0"/>
              <a:t>What would you do before providing care?</a:t>
            </a:r>
          </a:p>
          <a:p>
            <a:pPr lvl="1">
              <a:lnSpc>
                <a:spcPct val="110000"/>
              </a:lnSpc>
              <a:spcBef>
                <a:spcPts val="0"/>
              </a:spcBef>
              <a:defRPr/>
            </a:pPr>
            <a:r>
              <a:rPr lang="en-US" sz="1700" dirty="0"/>
              <a:t>Direct the other worker to call 9-1-1 if the bleeding is severe. Also direct him to bring over the first aid kit.</a:t>
            </a:r>
          </a:p>
          <a:p>
            <a:pPr lvl="1">
              <a:lnSpc>
                <a:spcPct val="110000"/>
              </a:lnSpc>
              <a:spcBef>
                <a:spcPts val="0"/>
              </a:spcBef>
              <a:defRPr/>
            </a:pPr>
            <a:r>
              <a:rPr lang="en-US" sz="1700" dirty="0"/>
              <a:t>Turn off the saw and make the scene safe.</a:t>
            </a:r>
          </a:p>
          <a:p>
            <a:pPr lvl="1">
              <a:lnSpc>
                <a:spcPct val="110000"/>
              </a:lnSpc>
              <a:spcBef>
                <a:spcPts val="0"/>
              </a:spcBef>
              <a:defRPr/>
            </a:pPr>
            <a:r>
              <a:rPr lang="en-US" sz="1700" dirty="0"/>
              <a:t>Direct Chris to apply direct pressure to her wound until supplies and medical exam gloves arrive.</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395973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3 </a:t>
            </a:r>
            <a:r>
              <a:rPr lang="en-US" sz="3600" b="1" dirty="0"/>
              <a:t>Answer 2 </a:t>
            </a:r>
            <a:r>
              <a:rPr lang="en-US" sz="2000" i="1" dirty="0"/>
              <a:t>Continues on next page</a:t>
            </a:r>
            <a:endParaRPr lang="en-US" dirty="0"/>
          </a:p>
        </p:txBody>
      </p:sp>
      <p:sp>
        <p:nvSpPr>
          <p:cNvPr id="34818" name="Content Placeholder 1"/>
          <p:cNvSpPr>
            <a:spLocks noGrp="1"/>
          </p:cNvSpPr>
          <p:nvPr>
            <p:ph idx="1"/>
          </p:nvPr>
        </p:nvSpPr>
        <p:spPr>
          <a:xfrm>
            <a:off x="628650" y="1370013"/>
            <a:ext cx="7886700" cy="2708297"/>
          </a:xfrm>
        </p:spPr>
        <p:txBody>
          <a:bodyPr/>
          <a:lstStyle/>
          <a:p>
            <a:pPr marL="342900" indent="-342900" eaLnBrk="1" hangingPunct="1">
              <a:lnSpc>
                <a:spcPct val="100000"/>
              </a:lnSpc>
              <a:spcBef>
                <a:spcPts val="0"/>
              </a:spcBef>
              <a:spcAft>
                <a:spcPts val="600"/>
              </a:spcAft>
              <a:buFont typeface="+mj-lt"/>
              <a:buAutoNum type="arabicPeriod" startAt="2"/>
            </a:pPr>
            <a:r>
              <a:rPr lang="en-US" altLang="en-US" sz="1800" b="1" dirty="0"/>
              <a:t>How would you provide care?</a:t>
            </a:r>
            <a:endParaRPr lang="en-US" altLang="en-US" sz="1200" b="1" dirty="0"/>
          </a:p>
          <a:p>
            <a:pPr lvl="1">
              <a:lnSpc>
                <a:spcPct val="100000"/>
              </a:lnSpc>
              <a:spcBef>
                <a:spcPts val="0"/>
              </a:spcBef>
            </a:pPr>
            <a:r>
              <a:rPr lang="en-US" altLang="en-US" sz="1600" dirty="0"/>
              <a:t>After donning medical exam gloves, put a sterile dressing or clean cloth on the wound.</a:t>
            </a:r>
          </a:p>
          <a:p>
            <a:pPr lvl="1">
              <a:lnSpc>
                <a:spcPct val="100000"/>
              </a:lnSpc>
              <a:spcBef>
                <a:spcPts val="0"/>
              </a:spcBef>
            </a:pPr>
            <a:r>
              <a:rPr lang="en-US" altLang="en-US" sz="1600" dirty="0"/>
              <a:t>Push on the wound with your gloved hand as hard as needed for about 5 minutes.</a:t>
            </a:r>
          </a:p>
          <a:p>
            <a:pPr lvl="1">
              <a:lnSpc>
                <a:spcPct val="100000"/>
              </a:lnSpc>
              <a:spcBef>
                <a:spcPts val="0"/>
              </a:spcBef>
            </a:pPr>
            <a:r>
              <a:rPr lang="en-US" altLang="en-US" sz="1600" dirty="0"/>
              <a:t>Reevaluate the bleeding. If direct pressure does not control the bleeding and you have a hemostatic dressing, remove dressings already used and apply the hemostatic dressing directly on the wound using direct pressure. </a:t>
            </a:r>
          </a:p>
        </p:txBody>
      </p:sp>
    </p:spTree>
    <p:custDataLst>
      <p:tags r:id="rId1"/>
    </p:custDataLst>
    <p:extLst>
      <p:ext uri="{BB962C8B-B14F-4D97-AF65-F5344CB8AC3E}">
        <p14:creationId xmlns:p14="http://schemas.microsoft.com/office/powerpoint/2010/main" val="1413384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3 </a:t>
            </a:r>
            <a:r>
              <a:rPr lang="en-US" sz="3600" b="1" dirty="0"/>
              <a:t>Answer 2 </a:t>
            </a:r>
            <a:r>
              <a:rPr lang="en-US" sz="2000" i="1" dirty="0"/>
              <a:t>Continued</a:t>
            </a:r>
            <a:endParaRPr lang="en-US" dirty="0"/>
          </a:p>
        </p:txBody>
      </p:sp>
      <p:sp>
        <p:nvSpPr>
          <p:cNvPr id="35842" name="Content Placeholder 1"/>
          <p:cNvSpPr>
            <a:spLocks noGrp="1"/>
          </p:cNvSpPr>
          <p:nvPr>
            <p:ph idx="1"/>
          </p:nvPr>
        </p:nvSpPr>
        <p:spPr>
          <a:xfrm>
            <a:off x="429295" y="1597539"/>
            <a:ext cx="8225307" cy="2682539"/>
          </a:xfrm>
        </p:spPr>
        <p:txBody>
          <a:bodyPr/>
          <a:lstStyle/>
          <a:p>
            <a:pPr lvl="1">
              <a:lnSpc>
                <a:spcPct val="100000"/>
              </a:lnSpc>
              <a:spcBef>
                <a:spcPts val="0"/>
              </a:spcBef>
            </a:pPr>
            <a:r>
              <a:rPr lang="en-US" altLang="en-US" sz="1600" dirty="0"/>
              <a:t>If a hemostatic dressing is not available, continue to apply direct pressure. If blood soaks through the first dressing, place additional dressings on top of the blood-soaked dressing and keep applying pressure. </a:t>
            </a:r>
          </a:p>
          <a:p>
            <a:pPr lvl="1">
              <a:lnSpc>
                <a:spcPct val="100000"/>
              </a:lnSpc>
              <a:spcBef>
                <a:spcPts val="0"/>
              </a:spcBef>
            </a:pPr>
            <a:r>
              <a:rPr lang="en-US" altLang="en-US" sz="1600" dirty="0"/>
              <a:t>Use a pressure bandage if needed.</a:t>
            </a:r>
          </a:p>
          <a:p>
            <a:pPr lvl="1">
              <a:lnSpc>
                <a:spcPct val="100000"/>
              </a:lnSpc>
              <a:spcBef>
                <a:spcPts val="0"/>
              </a:spcBef>
            </a:pPr>
            <a:r>
              <a:rPr lang="en-US" altLang="en-US" sz="1600" dirty="0"/>
              <a:t>Treat for shock with positioning and by maintaining body temperature.</a:t>
            </a:r>
          </a:p>
          <a:p>
            <a:pPr lvl="1">
              <a:lnSpc>
                <a:spcPct val="100000"/>
              </a:lnSpc>
              <a:spcBef>
                <a:spcPts val="0"/>
              </a:spcBef>
            </a:pPr>
            <a:r>
              <a:rPr lang="en-US" altLang="en-US" sz="1600" dirty="0"/>
              <a:t>If 9-1-1 has not been called and the bleeding has subsided, transport Chris to an urgent care facility for evaluation and treatment.</a:t>
            </a:r>
          </a:p>
        </p:txBody>
      </p:sp>
    </p:spTree>
    <p:custDataLst>
      <p:tags r:id="rId1"/>
    </p:custDataLst>
    <p:extLst>
      <p:ext uri="{BB962C8B-B14F-4D97-AF65-F5344CB8AC3E}">
        <p14:creationId xmlns:p14="http://schemas.microsoft.com/office/powerpoint/2010/main" val="953967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4</a:t>
            </a:r>
          </a:p>
        </p:txBody>
      </p:sp>
      <p:sp>
        <p:nvSpPr>
          <p:cNvPr id="3" name="Content Placeholder 2"/>
          <p:cNvSpPr>
            <a:spLocks noGrp="1"/>
          </p:cNvSpPr>
          <p:nvPr>
            <p:ph idx="1"/>
          </p:nvPr>
        </p:nvSpPr>
        <p:spPr>
          <a:xfrm>
            <a:off x="628650" y="1370013"/>
            <a:ext cx="7886700" cy="3025976"/>
          </a:xfrm>
        </p:spPr>
        <p:txBody>
          <a:bodyPr rtlCol="0">
            <a:noAutofit/>
          </a:bodyPr>
          <a:lstStyle/>
          <a:p>
            <a:pPr marL="0" indent="0">
              <a:lnSpc>
                <a:spcPct val="100000"/>
              </a:lnSpc>
              <a:spcBef>
                <a:spcPts val="0"/>
              </a:spcBef>
              <a:spcAft>
                <a:spcPts val="600"/>
              </a:spcAft>
              <a:buNone/>
              <a:defRPr/>
            </a:pPr>
            <a:r>
              <a:rPr lang="en-US" sz="1600" dirty="0"/>
              <a:t>You are a supervisor for a family-owned construction company. You’ve stopped by one of the job sites to check on the job’s progress. As you are about to leave to check on the next job site, you hear a cry for help from one of the laborers, Jack Wolski. You run toward the cry for help and see Jack holding pressure on his left index and middle fingers. The saw he was using to cut a 2-inch x 8-inch x 10-foot piece of lumber is still running. You ask Jack what happened. He tells you that the saw kicked back, contacting his left hand and cutting </a:t>
            </a:r>
            <a:r>
              <a:rPr lang="en-US" sz="1600" dirty="0" smtClean="0"/>
              <a:t>2 </a:t>
            </a:r>
            <a:r>
              <a:rPr lang="en-US" sz="1600" dirty="0"/>
              <a:t>fingers. </a:t>
            </a:r>
          </a:p>
          <a:p>
            <a:pPr marL="342900" indent="-342900" eaLnBrk="1" fontAlgn="auto" hangingPunct="1">
              <a:spcBef>
                <a:spcPts val="0"/>
              </a:spcBef>
              <a:buFont typeface="+mj-lt"/>
              <a:buAutoNum type="arabicPeriod"/>
              <a:defRPr/>
            </a:pPr>
            <a:r>
              <a:rPr lang="en-US" sz="1800" b="1" dirty="0"/>
              <a:t>What would you do before providing care?</a:t>
            </a:r>
          </a:p>
          <a:p>
            <a:pPr marL="0" indent="0" eaLnBrk="1" fontAlgn="auto" hangingPunct="1">
              <a:spcBef>
                <a:spcPts val="0"/>
              </a:spcBef>
              <a:buNone/>
              <a:defRPr/>
            </a:pPr>
            <a:r>
              <a:rPr lang="en-US" sz="1800" b="1" dirty="0"/>
              <a:t>2.  How would you provide care?</a:t>
            </a:r>
          </a:p>
        </p:txBody>
      </p:sp>
    </p:spTree>
    <p:custDataLst>
      <p:tags r:id="rId1"/>
    </p:custDataLst>
    <p:extLst>
      <p:ext uri="{BB962C8B-B14F-4D97-AF65-F5344CB8AC3E}">
        <p14:creationId xmlns:p14="http://schemas.microsoft.com/office/powerpoint/2010/main" val="202848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4 </a:t>
            </a:r>
            <a:r>
              <a:rPr lang="en-US" sz="3600" b="1" dirty="0"/>
              <a:t>Answer 1</a:t>
            </a:r>
            <a:endParaRPr lang="en-US" sz="3600" dirty="0"/>
          </a:p>
        </p:txBody>
      </p:sp>
      <p:sp>
        <p:nvSpPr>
          <p:cNvPr id="3" name="Content Placeholder 2"/>
          <p:cNvSpPr>
            <a:spLocks noGrp="1"/>
          </p:cNvSpPr>
          <p:nvPr>
            <p:ph idx="1"/>
          </p:nvPr>
        </p:nvSpPr>
        <p:spPr>
          <a:xfrm>
            <a:off x="628650" y="1825055"/>
            <a:ext cx="7886700" cy="1493390"/>
          </a:xfrm>
        </p:spPr>
        <p:txBody>
          <a:bodyPr rtlCol="0">
            <a:normAutofit/>
          </a:bodyPr>
          <a:lstStyle/>
          <a:p>
            <a:pPr marL="342900" indent="-342900" eaLnBrk="1" fontAlgn="auto" hangingPunct="1">
              <a:spcBef>
                <a:spcPts val="0"/>
              </a:spcBef>
              <a:spcAft>
                <a:spcPts val="600"/>
              </a:spcAft>
              <a:buFont typeface="+mj-lt"/>
              <a:buAutoNum type="arabicPeriod"/>
              <a:defRPr/>
            </a:pPr>
            <a:r>
              <a:rPr lang="en-US" sz="1800" b="1" dirty="0"/>
              <a:t>What would you do before providing care?</a:t>
            </a:r>
          </a:p>
          <a:p>
            <a:pPr lvl="1">
              <a:lnSpc>
                <a:spcPct val="100000"/>
              </a:lnSpc>
              <a:spcBef>
                <a:spcPts val="0"/>
              </a:spcBef>
              <a:defRPr/>
            </a:pPr>
            <a:r>
              <a:rPr lang="en-US" sz="1600" dirty="0"/>
              <a:t>Direct Jack to keep applying pressure to his fingers.</a:t>
            </a:r>
          </a:p>
          <a:p>
            <a:pPr lvl="1">
              <a:lnSpc>
                <a:spcPct val="100000"/>
              </a:lnSpc>
              <a:spcBef>
                <a:spcPts val="0"/>
              </a:spcBef>
              <a:defRPr/>
            </a:pPr>
            <a:r>
              <a:rPr lang="en-US" sz="1600" dirty="0"/>
              <a:t>Turn off the saw to make the scene safe.</a:t>
            </a:r>
          </a:p>
          <a:p>
            <a:pPr lvl="1">
              <a:lnSpc>
                <a:spcPct val="100000"/>
              </a:lnSpc>
              <a:spcBef>
                <a:spcPts val="0"/>
              </a:spcBef>
              <a:defRPr/>
            </a:pPr>
            <a:r>
              <a:rPr lang="en-US" sz="1600" dirty="0"/>
              <a:t>Direct another worker to bring the first aid kit to you.</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1698370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628649" y="132970"/>
            <a:ext cx="7945507" cy="1056179"/>
          </a:xfrm>
        </p:spPr>
        <p:txBody>
          <a:bodyPr rtlCol="0">
            <a:normAutofit fontScale="90000"/>
          </a:bodyPr>
          <a:lstStyle/>
          <a:p>
            <a:pPr>
              <a:defRPr/>
            </a:pPr>
            <a:r>
              <a:rPr lang="en-US" altLang="en-US" sz="4000" dirty="0"/>
              <a:t>Bleeding and Wound Care</a:t>
            </a:r>
            <a:r>
              <a:rPr lang="en-US" sz="4400" dirty="0"/>
              <a:t/>
            </a:r>
            <a:br>
              <a:rPr lang="en-US" sz="4400" dirty="0"/>
            </a:br>
            <a:r>
              <a:rPr lang="en-US" sz="3600" dirty="0"/>
              <a:t>Scenario 4 Answer 2 </a:t>
            </a:r>
            <a:r>
              <a:rPr lang="en-US" sz="2000" i="1" dirty="0"/>
              <a:t>Continues on next page</a:t>
            </a:r>
            <a:endParaRPr lang="en-US" sz="2000" dirty="0"/>
          </a:p>
        </p:txBody>
      </p:sp>
      <p:sp>
        <p:nvSpPr>
          <p:cNvPr id="38914" name="Content Placeholder 1"/>
          <p:cNvSpPr>
            <a:spLocks noGrp="1"/>
          </p:cNvSpPr>
          <p:nvPr>
            <p:ph idx="1"/>
          </p:nvPr>
        </p:nvSpPr>
        <p:spPr>
          <a:xfrm>
            <a:off x="628649" y="1189149"/>
            <a:ext cx="7886700" cy="2236631"/>
          </a:xfrm>
        </p:spPr>
        <p:txBody>
          <a:bodyPr/>
          <a:lstStyle/>
          <a:p>
            <a:pPr marL="342900" indent="-342900" eaLnBrk="1" hangingPunct="1">
              <a:lnSpc>
                <a:spcPct val="100000"/>
              </a:lnSpc>
              <a:spcBef>
                <a:spcPts val="0"/>
              </a:spcBef>
              <a:spcAft>
                <a:spcPts val="600"/>
              </a:spcAft>
              <a:buFont typeface="+mj-lt"/>
              <a:buAutoNum type="arabicPeriod" startAt="2"/>
            </a:pPr>
            <a:r>
              <a:rPr lang="en-US" altLang="en-US" sz="1800" b="1" dirty="0"/>
              <a:t>How would you provide care?</a:t>
            </a:r>
          </a:p>
          <a:p>
            <a:pPr lvl="1">
              <a:lnSpc>
                <a:spcPct val="100000"/>
              </a:lnSpc>
              <a:spcBef>
                <a:spcPts val="0"/>
              </a:spcBef>
            </a:pPr>
            <a:r>
              <a:rPr lang="en-US" altLang="en-US" sz="1600" dirty="0"/>
              <a:t>Apply medical exam gloves.</a:t>
            </a:r>
          </a:p>
          <a:p>
            <a:pPr lvl="1">
              <a:lnSpc>
                <a:spcPct val="100000"/>
              </a:lnSpc>
              <a:spcBef>
                <a:spcPts val="0"/>
              </a:spcBef>
            </a:pPr>
            <a:r>
              <a:rPr lang="en-US" altLang="en-US" sz="1600" dirty="0"/>
              <a:t>Direct Jack to stop applying pressure and examine the wounds.</a:t>
            </a:r>
          </a:p>
          <a:p>
            <a:pPr lvl="1">
              <a:lnSpc>
                <a:spcPct val="100000"/>
              </a:lnSpc>
              <a:spcBef>
                <a:spcPts val="0"/>
              </a:spcBef>
            </a:pPr>
            <a:r>
              <a:rPr lang="en-US" altLang="en-US" sz="1600" dirty="0"/>
              <a:t>If bleeding has slowed: </a:t>
            </a:r>
          </a:p>
          <a:p>
            <a:pPr lvl="2">
              <a:lnSpc>
                <a:spcPct val="100000"/>
              </a:lnSpc>
              <a:spcBef>
                <a:spcPts val="0"/>
              </a:spcBef>
            </a:pPr>
            <a:r>
              <a:rPr lang="en-US" altLang="en-US" sz="1600" dirty="0"/>
              <a:t>Apply a pressure bandage.</a:t>
            </a:r>
          </a:p>
          <a:p>
            <a:pPr lvl="2">
              <a:lnSpc>
                <a:spcPct val="100000"/>
              </a:lnSpc>
              <a:spcBef>
                <a:spcPts val="0"/>
              </a:spcBef>
            </a:pPr>
            <a:r>
              <a:rPr lang="en-US" altLang="en-US" sz="1600" dirty="0"/>
              <a:t>Take Jack to an urgent care facility or the emergency department for evaluation and treatment.</a:t>
            </a:r>
          </a:p>
          <a:p>
            <a:pPr lvl="2">
              <a:lnSpc>
                <a:spcPct val="100000"/>
              </a:lnSpc>
              <a:spcBef>
                <a:spcPts val="0"/>
              </a:spcBef>
            </a:pPr>
            <a:r>
              <a:rPr lang="en-US" altLang="en-US" sz="1600" dirty="0"/>
              <a:t>Treat for shock by maintaining body temperature during transport.</a:t>
            </a:r>
          </a:p>
        </p:txBody>
      </p:sp>
    </p:spTree>
    <p:custDataLst>
      <p:tags r:id="rId1"/>
    </p:custDataLst>
    <p:extLst>
      <p:ext uri="{BB962C8B-B14F-4D97-AF65-F5344CB8AC3E}">
        <p14:creationId xmlns:p14="http://schemas.microsoft.com/office/powerpoint/2010/main" val="756198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p:cNvSpPr>
          <p:nvPr/>
        </p:nvSpPr>
        <p:spPr bwMode="auto">
          <a:xfrm>
            <a:off x="445908" y="1457909"/>
            <a:ext cx="7632700" cy="217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spcAft>
                <a:spcPts val="600"/>
              </a:spcAft>
              <a:buFont typeface="Arial" panose="020B0604020202020204" pitchFamily="34" charset="0"/>
              <a:buChar char="•"/>
              <a:defRPr sz="2800">
                <a:solidFill>
                  <a:srgbClr val="595959"/>
                </a:solidFill>
                <a:latin typeface="Arial" panose="020B0604020202020204" pitchFamily="34" charset="0"/>
              </a:defRPr>
            </a:lvl1pPr>
            <a:lvl2pPr marL="666750" indent="-2286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If bleeding has not slowed:</a:t>
            </a:r>
          </a:p>
          <a:p>
            <a:pPr lvl="2">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Put a sterile dressing on the wounds.</a:t>
            </a:r>
          </a:p>
          <a:p>
            <a:pPr lvl="2">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Push on the wounds with your gloved hand as hard as needed for about 5 minutes.</a:t>
            </a:r>
          </a:p>
          <a:p>
            <a:pPr lvl="2">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Reevaluate the bleeding. If direct pressure does not control the bleeding and you have a hemostatic dressing, remove dressings already used and apply the hemostatic dressing directly on the wound using direct pressure. </a:t>
            </a:r>
          </a:p>
        </p:txBody>
      </p:sp>
      <p:sp>
        <p:nvSpPr>
          <p:cNvPr id="9"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4 </a:t>
            </a:r>
            <a:r>
              <a:rPr lang="en-US" sz="3600" b="1" dirty="0"/>
              <a:t>Answer 2 </a:t>
            </a:r>
            <a:r>
              <a:rPr lang="en-US" sz="2000" i="1" dirty="0"/>
              <a:t>Continued</a:t>
            </a:r>
            <a:endParaRPr lang="en-US" sz="2000" dirty="0"/>
          </a:p>
        </p:txBody>
      </p:sp>
    </p:spTree>
    <p:custDataLst>
      <p:tags r:id="rId1"/>
    </p:custDataLst>
    <p:extLst>
      <p:ext uri="{BB962C8B-B14F-4D97-AF65-F5344CB8AC3E}">
        <p14:creationId xmlns:p14="http://schemas.microsoft.com/office/powerpoint/2010/main" val="3578418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EBD1-7E94-3542-BB54-BE38F3F43122}"/>
              </a:ext>
            </a:extLst>
          </p:cNvPr>
          <p:cNvSpPr>
            <a:spLocks noGrp="1"/>
          </p:cNvSpPr>
          <p:nvPr>
            <p:ph type="ctrTitle"/>
          </p:nvPr>
        </p:nvSpPr>
        <p:spPr>
          <a:xfrm>
            <a:off x="569843" y="2018399"/>
            <a:ext cx="8077199" cy="1506119"/>
          </a:xfrm>
        </p:spPr>
        <p:txBody>
          <a:bodyPr/>
          <a:lstStyle/>
          <a:p>
            <a:r>
              <a:rPr lang="en-US" sz="3600" dirty="0" smtClean="0">
                <a:latin typeface="+mj-lt"/>
              </a:rPr>
              <a:t>FA/CPR/AED </a:t>
            </a:r>
            <a:r>
              <a:rPr lang="en-US" sz="3600" dirty="0">
                <a:latin typeface="+mj-lt"/>
              </a:rPr>
              <a:t>Case Scenarios</a:t>
            </a:r>
            <a:br>
              <a:rPr lang="en-US" sz="3600" dirty="0">
                <a:latin typeface="+mj-lt"/>
              </a:rPr>
            </a:br>
            <a:r>
              <a:rPr lang="en-US" sz="3600" dirty="0">
                <a:latin typeface="+mj-lt"/>
              </a:rPr>
              <a:t>CONSTRUCTION </a:t>
            </a:r>
          </a:p>
        </p:txBody>
      </p:sp>
      <p:sp>
        <p:nvSpPr>
          <p:cNvPr id="4" name="Subtitle 3">
            <a:extLst>
              <a:ext uri="{FF2B5EF4-FFF2-40B4-BE49-F238E27FC236}">
                <a16:creationId xmlns:a16="http://schemas.microsoft.com/office/drawing/2014/main" id="{E495311E-7F89-714D-9C45-C4344ED99A00}"/>
              </a:ext>
            </a:extLst>
          </p:cNvPr>
          <p:cNvSpPr>
            <a:spLocks noGrp="1"/>
          </p:cNvSpPr>
          <p:nvPr>
            <p:ph type="subTitle" idx="1"/>
          </p:nvPr>
        </p:nvSpPr>
        <p:spPr>
          <a:xfrm>
            <a:off x="668628" y="3491119"/>
            <a:ext cx="7806744" cy="1314450"/>
          </a:xfrm>
        </p:spPr>
        <p:txBody>
          <a:bodyPr/>
          <a:lstStyle/>
          <a:p>
            <a:r>
              <a:rPr lang="en-US" dirty="0">
                <a:solidFill>
                  <a:srgbClr val="6DBD4B"/>
                </a:solidFill>
                <a:latin typeface="Roboto Condensed Light" panose="02000000000000000000" pitchFamily="2" charset="0"/>
                <a:ea typeface="Roboto Condensed Light" panose="02000000000000000000" pitchFamily="2" charset="0"/>
              </a:rPr>
              <a:t>Use to customize your First Aid Training </a:t>
            </a:r>
          </a:p>
          <a:p>
            <a:r>
              <a:rPr lang="en-US" dirty="0">
                <a:solidFill>
                  <a:srgbClr val="6DBD4B"/>
                </a:solidFill>
                <a:latin typeface="Roboto Condensed Light" panose="02000000000000000000" pitchFamily="2" charset="0"/>
                <a:ea typeface="Roboto Condensed Light" panose="02000000000000000000" pitchFamily="2" charset="0"/>
              </a:rPr>
              <a:t>for your audience</a:t>
            </a:r>
          </a:p>
        </p:txBody>
      </p:sp>
    </p:spTree>
    <p:extLst>
      <p:ext uri="{BB962C8B-B14F-4D97-AF65-F5344CB8AC3E}">
        <p14:creationId xmlns:p14="http://schemas.microsoft.com/office/powerpoint/2010/main" val="2360593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5</a:t>
            </a:r>
          </a:p>
        </p:txBody>
      </p:sp>
      <p:sp>
        <p:nvSpPr>
          <p:cNvPr id="3" name="Content Placeholder 2"/>
          <p:cNvSpPr>
            <a:spLocks noGrp="1"/>
          </p:cNvSpPr>
          <p:nvPr>
            <p:ph idx="1"/>
          </p:nvPr>
        </p:nvSpPr>
        <p:spPr>
          <a:xfrm>
            <a:off x="672672" y="1278117"/>
            <a:ext cx="7413381" cy="2860294"/>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are part of a 3-person crew that has been sent to a residential location by Done Right Roofers. Your job is to replace the felt under some concrete tile and then put the tile back into place. You and your coworker, Jim McGraw, are removing debris from the roof and dumping leftover roof tile into a dumpster on the ground. The foreman, Rusty Adams, is using a nail gun to insert nails into roofing tiles. Jim was carrying a load of leftover tile when he slipped and fell into Rusty. Rusty tried to catch him, but the nail gun went off, sending a nail into Jim’s abdomen. Neither Jim nor Rusty fell from the roof. You are trained in first aid. </a:t>
            </a:r>
          </a:p>
          <a:p>
            <a:pPr marL="342900" indent="-342900" eaLnBrk="1" fontAlgn="auto" hangingPunct="1">
              <a:spcBef>
                <a:spcPts val="0"/>
              </a:spcBef>
              <a:buFont typeface="+mj-lt"/>
              <a:buAutoNum type="arabicPeriod"/>
              <a:defRPr/>
            </a:pPr>
            <a:r>
              <a:rPr lang="en-US" sz="1800" b="1" dirty="0"/>
              <a:t>What would you do before providing first aid?</a:t>
            </a:r>
          </a:p>
          <a:p>
            <a:pPr marL="342900" indent="-342900" eaLnBrk="1" fontAlgn="auto" hangingPunct="1">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500" dirty="0"/>
          </a:p>
        </p:txBody>
      </p:sp>
    </p:spTree>
    <p:custDataLst>
      <p:tags r:id="rId1"/>
    </p:custDataLst>
    <p:extLst>
      <p:ext uri="{BB962C8B-B14F-4D97-AF65-F5344CB8AC3E}">
        <p14:creationId xmlns:p14="http://schemas.microsoft.com/office/powerpoint/2010/main" val="1352210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5 </a:t>
            </a:r>
            <a:r>
              <a:rPr lang="en-US" sz="3600" b="1" dirty="0"/>
              <a:t>Answer 1</a:t>
            </a:r>
            <a:endParaRPr lang="en-US" sz="3600" dirty="0"/>
          </a:p>
        </p:txBody>
      </p:sp>
      <p:sp>
        <p:nvSpPr>
          <p:cNvPr id="3" name="Content Placeholder 2"/>
          <p:cNvSpPr>
            <a:spLocks noGrp="1"/>
          </p:cNvSpPr>
          <p:nvPr>
            <p:ph idx="1"/>
          </p:nvPr>
        </p:nvSpPr>
        <p:spPr>
          <a:xfrm>
            <a:off x="628650" y="1795005"/>
            <a:ext cx="7886700" cy="1553491"/>
          </a:xfrm>
        </p:spPr>
        <p:txBody>
          <a:bodyPr rtlCol="0">
            <a:normAutofit/>
          </a:bodyPr>
          <a:lstStyle/>
          <a:p>
            <a:pPr marL="342900" indent="-342900" eaLnBrk="1" fontAlgn="auto" hangingPunct="1">
              <a:spcBef>
                <a:spcPts val="0"/>
              </a:spcBef>
              <a:spcAft>
                <a:spcPts val="600"/>
              </a:spcAft>
              <a:buFont typeface="+mj-lt"/>
              <a:buAutoNum type="arabicPeriod"/>
              <a:defRPr/>
            </a:pPr>
            <a:r>
              <a:rPr lang="en-US" sz="1800" b="1" dirty="0">
                <a:solidFill>
                  <a:schemeClr val="accent6">
                    <a:lumMod val="10000"/>
                  </a:schemeClr>
                </a:solidFill>
              </a:rPr>
              <a:t>What would you do before providing first aid?</a:t>
            </a:r>
            <a:endParaRPr lang="en-US" sz="1200" b="1" dirty="0">
              <a:solidFill>
                <a:schemeClr val="accent6">
                  <a:lumMod val="10000"/>
                </a:schemeClr>
              </a:solidFill>
            </a:endParaRPr>
          </a:p>
          <a:p>
            <a:pPr lvl="1">
              <a:lnSpc>
                <a:spcPct val="100000"/>
              </a:lnSpc>
              <a:spcBef>
                <a:spcPts val="0"/>
              </a:spcBef>
              <a:defRPr/>
            </a:pPr>
            <a:r>
              <a:rPr lang="en-US" sz="1600" dirty="0"/>
              <a:t>Make sure the scene is safe and call 9-1-1. </a:t>
            </a:r>
          </a:p>
          <a:p>
            <a:pPr lvl="1">
              <a:lnSpc>
                <a:spcPct val="100000"/>
              </a:lnSpc>
              <a:spcBef>
                <a:spcPts val="0"/>
              </a:spcBef>
              <a:defRPr/>
            </a:pPr>
            <a:r>
              <a:rPr lang="en-US" sz="1600" dirty="0"/>
              <a:t>Direct Rusty to stay with Jim while you get the first aid supplies.</a:t>
            </a:r>
          </a:p>
          <a:p>
            <a:pPr lvl="1">
              <a:lnSpc>
                <a:spcPct val="100000"/>
              </a:lnSpc>
              <a:spcBef>
                <a:spcPts val="0"/>
              </a:spcBef>
              <a:defRPr/>
            </a:pPr>
            <a:r>
              <a:rPr lang="en-US" sz="1600" dirty="0"/>
              <a:t>Use the scaffolding to safely leave the roof and get the first aid kit.</a:t>
            </a:r>
          </a:p>
          <a:p>
            <a:pPr lvl="1">
              <a:lnSpc>
                <a:spcPct val="100000"/>
              </a:lnSpc>
              <a:spcBef>
                <a:spcPts val="0"/>
              </a:spcBef>
              <a:defRPr/>
            </a:pPr>
            <a:r>
              <a:rPr lang="en-US" sz="1600" dirty="0"/>
              <a:t>Climb back up to the roof and put on medical exam gloves.</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3754944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txBox="1">
            <a:spLocks/>
          </p:cNvSpPr>
          <p:nvPr/>
        </p:nvSpPr>
        <p:spPr bwMode="auto">
          <a:xfrm>
            <a:off x="855663" y="1465629"/>
            <a:ext cx="7632700"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4572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342900" marR="0" lvl="0" indent="-342900" algn="l" defTabSz="457200" rtl="0" eaLnBrk="1" fontAlgn="auto" latinLnBrk="0" hangingPunct="1">
              <a:lnSpc>
                <a:spcPct val="100000"/>
              </a:lnSpc>
              <a:buClrTx/>
              <a:buSzTx/>
              <a:buFont typeface="+mj-lt"/>
              <a:buAutoNum type="arabicPeriod" startAt="2"/>
              <a:tabLst/>
              <a:defRPr/>
            </a:pPr>
            <a:r>
              <a:rPr kumimoji="0" lang="en-US" alt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How would you provide care?</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Leave the nail in place.</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Control bleeding by applying pressure around the edges of the nail.</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Dress the wound around the nail.</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Stabilize the nail in place with large dressings.</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Support the nail while bandaging dressings in place.</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Keep Jim still and reassure him that help is on the way.</a:t>
            </a:r>
          </a:p>
        </p:txBody>
      </p:sp>
      <p:sp>
        <p:nvSpPr>
          <p:cNvPr id="9"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5 </a:t>
            </a:r>
            <a:r>
              <a:rPr lang="en-US" sz="3600" b="1" dirty="0"/>
              <a:t>Answer</a:t>
            </a:r>
            <a:endParaRPr lang="en-US" sz="3600" dirty="0"/>
          </a:p>
        </p:txBody>
      </p:sp>
    </p:spTree>
    <p:custDataLst>
      <p:tags r:id="rId1"/>
    </p:custDataLst>
    <p:extLst>
      <p:ext uri="{BB962C8B-B14F-4D97-AF65-F5344CB8AC3E}">
        <p14:creationId xmlns:p14="http://schemas.microsoft.com/office/powerpoint/2010/main" val="2947212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0"/>
          <p:cNvSpPr>
            <a:spLocks noGrp="1"/>
          </p:cNvSpPr>
          <p:nvPr>
            <p:ph type="ctrTitle"/>
          </p:nvPr>
        </p:nvSpPr>
        <p:spPr/>
        <p:txBody>
          <a:bodyPr/>
          <a:lstStyle/>
          <a:p>
            <a:pPr eaLnBrk="1" hangingPunct="1"/>
            <a:r>
              <a:rPr lang="en-US" altLang="en-US" sz="3600" dirty="0">
                <a:latin typeface="+mj-lt"/>
              </a:rPr>
              <a:t>Burns </a:t>
            </a:r>
            <a:r>
              <a:rPr lang="en-US" altLang="en-US" sz="3600" dirty="0" smtClean="0">
                <a:latin typeface="+mj-lt"/>
              </a:rPr>
              <a:t/>
            </a:r>
            <a:br>
              <a:rPr lang="en-US" altLang="en-US" sz="3600" dirty="0" smtClean="0">
                <a:latin typeface="+mj-lt"/>
              </a:rPr>
            </a:br>
            <a:r>
              <a:rPr lang="en-US" altLang="en-US" sz="3600" dirty="0" smtClean="0">
                <a:latin typeface="+mj-lt"/>
              </a:rPr>
              <a:t>Scenarios</a:t>
            </a:r>
            <a:endParaRPr lang="en-US" altLang="en-US" sz="3600" dirty="0">
              <a:latin typeface="+mj-lt"/>
            </a:endParaRPr>
          </a:p>
        </p:txBody>
      </p:sp>
      <p:sp>
        <p:nvSpPr>
          <p:cNvPr id="3" name="TextBox 2"/>
          <p:cNvSpPr txBox="1"/>
          <p:nvPr/>
        </p:nvSpPr>
        <p:spPr>
          <a:xfrm>
            <a:off x="1553152" y="3630315"/>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Construction</a:t>
            </a:r>
          </a:p>
        </p:txBody>
      </p:sp>
      <p:sp>
        <p:nvSpPr>
          <p:cNvPr id="4" name="Action Button: Return 3">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395154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3894" y="274748"/>
            <a:ext cx="7700202" cy="978795"/>
          </a:xfrm>
        </p:spPr>
        <p:txBody>
          <a:bodyPr rtlCol="0">
            <a:noAutofit/>
          </a:bodyPr>
          <a:lstStyle/>
          <a:p>
            <a:pPr defTabSz="457311">
              <a:defRPr/>
            </a:pPr>
            <a:r>
              <a:rPr lang="en-US" altLang="en-US" dirty="0" smtClean="0"/>
              <a:t>Burns</a:t>
            </a:r>
            <a:r>
              <a:rPr lang="en-US" dirty="0" smtClean="0"/>
              <a:t/>
            </a:r>
            <a:br>
              <a:rPr lang="en-US" dirty="0" smtClean="0"/>
            </a:br>
            <a:r>
              <a:rPr lang="en-US" sz="3200" dirty="0" smtClean="0"/>
              <a:t>Scenario 1</a:t>
            </a:r>
            <a:endParaRPr lang="en-US" sz="3200" dirty="0"/>
          </a:p>
        </p:txBody>
      </p:sp>
      <p:sp>
        <p:nvSpPr>
          <p:cNvPr id="5" name="Content Placeholder 4"/>
          <p:cNvSpPr>
            <a:spLocks noGrp="1"/>
          </p:cNvSpPr>
          <p:nvPr>
            <p:ph idx="1"/>
          </p:nvPr>
        </p:nvSpPr>
        <p:spPr>
          <a:xfrm>
            <a:off x="713995" y="1335535"/>
            <a:ext cx="7717374" cy="3017837"/>
          </a:xfrm>
        </p:spPr>
        <p:txBody>
          <a:bodyPr rtlCol="0">
            <a:normAutofit/>
          </a:bodyPr>
          <a:lstStyle/>
          <a:p>
            <a:pPr marL="0" indent="0" defTabSz="457311" eaLnBrk="1" fontAlgn="auto" hangingPunct="1">
              <a:lnSpc>
                <a:spcPct val="110000"/>
              </a:lnSpc>
              <a:spcBef>
                <a:spcPts val="0"/>
              </a:spcBef>
              <a:spcAft>
                <a:spcPts val="600"/>
              </a:spcAft>
              <a:buFont typeface="+mj-lt"/>
              <a:buNone/>
              <a:defRPr/>
            </a:pPr>
            <a:r>
              <a:rPr lang="en-US" sz="1600" dirty="0"/>
              <a:t>One of the grader/dozer/scraper operators at Johnston’s Ready Mix was pushing material to the feeder with a dozer. The dozer began to overheat. The operator saw that the radiator cap was mis-threaded, so he walked onto the engine cover, kicked at the cap hoping to tighten it, and dislodged it instead. Boiling water coolant spewed upwardly, causing burns to his face, arms, chest and legs.</a:t>
            </a:r>
          </a:p>
          <a:p>
            <a:pPr marL="0" indent="0" defTabSz="457311" eaLnBrk="1" fontAlgn="auto" hangingPunct="1">
              <a:lnSpc>
                <a:spcPct val="110000"/>
              </a:lnSpc>
              <a:spcBef>
                <a:spcPts val="0"/>
              </a:spcBef>
              <a:spcAft>
                <a:spcPts val="600"/>
              </a:spcAft>
              <a:buFont typeface="+mj-lt"/>
              <a:buNone/>
              <a:defRPr/>
            </a:pPr>
            <a:r>
              <a:rPr lang="en-US" sz="1600" dirty="0"/>
              <a:t>You see the incident and go over to help. You are trained in first aid.</a:t>
            </a:r>
          </a:p>
          <a:p>
            <a:pPr marL="342900" indent="-342900" defTabSz="457311" eaLnBrk="1" fontAlgn="auto" hangingPunct="1">
              <a:lnSpc>
                <a:spcPct val="120000"/>
              </a:lnSpc>
              <a:spcBef>
                <a:spcPts val="0"/>
              </a:spcBef>
              <a:buFont typeface="+mj-lt"/>
              <a:buAutoNum type="arabicPeriod"/>
              <a:defRPr/>
            </a:pPr>
            <a:r>
              <a:rPr lang="en-US" sz="1800" b="1" dirty="0"/>
              <a:t>What would you do before providing first aid?</a:t>
            </a:r>
          </a:p>
          <a:p>
            <a:pPr marL="342900" indent="-342900" defTabSz="457311" eaLnBrk="1" fontAlgn="auto" hangingPunct="1">
              <a:lnSpc>
                <a:spcPct val="120000"/>
              </a:lnSpc>
              <a:spcBef>
                <a:spcPts val="0"/>
              </a:spcBef>
              <a:buFont typeface="+mj-lt"/>
              <a:buAutoNum type="arabicPeriod"/>
              <a:defRPr/>
            </a:pPr>
            <a:r>
              <a:rPr lang="en-US" sz="1800" b="1" dirty="0"/>
              <a:t>How would you provide care?</a:t>
            </a:r>
          </a:p>
          <a:p>
            <a:pPr marL="342991" lvl="1" indent="0" defTabSz="457311"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458659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691" y="283335"/>
            <a:ext cx="7416800" cy="1025559"/>
          </a:xfrm>
        </p:spPr>
        <p:txBody>
          <a:bodyPr rtlCol="0">
            <a:noAutofit/>
          </a:bodyPr>
          <a:lstStyle/>
          <a:p>
            <a:pPr defTabSz="457311">
              <a:defRPr/>
            </a:pPr>
            <a:r>
              <a:rPr lang="en-US" altLang="en-US" dirty="0"/>
              <a:t>Burns</a:t>
            </a:r>
            <a:r>
              <a:rPr lang="en-US" dirty="0"/>
              <a:t/>
            </a:r>
            <a:br>
              <a:rPr lang="en-US" dirty="0"/>
            </a:br>
            <a:r>
              <a:rPr lang="en-US" sz="3200" dirty="0"/>
              <a:t>Scenario 1 </a:t>
            </a:r>
            <a:r>
              <a:rPr lang="en-US" sz="3200" b="1" dirty="0"/>
              <a:t>Answer 1</a:t>
            </a:r>
          </a:p>
        </p:txBody>
      </p:sp>
      <p:sp>
        <p:nvSpPr>
          <p:cNvPr id="33794" name="Content Placeholder 4"/>
          <p:cNvSpPr>
            <a:spLocks noGrp="1"/>
          </p:cNvSpPr>
          <p:nvPr>
            <p:ph idx="1"/>
          </p:nvPr>
        </p:nvSpPr>
        <p:spPr>
          <a:xfrm>
            <a:off x="782682" y="1678973"/>
            <a:ext cx="8181013" cy="1862718"/>
          </a:xfrm>
        </p:spPr>
        <p:txBody>
          <a:bodyPr/>
          <a:lstStyle/>
          <a:p>
            <a:pPr marL="342900" indent="-342900" eaLnBrk="1" hangingPunct="1">
              <a:lnSpc>
                <a:spcPct val="100000"/>
              </a:lnSpc>
              <a:spcBef>
                <a:spcPts val="0"/>
              </a:spcBef>
              <a:spcAft>
                <a:spcPts val="600"/>
              </a:spcAft>
              <a:buFont typeface="+mj-lt"/>
              <a:buAutoNum type="arabicPeriod"/>
            </a:pPr>
            <a:r>
              <a:rPr lang="en-US" altLang="en-US" sz="1800" b="1" dirty="0"/>
              <a:t>What would you do before providing first aid?</a:t>
            </a:r>
            <a:endParaRPr lang="en-US" altLang="en-US" sz="1200" b="1" dirty="0"/>
          </a:p>
          <a:p>
            <a:pPr lvl="1">
              <a:lnSpc>
                <a:spcPct val="100000"/>
              </a:lnSpc>
              <a:spcBef>
                <a:spcPts val="0"/>
              </a:spcBef>
            </a:pPr>
            <a:r>
              <a:rPr lang="en-US" altLang="en-US" sz="1600" dirty="0"/>
              <a:t>Make sure the scene is safe. This may involve turning off the dozer to prevent water from continuing to spew.</a:t>
            </a:r>
          </a:p>
          <a:p>
            <a:pPr lvl="1">
              <a:lnSpc>
                <a:spcPct val="100000"/>
              </a:lnSpc>
              <a:spcBef>
                <a:spcPts val="0"/>
              </a:spcBef>
            </a:pPr>
            <a:r>
              <a:rPr lang="en-US" altLang="en-US" sz="1600" dirty="0"/>
              <a:t>Direct someone to call 9-1-1 and to bring the first aid kit and copious amounts of water or a connected water hose.</a:t>
            </a:r>
          </a:p>
          <a:p>
            <a:pPr lvl="1">
              <a:lnSpc>
                <a:spcPct val="100000"/>
              </a:lnSpc>
              <a:spcBef>
                <a:spcPts val="0"/>
              </a:spcBef>
            </a:pPr>
            <a:r>
              <a:rPr lang="en-US" altLang="en-US" sz="1600" dirty="0"/>
              <a:t>Put on medical exam gloves.</a:t>
            </a:r>
          </a:p>
        </p:txBody>
      </p:sp>
    </p:spTree>
    <p:custDataLst>
      <p:tags r:id="rId1"/>
    </p:custDataLst>
    <p:extLst>
      <p:ext uri="{BB962C8B-B14F-4D97-AF65-F5344CB8AC3E}">
        <p14:creationId xmlns:p14="http://schemas.microsoft.com/office/powerpoint/2010/main" val="1060390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6723" y="287628"/>
            <a:ext cx="7416800" cy="1131353"/>
          </a:xfrm>
        </p:spPr>
        <p:txBody>
          <a:bodyPr rtlCol="0">
            <a:noAutofit/>
          </a:bodyPr>
          <a:lstStyle/>
          <a:p>
            <a:pPr defTabSz="457311">
              <a:defRPr/>
            </a:pPr>
            <a:r>
              <a:rPr lang="en-US" altLang="en-US" dirty="0"/>
              <a:t>Burns</a:t>
            </a:r>
            <a:r>
              <a:rPr lang="en-US" dirty="0"/>
              <a:t/>
            </a:r>
            <a:br>
              <a:rPr lang="en-US" dirty="0"/>
            </a:br>
            <a:r>
              <a:rPr lang="en-US" sz="3200" dirty="0"/>
              <a:t>Scenario 1 </a:t>
            </a:r>
            <a:r>
              <a:rPr lang="en-US" sz="3200" b="1" dirty="0"/>
              <a:t>Answer 2</a:t>
            </a:r>
          </a:p>
        </p:txBody>
      </p:sp>
      <p:sp>
        <p:nvSpPr>
          <p:cNvPr id="5" name="Content Placeholder 4"/>
          <p:cNvSpPr>
            <a:spLocks noGrp="1"/>
          </p:cNvSpPr>
          <p:nvPr>
            <p:ph idx="1"/>
          </p:nvPr>
        </p:nvSpPr>
        <p:spPr>
          <a:xfrm>
            <a:off x="636723" y="1503182"/>
            <a:ext cx="7670150" cy="2545077"/>
          </a:xfrm>
        </p:spPr>
        <p:txBody>
          <a:bodyPr rtlCol="0">
            <a:normAutofit/>
          </a:bodyPr>
          <a:lstStyle/>
          <a:p>
            <a:pPr marL="342900" indent="-342900" defTabSz="457311" eaLnBrk="1" fontAlgn="auto" hangingPunct="1">
              <a:lnSpc>
                <a:spcPct val="100000"/>
              </a:lnSpc>
              <a:spcBef>
                <a:spcPts val="0"/>
              </a:spcBef>
              <a:spcAft>
                <a:spcPts val="600"/>
              </a:spcAft>
              <a:buFont typeface="+mj-lt"/>
              <a:buAutoNum type="arabicPeriod" startAt="2"/>
              <a:defRPr/>
            </a:pPr>
            <a:r>
              <a:rPr lang="en-US" sz="1800" b="1" dirty="0"/>
              <a:t>How would you provide care?</a:t>
            </a:r>
            <a:endParaRPr lang="en-US" sz="1200" b="1" dirty="0"/>
          </a:p>
          <a:p>
            <a:pPr lvl="1" defTabSz="457311">
              <a:lnSpc>
                <a:spcPct val="100000"/>
              </a:lnSpc>
              <a:spcBef>
                <a:spcPts val="0"/>
              </a:spcBef>
              <a:defRPr/>
            </a:pPr>
            <a:r>
              <a:rPr lang="en-US" sz="1600" dirty="0"/>
              <a:t>Help the operator off of the dozer.</a:t>
            </a:r>
          </a:p>
          <a:p>
            <a:pPr lvl="1" defTabSz="457311">
              <a:lnSpc>
                <a:spcPct val="100000"/>
              </a:lnSpc>
              <a:spcBef>
                <a:spcPts val="0"/>
              </a:spcBef>
              <a:defRPr/>
            </a:pPr>
            <a:r>
              <a:rPr lang="en-US" sz="1600" dirty="0"/>
              <a:t>Immediately cool the burn with running cool or cold potable water such as tap water for at least 10 minutes. (Do not put ice on a burn, which could cause tissue injury.)</a:t>
            </a:r>
          </a:p>
          <a:p>
            <a:pPr lvl="1" defTabSz="457311">
              <a:lnSpc>
                <a:spcPct val="100000"/>
              </a:lnSpc>
              <a:spcBef>
                <a:spcPts val="0"/>
              </a:spcBef>
              <a:defRPr/>
            </a:pPr>
            <a:r>
              <a:rPr lang="en-US" sz="1600" dirty="0"/>
              <a:t>Remove constricting clothing and jewelry.</a:t>
            </a:r>
          </a:p>
          <a:p>
            <a:pPr lvl="1" defTabSz="457311">
              <a:lnSpc>
                <a:spcPct val="100000"/>
              </a:lnSpc>
              <a:spcBef>
                <a:spcPts val="0"/>
              </a:spcBef>
              <a:defRPr/>
            </a:pPr>
            <a:r>
              <a:rPr lang="en-US" sz="1600" dirty="0"/>
              <a:t>Protect the areas from friction or pressure with nonstick dressings.</a:t>
            </a:r>
          </a:p>
          <a:p>
            <a:pPr lvl="1" defTabSz="457311">
              <a:lnSpc>
                <a:spcPct val="100000"/>
              </a:lnSpc>
              <a:spcBef>
                <a:spcPts val="0"/>
              </a:spcBef>
              <a:defRPr/>
            </a:pPr>
            <a:r>
              <a:rPr lang="en-US" sz="1600" dirty="0"/>
              <a:t>Treat for shock by maintaining body temperature and </a:t>
            </a:r>
            <a:br>
              <a:rPr lang="en-US" sz="1600" dirty="0"/>
            </a:br>
            <a:r>
              <a:rPr lang="en-US" sz="1600" dirty="0"/>
              <a:t>with positioning.</a:t>
            </a:r>
          </a:p>
        </p:txBody>
      </p:sp>
    </p:spTree>
    <p:custDataLst>
      <p:tags r:id="rId1"/>
    </p:custDataLst>
    <p:extLst>
      <p:ext uri="{BB962C8B-B14F-4D97-AF65-F5344CB8AC3E}">
        <p14:creationId xmlns:p14="http://schemas.microsoft.com/office/powerpoint/2010/main" val="3426192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3288" y="81826"/>
            <a:ext cx="7416800" cy="1073240"/>
          </a:xfrm>
        </p:spPr>
        <p:txBody>
          <a:bodyPr rtlCol="0">
            <a:noAutofit/>
          </a:bodyPr>
          <a:lstStyle/>
          <a:p>
            <a:pPr defTabSz="457311">
              <a:defRPr/>
            </a:pPr>
            <a:r>
              <a:rPr lang="en-US" altLang="en-US" dirty="0"/>
              <a:t>Burns</a:t>
            </a:r>
            <a:r>
              <a:rPr lang="en-US" dirty="0"/>
              <a:t> </a:t>
            </a:r>
            <a:br>
              <a:rPr lang="en-US" dirty="0"/>
            </a:br>
            <a:r>
              <a:rPr lang="en-US" sz="3200" dirty="0"/>
              <a:t>Scenario 2</a:t>
            </a:r>
          </a:p>
        </p:txBody>
      </p:sp>
      <p:sp>
        <p:nvSpPr>
          <p:cNvPr id="5" name="Content Placeholder 4"/>
          <p:cNvSpPr>
            <a:spLocks noGrp="1"/>
          </p:cNvSpPr>
          <p:nvPr>
            <p:ph idx="1"/>
          </p:nvPr>
        </p:nvSpPr>
        <p:spPr>
          <a:xfrm>
            <a:off x="555156" y="1103550"/>
            <a:ext cx="7416800" cy="3017837"/>
          </a:xfrm>
        </p:spPr>
        <p:txBody>
          <a:bodyPr rtlCol="0">
            <a:noAutofit/>
          </a:bodyPr>
          <a:lstStyle/>
          <a:p>
            <a:pPr marL="0" indent="0" defTabSz="457311" eaLnBrk="1" fontAlgn="auto" hangingPunct="1">
              <a:lnSpc>
                <a:spcPct val="100000"/>
              </a:lnSpc>
              <a:spcBef>
                <a:spcPts val="0"/>
              </a:spcBef>
              <a:spcAft>
                <a:spcPts val="600"/>
              </a:spcAft>
              <a:buFont typeface="+mj-lt"/>
              <a:buNone/>
              <a:defRPr/>
            </a:pPr>
            <a:r>
              <a:rPr lang="en-US" sz="1600" dirty="0"/>
              <a:t>Your crew of 10 was sent to a pipe laying construction site in California. Your crew is using a hydraulic crane to move heavy-duty trench shoring equipment. While one of the crew was removing a rigging shackle from a steel I-beam, the crane boom contacted an overhead energized high-voltage conductor. The crew member received an electrical shock and burns to her abdomen. You hear her yell for help.</a:t>
            </a:r>
          </a:p>
          <a:p>
            <a:pPr marL="0" indent="0" defTabSz="457311" eaLnBrk="1" fontAlgn="auto" hangingPunct="1">
              <a:lnSpc>
                <a:spcPct val="100000"/>
              </a:lnSpc>
              <a:spcBef>
                <a:spcPts val="0"/>
              </a:spcBef>
              <a:spcAft>
                <a:spcPts val="600"/>
              </a:spcAft>
              <a:buFont typeface="+mj-lt"/>
              <a:buNone/>
              <a:defRPr/>
            </a:pPr>
            <a:r>
              <a:rPr lang="en-US" sz="1600" dirty="0"/>
              <a:t>You and the other crew members come to her aid. You are all trained in first aid.</a:t>
            </a:r>
          </a:p>
          <a:p>
            <a:pPr marL="342900" indent="-342900" defTabSz="457311" eaLnBrk="1" fontAlgn="auto" hangingPunct="1">
              <a:lnSpc>
                <a:spcPct val="110000"/>
              </a:lnSpc>
              <a:spcBef>
                <a:spcPts val="0"/>
              </a:spcBef>
              <a:buFont typeface="+mj-lt"/>
              <a:buAutoNum type="arabicPeriod"/>
              <a:defRPr/>
            </a:pPr>
            <a:r>
              <a:rPr lang="en-US" sz="1800" b="1" dirty="0"/>
              <a:t>What would you do before providing first aid?</a:t>
            </a:r>
          </a:p>
          <a:p>
            <a:pPr marL="342900" indent="-342900" defTabSz="457311" eaLnBrk="1" fontAlgn="auto" hangingPunct="1">
              <a:lnSpc>
                <a:spcPct val="110000"/>
              </a:lnSpc>
              <a:spcBef>
                <a:spcPts val="0"/>
              </a:spcBef>
              <a:buFont typeface="+mj-lt"/>
              <a:buAutoNum type="arabicPeriod"/>
              <a:defRPr/>
            </a:pPr>
            <a:r>
              <a:rPr lang="en-US" sz="1800" b="1" dirty="0"/>
              <a:t>How would you provide care?</a:t>
            </a:r>
          </a:p>
        </p:txBody>
      </p:sp>
    </p:spTree>
    <p:custDataLst>
      <p:tags r:id="rId1"/>
    </p:custDataLst>
    <p:extLst>
      <p:ext uri="{BB962C8B-B14F-4D97-AF65-F5344CB8AC3E}">
        <p14:creationId xmlns:p14="http://schemas.microsoft.com/office/powerpoint/2010/main" val="2257071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2925" y="201769"/>
            <a:ext cx="7416800" cy="1006197"/>
          </a:xfrm>
        </p:spPr>
        <p:txBody>
          <a:bodyPr rtlCol="0">
            <a:normAutofit fontScale="90000"/>
          </a:bodyPr>
          <a:lstStyle/>
          <a:p>
            <a:pPr defTabSz="457311">
              <a:defRPr/>
            </a:pPr>
            <a:r>
              <a:rPr lang="en-US" altLang="en-US" sz="4000" dirty="0"/>
              <a:t>Burns</a:t>
            </a:r>
            <a:r>
              <a:rPr lang="en-US" sz="4000" dirty="0"/>
              <a:t> </a:t>
            </a:r>
            <a:r>
              <a:rPr lang="en-US" dirty="0"/>
              <a:t/>
            </a:r>
            <a:br>
              <a:rPr lang="en-US" dirty="0"/>
            </a:br>
            <a:r>
              <a:rPr lang="en-US" sz="3600" dirty="0"/>
              <a:t>Scenario 2 </a:t>
            </a:r>
            <a:r>
              <a:rPr lang="en-US" sz="3600" b="1" dirty="0"/>
              <a:t>Answer 1</a:t>
            </a:r>
          </a:p>
        </p:txBody>
      </p:sp>
      <p:sp>
        <p:nvSpPr>
          <p:cNvPr id="36866" name="Content Placeholder 4"/>
          <p:cNvSpPr>
            <a:spLocks noGrp="1"/>
          </p:cNvSpPr>
          <p:nvPr>
            <p:ph idx="1"/>
          </p:nvPr>
        </p:nvSpPr>
        <p:spPr>
          <a:xfrm>
            <a:off x="632925" y="1648921"/>
            <a:ext cx="7416800" cy="1991507"/>
          </a:xfrm>
        </p:spPr>
        <p:txBody>
          <a:bodyPr/>
          <a:lstStyle/>
          <a:p>
            <a:pPr marL="274320" indent="-274320" eaLnBrk="1" hangingPunct="1">
              <a:spcBef>
                <a:spcPts val="0"/>
              </a:spcBef>
              <a:spcAft>
                <a:spcPts val="600"/>
              </a:spcAft>
              <a:buFont typeface="Arial" panose="020B0604020202020204" pitchFamily="34" charset="0"/>
              <a:buAutoNum type="arabicPeriod"/>
            </a:pPr>
            <a:r>
              <a:rPr lang="en-US" altLang="en-US" sz="1800" b="1" dirty="0"/>
              <a:t>What would you do before providing first aid?</a:t>
            </a:r>
            <a:endParaRPr lang="en-US" altLang="en-US" sz="1200" b="1" dirty="0"/>
          </a:p>
          <a:p>
            <a:pPr lvl="1">
              <a:lnSpc>
                <a:spcPct val="100000"/>
              </a:lnSpc>
              <a:spcBef>
                <a:spcPts val="0"/>
              </a:spcBef>
            </a:pPr>
            <a:r>
              <a:rPr lang="en-US" altLang="en-US" sz="1600" dirty="0"/>
              <a:t>Make sure the scene is safe before you enter. This may involve obtaining help to make sure the boom is no longer in contact with the conductor. </a:t>
            </a:r>
          </a:p>
          <a:p>
            <a:pPr lvl="1">
              <a:lnSpc>
                <a:spcPct val="100000"/>
              </a:lnSpc>
              <a:spcBef>
                <a:spcPts val="0"/>
              </a:spcBef>
            </a:pPr>
            <a:r>
              <a:rPr lang="en-US" altLang="en-US" sz="1600" dirty="0"/>
              <a:t>Call or have someone call 9-1-1.</a:t>
            </a:r>
          </a:p>
          <a:p>
            <a:pPr lvl="1">
              <a:lnSpc>
                <a:spcPct val="100000"/>
              </a:lnSpc>
              <a:spcBef>
                <a:spcPts val="0"/>
              </a:spcBef>
            </a:pPr>
            <a:r>
              <a:rPr lang="en-US" altLang="en-US" sz="1600" dirty="0"/>
              <a:t>Direct someone to bring the first aid kit.</a:t>
            </a:r>
          </a:p>
          <a:p>
            <a:pPr lvl="1">
              <a:lnSpc>
                <a:spcPct val="100000"/>
              </a:lnSpc>
              <a:spcBef>
                <a:spcPts val="0"/>
              </a:spcBef>
            </a:pPr>
            <a:r>
              <a:rPr lang="en-US" altLang="en-US" sz="1600" dirty="0"/>
              <a:t>Put on medical exam gloves.</a:t>
            </a:r>
          </a:p>
        </p:txBody>
      </p:sp>
    </p:spTree>
    <p:custDataLst>
      <p:tags r:id="rId1"/>
    </p:custDataLst>
    <p:extLst>
      <p:ext uri="{BB962C8B-B14F-4D97-AF65-F5344CB8AC3E}">
        <p14:creationId xmlns:p14="http://schemas.microsoft.com/office/powerpoint/2010/main" val="3173075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5663" y="206062"/>
            <a:ext cx="7416800" cy="1201196"/>
          </a:xfrm>
        </p:spPr>
        <p:txBody>
          <a:bodyPr rtlCol="0">
            <a:normAutofit/>
          </a:bodyPr>
          <a:lstStyle/>
          <a:p>
            <a:pPr defTabSz="457311">
              <a:defRPr/>
            </a:pPr>
            <a:r>
              <a:rPr lang="en-US" altLang="en-US" dirty="0"/>
              <a:t>Burns</a:t>
            </a:r>
            <a:r>
              <a:rPr lang="en-US" dirty="0"/>
              <a:t/>
            </a:r>
            <a:br>
              <a:rPr lang="en-US" dirty="0"/>
            </a:br>
            <a:r>
              <a:rPr lang="en-US" sz="3200" dirty="0"/>
              <a:t>Scenario 2 </a:t>
            </a:r>
            <a:r>
              <a:rPr lang="en-US" sz="3200" b="1" dirty="0"/>
              <a:t>Answer 2</a:t>
            </a:r>
          </a:p>
        </p:txBody>
      </p:sp>
      <p:sp>
        <p:nvSpPr>
          <p:cNvPr id="37890" name="Content Placeholder 4"/>
          <p:cNvSpPr>
            <a:spLocks noGrp="1"/>
          </p:cNvSpPr>
          <p:nvPr>
            <p:ph idx="1"/>
          </p:nvPr>
        </p:nvSpPr>
        <p:spPr>
          <a:xfrm>
            <a:off x="855663" y="1481496"/>
            <a:ext cx="7416800" cy="2519541"/>
          </a:xfrm>
        </p:spPr>
        <p:txBody>
          <a:bodyPr/>
          <a:lstStyle/>
          <a:p>
            <a:pPr marL="274320" indent="-365760" eaLnBrk="1" hangingPunct="1">
              <a:lnSpc>
                <a:spcPct val="100000"/>
              </a:lnSpc>
              <a:spcBef>
                <a:spcPts val="0"/>
              </a:spcBef>
              <a:spcAft>
                <a:spcPts val="600"/>
              </a:spcAft>
              <a:buFont typeface="+mj-lt"/>
              <a:buAutoNum type="arabicPeriod" startAt="2"/>
            </a:pPr>
            <a:r>
              <a:rPr lang="en-US" altLang="en-US" sz="1800" b="1" dirty="0"/>
              <a:t>How would you provide care?</a:t>
            </a:r>
          </a:p>
          <a:p>
            <a:pPr lvl="1">
              <a:lnSpc>
                <a:spcPct val="100000"/>
              </a:lnSpc>
              <a:spcBef>
                <a:spcPts val="0"/>
              </a:spcBef>
            </a:pPr>
            <a:r>
              <a:rPr lang="en-US" altLang="en-US" sz="1600" dirty="0"/>
              <a:t>Since the crew member is breathing normally, care for the burn:</a:t>
            </a:r>
          </a:p>
          <a:p>
            <a:pPr lvl="2">
              <a:lnSpc>
                <a:spcPct val="100000"/>
              </a:lnSpc>
              <a:spcBef>
                <a:spcPts val="0"/>
              </a:spcBef>
            </a:pPr>
            <a:r>
              <a:rPr lang="en-US" altLang="en-US" sz="1600" dirty="0"/>
              <a:t>Immediately cool the burn with running cool or cold potable water, such as tap water, for at least 10 minutes. </a:t>
            </a:r>
          </a:p>
          <a:p>
            <a:pPr lvl="2">
              <a:lnSpc>
                <a:spcPct val="100000"/>
              </a:lnSpc>
              <a:spcBef>
                <a:spcPts val="0"/>
              </a:spcBef>
            </a:pPr>
            <a:r>
              <a:rPr lang="en-US" altLang="en-US" sz="1600" dirty="0"/>
              <a:t>Remove constricting clothing items.</a:t>
            </a:r>
          </a:p>
          <a:p>
            <a:pPr lvl="2">
              <a:lnSpc>
                <a:spcPct val="100000"/>
              </a:lnSpc>
              <a:spcBef>
                <a:spcPts val="0"/>
              </a:spcBef>
            </a:pPr>
            <a:r>
              <a:rPr lang="en-US" altLang="en-US" sz="1600" dirty="0"/>
              <a:t>Loosely put a nonstick dressing over the burn to protect </a:t>
            </a:r>
            <a:br>
              <a:rPr lang="en-US" altLang="en-US" sz="1600" dirty="0"/>
            </a:br>
            <a:r>
              <a:rPr lang="en-US" altLang="en-US" sz="1600" dirty="0"/>
              <a:t>the area.</a:t>
            </a:r>
          </a:p>
          <a:p>
            <a:pPr lvl="2">
              <a:lnSpc>
                <a:spcPct val="100000"/>
              </a:lnSpc>
              <a:spcBef>
                <a:spcPts val="0"/>
              </a:spcBef>
            </a:pPr>
            <a:r>
              <a:rPr lang="en-US" altLang="en-US" sz="1600" dirty="0"/>
              <a:t>Treat for shock with body positioning and by maintaining </a:t>
            </a:r>
            <a:br>
              <a:rPr lang="en-US" altLang="en-US" sz="1600" dirty="0"/>
            </a:br>
            <a:r>
              <a:rPr lang="en-US" altLang="en-US" sz="1600" dirty="0"/>
              <a:t>body temperature.</a:t>
            </a:r>
          </a:p>
        </p:txBody>
      </p:sp>
    </p:spTree>
    <p:custDataLst>
      <p:tags r:id="rId1"/>
    </p:custDataLst>
    <p:extLst>
      <p:ext uri="{BB962C8B-B14F-4D97-AF65-F5344CB8AC3E}">
        <p14:creationId xmlns:p14="http://schemas.microsoft.com/office/powerpoint/2010/main" val="79181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668" y="208702"/>
            <a:ext cx="7945507" cy="993775"/>
          </a:xfrm>
        </p:spPr>
        <p:txBody>
          <a:bodyPr rtlCol="0">
            <a:normAutofit/>
          </a:bodyPr>
          <a:lstStyle/>
          <a:p>
            <a:pPr>
              <a:defRPr/>
            </a:pPr>
            <a:r>
              <a:rPr lang="en-US" dirty="0"/>
              <a:t>Scenario Guide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2917791"/>
              </p:ext>
            </p:extLst>
          </p:nvPr>
        </p:nvGraphicFramePr>
        <p:xfrm>
          <a:off x="658158" y="1194002"/>
          <a:ext cx="7886488" cy="3011750"/>
        </p:xfrm>
        <a:graphic>
          <a:graphicData uri="http://schemas.openxmlformats.org/drawingml/2006/table">
            <a:tbl>
              <a:tblPr firstRow="1" bandRow="1">
                <a:tableStyleId>{9D7B26C5-4107-4FEC-AEDC-1716B250A1EF}</a:tableStyleId>
              </a:tblPr>
              <a:tblGrid>
                <a:gridCol w="3943244">
                  <a:extLst>
                    <a:ext uri="{9D8B030D-6E8A-4147-A177-3AD203B41FA5}">
                      <a16:colId xmlns:a16="http://schemas.microsoft.com/office/drawing/2014/main" val="3757004685"/>
                    </a:ext>
                  </a:extLst>
                </a:gridCol>
                <a:gridCol w="3943244">
                  <a:extLst>
                    <a:ext uri="{9D8B030D-6E8A-4147-A177-3AD203B41FA5}">
                      <a16:colId xmlns:a16="http://schemas.microsoft.com/office/drawing/2014/main" val="2760381229"/>
                    </a:ext>
                  </a:extLst>
                </a:gridCol>
              </a:tblGrid>
              <a:tr h="342900">
                <a:tc>
                  <a:txBody>
                    <a:bodyPr/>
                    <a:lstStyle/>
                    <a:p>
                      <a:r>
                        <a:rPr lang="en-US" sz="16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1600" b="0" baseline="0" dirty="0">
                          <a:latin typeface="Arial" panose="020B0604020202020204" pitchFamily="34" charset="0"/>
                          <a:ea typeface="Roboto Condensed" panose="02000000000000000000" pitchFamily="2" charset="0"/>
                          <a:cs typeface="Arial" panose="020B0604020202020204" pitchFamily="34" charset="0"/>
                        </a:rPr>
                        <a:t>  </a:t>
                      </a:r>
                      <a:r>
                        <a:rPr lang="en-US" sz="1600" dirty="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rPr>
                        <a:t>Slides</a:t>
                      </a:r>
                    </a:p>
                  </a:txBody>
                  <a:tcPr marL="65395" marR="65395" marT="34290" marB="34290"/>
                </a:tc>
                <a:tc>
                  <a:txBody>
                    <a:bodyPr/>
                    <a:lstStyle/>
                    <a:p>
                      <a:r>
                        <a:rPr lang="en-US" sz="16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1600" b="0" baseline="0" dirty="0">
                          <a:latin typeface="Arial" panose="020B0604020202020204" pitchFamily="34" charset="0"/>
                          <a:ea typeface="Roboto Condensed" panose="02000000000000000000" pitchFamily="2" charset="0"/>
                          <a:cs typeface="Arial" panose="020B0604020202020204" pitchFamily="34" charset="0"/>
                        </a:rPr>
                        <a:t>   </a:t>
                      </a:r>
                      <a:r>
                        <a:rPr lang="en-US" sz="1600" dirty="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rPr>
                        <a:t>Slides</a:t>
                      </a:r>
                    </a:p>
                  </a:txBody>
                  <a:tcPr marL="65395" marR="65395" marT="34290" marB="34290"/>
                </a:tc>
                <a:extLst>
                  <a:ext uri="{0D108BD9-81ED-4DB2-BD59-A6C34878D82A}">
                    <a16:rowId xmlns:a16="http://schemas.microsoft.com/office/drawing/2014/main" val="2468340777"/>
                  </a:ext>
                </a:extLst>
              </a:tr>
              <a:tr h="53377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0" dirty="0">
                          <a:latin typeface="Arial" panose="020B0604020202020204" pitchFamily="34" charset="0"/>
                          <a:ea typeface="Roboto Condensed" panose="02000000000000000000" pitchFamily="2" charset="0"/>
                          <a:cs typeface="Arial" panose="020B0604020202020204" pitchFamily="34" charset="0"/>
                          <a:hlinkClick r:id="rId3" action="ppaction://hlinksldjump"/>
                        </a:rPr>
                        <a:t>Bleeding and Wound Care    </a:t>
                      </a:r>
                      <a:r>
                        <a:rPr lang="en-US" sz="1600" b="0" baseline="0" dirty="0">
                          <a:latin typeface="Arial" panose="020B0604020202020204" pitchFamily="34" charset="0"/>
                          <a:ea typeface="Roboto Condensed" panose="02000000000000000000" pitchFamily="2" charset="0"/>
                          <a:cs typeface="Arial" panose="020B0604020202020204" pitchFamily="34" charset="0"/>
                          <a:hlinkClick r:id="rId3" action="ppaction://hlinksldjump"/>
                        </a:rPr>
                        <a:t>       </a:t>
                      </a:r>
                      <a:r>
                        <a:rPr lang="en-US" sz="1600" b="0" baseline="0" dirty="0" smtClean="0">
                          <a:latin typeface="Arial" panose="020B0604020202020204" pitchFamily="34" charset="0"/>
                          <a:ea typeface="Roboto Condensed" panose="02000000000000000000" pitchFamily="2" charset="0"/>
                          <a:cs typeface="Arial" panose="020B0604020202020204" pitchFamily="34" charset="0"/>
                          <a:hlinkClick r:id="rId3" action="ppaction://hlinksldjump"/>
                        </a:rPr>
                        <a:t>    4-22 </a:t>
                      </a:r>
                      <a:endParaRPr lang="en-US" sz="1600" b="0" dirty="0">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4" action="ppaction://hlinksldjump"/>
                        </a:rPr>
                        <a:t>Poisoning and Allergic Reactions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4" action="ppaction://hlinksldjump"/>
                        </a:rPr>
                        <a:t>64-67</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extLst>
                  <a:ext uri="{0D108BD9-81ED-4DB2-BD59-A6C34878D82A}">
                    <a16:rowId xmlns:a16="http://schemas.microsoft.com/office/drawing/2014/main" val="3162246441"/>
                  </a:ext>
                </a:extLst>
              </a:tr>
              <a:tr h="53377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Burns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23-36</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Cold and Heat Injuries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      68-74</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extLst>
                  <a:ext uri="{0D108BD9-81ED-4DB2-BD59-A6C34878D82A}">
                    <a16:rowId xmlns:a16="http://schemas.microsoft.com/office/drawing/2014/main" val="2966174195"/>
                  </a:ext>
                </a:extLst>
              </a:tr>
              <a:tr h="53377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Bone, Joint and Muscle Injuries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37-49</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CPR and AED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75-78</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extLst>
                  <a:ext uri="{0D108BD9-81ED-4DB2-BD59-A6C34878D82A}">
                    <a16:rowId xmlns:a16="http://schemas.microsoft.com/office/drawing/2014/main" val="2150478466"/>
                  </a:ext>
                </a:extLst>
              </a:tr>
              <a:tr h="53377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9" action="ppaction://hlinksldjump"/>
                        </a:rPr>
                        <a:t>Head and Spine Injuries </a:t>
                      </a:r>
                      <a:r>
                        <a:rPr 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9" action="ppaction://hlinksldjump"/>
                        </a:rPr>
                        <a:t>	            </a:t>
                      </a:r>
                      <a:r>
                        <a:rPr 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9" action="ppaction://hlinksldjump"/>
                        </a:rPr>
                        <a:t>50-56</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10" action="ppaction://hlinksldjump"/>
                        </a:rPr>
                        <a:t>Choking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10" action="ppaction://hlinksldjump"/>
                        </a:rPr>
                        <a:t>    79-82</a:t>
                      </a:r>
                      <a:endParaRPr 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extLst>
                  <a:ext uri="{0D108BD9-81ED-4DB2-BD59-A6C34878D82A}">
                    <a16:rowId xmlns:a16="http://schemas.microsoft.com/office/drawing/2014/main" val="3104009167"/>
                  </a:ext>
                </a:extLst>
              </a:tr>
              <a:tr h="53377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hlinkClick r:id="rId11" action="ppaction://hlinksldjump"/>
                        </a:rPr>
                        <a:t>Sudden Illness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11" action="ppaction://hlinksldjump"/>
                        </a:rPr>
                        <a:t>57-63</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193" marR="87193" anchor="ctr"/>
                </a:tc>
                <a:extLst>
                  <a:ext uri="{0D108BD9-81ED-4DB2-BD59-A6C34878D82A}">
                    <a16:rowId xmlns:a16="http://schemas.microsoft.com/office/drawing/2014/main" val="2929711537"/>
                  </a:ext>
                </a:extLst>
              </a:tr>
            </a:tbl>
          </a:graphicData>
        </a:graphic>
      </p:graphicFrame>
    </p:spTree>
    <p:custDataLst>
      <p:tags r:id="rId1"/>
    </p:custDataLst>
    <p:extLst>
      <p:ext uri="{BB962C8B-B14F-4D97-AF65-F5344CB8AC3E}">
        <p14:creationId xmlns:p14="http://schemas.microsoft.com/office/powerpoint/2010/main" val="395994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2217" y="163132"/>
            <a:ext cx="7416800" cy="904157"/>
          </a:xfrm>
        </p:spPr>
        <p:txBody>
          <a:bodyPr rtlCol="0">
            <a:noAutofit/>
          </a:bodyPr>
          <a:lstStyle/>
          <a:p>
            <a:pPr defTabSz="457311">
              <a:defRPr/>
            </a:pPr>
            <a:r>
              <a:rPr lang="en-US" altLang="en-US" dirty="0"/>
              <a:t>Burns</a:t>
            </a:r>
            <a:r>
              <a:rPr lang="en-US" dirty="0"/>
              <a:t> </a:t>
            </a:r>
            <a:r>
              <a:rPr lang="en-US" sz="4400" dirty="0"/>
              <a:t/>
            </a:r>
            <a:br>
              <a:rPr lang="en-US" sz="4400" dirty="0"/>
            </a:br>
            <a:r>
              <a:rPr lang="en-US" sz="3200" dirty="0"/>
              <a:t>Scenario 3</a:t>
            </a:r>
          </a:p>
        </p:txBody>
      </p:sp>
      <p:sp>
        <p:nvSpPr>
          <p:cNvPr id="5" name="Content Placeholder 4"/>
          <p:cNvSpPr>
            <a:spLocks noGrp="1"/>
          </p:cNvSpPr>
          <p:nvPr>
            <p:ph idx="1"/>
          </p:nvPr>
        </p:nvSpPr>
        <p:spPr>
          <a:xfrm>
            <a:off x="832217" y="1143012"/>
            <a:ext cx="7780094" cy="3252977"/>
          </a:xfrm>
        </p:spPr>
        <p:txBody>
          <a:bodyPr rtlCol="0">
            <a:normAutofit fontScale="25000" lnSpcReduction="20000"/>
          </a:bodyPr>
          <a:lstStyle/>
          <a:p>
            <a:pPr marL="0" indent="0" defTabSz="457311" eaLnBrk="1" fontAlgn="auto" hangingPunct="1">
              <a:lnSpc>
                <a:spcPct val="120000"/>
              </a:lnSpc>
              <a:spcBef>
                <a:spcPts val="0"/>
              </a:spcBef>
              <a:spcAft>
                <a:spcPts val="600"/>
              </a:spcAft>
              <a:buFont typeface="+mj-lt"/>
              <a:buNone/>
              <a:defRPr/>
            </a:pPr>
            <a:r>
              <a:rPr lang="en-US" sz="6400" dirty="0"/>
              <a:t>John Ford, an employee of the City Water &amp; Power Company, was working in an underground electrical vault to remove a temporary electrical conductor from an energized electrical line. After John removed the temporary conductor, he replaced the protective plastic cover over the bundle of conductors and began to secure the cover to the bundle. While he was securing the cover, his left middle finger, right palm and right forearm inadvertently made contact between the energized conductor and a ground source. As a result, he received serious burns to his finger, palm and forearm. All of these areas appear black and charred. </a:t>
            </a:r>
          </a:p>
          <a:p>
            <a:pPr marL="0" indent="0" defTabSz="457311" eaLnBrk="1" fontAlgn="auto" hangingPunct="1">
              <a:lnSpc>
                <a:spcPct val="120000"/>
              </a:lnSpc>
              <a:spcBef>
                <a:spcPts val="0"/>
              </a:spcBef>
              <a:spcAft>
                <a:spcPts val="600"/>
              </a:spcAft>
              <a:buFont typeface="+mj-lt"/>
              <a:buNone/>
              <a:defRPr/>
            </a:pPr>
            <a:r>
              <a:rPr lang="en-US" sz="6400" dirty="0"/>
              <a:t>You are part of the crew working in this area and are trained in first aid.</a:t>
            </a:r>
          </a:p>
          <a:p>
            <a:pPr marL="274320" indent="-274320" defTabSz="457311" eaLnBrk="1" fontAlgn="auto" hangingPunct="1">
              <a:lnSpc>
                <a:spcPct val="120000"/>
              </a:lnSpc>
              <a:spcBef>
                <a:spcPts val="0"/>
              </a:spcBef>
              <a:buFont typeface="+mj-lt"/>
              <a:buAutoNum type="arabicPeriod"/>
              <a:defRPr/>
            </a:pPr>
            <a:r>
              <a:rPr lang="en-US" sz="7200" b="1" dirty="0"/>
              <a:t>What would you do before providing first aid?</a:t>
            </a:r>
          </a:p>
          <a:p>
            <a:pPr marL="274320" indent="-274320" defTabSz="457311" eaLnBrk="1" fontAlgn="auto" hangingPunct="1">
              <a:lnSpc>
                <a:spcPct val="120000"/>
              </a:lnSpc>
              <a:spcBef>
                <a:spcPts val="0"/>
              </a:spcBef>
              <a:buFont typeface="+mj-lt"/>
              <a:buAutoNum type="arabicPeriod"/>
              <a:defRPr/>
            </a:pPr>
            <a:r>
              <a:rPr lang="en-US" sz="7200" b="1" dirty="0"/>
              <a:t>How would you provide care?</a:t>
            </a:r>
          </a:p>
          <a:p>
            <a:pPr marL="342991" lvl="1" indent="0" defTabSz="457311"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202258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5663" y="313386"/>
            <a:ext cx="7416800" cy="1093871"/>
          </a:xfrm>
        </p:spPr>
        <p:txBody>
          <a:bodyPr rtlCol="0">
            <a:noAutofit/>
          </a:bodyPr>
          <a:lstStyle/>
          <a:p>
            <a:pPr defTabSz="457311">
              <a:defRPr/>
            </a:pPr>
            <a:r>
              <a:rPr lang="en-US" altLang="en-US" dirty="0"/>
              <a:t>Burns</a:t>
            </a:r>
            <a:r>
              <a:rPr lang="en-US" sz="4400" dirty="0"/>
              <a:t> </a:t>
            </a:r>
            <a:r>
              <a:rPr lang="en-US" dirty="0"/>
              <a:t/>
            </a:r>
            <a:br>
              <a:rPr lang="en-US" dirty="0"/>
            </a:br>
            <a:r>
              <a:rPr lang="en-US" sz="3200" dirty="0"/>
              <a:t>Scenario 3 </a:t>
            </a:r>
            <a:r>
              <a:rPr lang="en-US" sz="3200" b="1" dirty="0"/>
              <a:t>Answer 1</a:t>
            </a:r>
          </a:p>
        </p:txBody>
      </p:sp>
      <p:sp>
        <p:nvSpPr>
          <p:cNvPr id="43010" name="Content Placeholder 4"/>
          <p:cNvSpPr>
            <a:spLocks noGrp="1"/>
          </p:cNvSpPr>
          <p:nvPr>
            <p:ph idx="1"/>
          </p:nvPr>
        </p:nvSpPr>
        <p:spPr>
          <a:xfrm>
            <a:off x="855663" y="1945191"/>
            <a:ext cx="7416800" cy="1253118"/>
          </a:xfrm>
        </p:spPr>
        <p:txBody>
          <a:bodyPr/>
          <a:lstStyle/>
          <a:p>
            <a:pPr marL="274320" indent="-274320" eaLnBrk="1" hangingPunct="1">
              <a:lnSpc>
                <a:spcPct val="100000"/>
              </a:lnSpc>
              <a:spcBef>
                <a:spcPts val="0"/>
              </a:spcBef>
              <a:spcAft>
                <a:spcPts val="600"/>
              </a:spcAft>
              <a:buFont typeface="+mj-lt"/>
              <a:buAutoNum type="arabicPeriod"/>
            </a:pPr>
            <a:r>
              <a:rPr lang="en-US" altLang="en-US" sz="1800" b="1" dirty="0"/>
              <a:t>What would you do before providing first aid?</a:t>
            </a:r>
          </a:p>
          <a:p>
            <a:pPr lvl="1">
              <a:lnSpc>
                <a:spcPct val="100000"/>
              </a:lnSpc>
              <a:spcBef>
                <a:spcPts val="0"/>
              </a:spcBef>
            </a:pPr>
            <a:r>
              <a:rPr lang="en-US" altLang="en-US" sz="1600" dirty="0"/>
              <a:t>Make sure the scene is safe.</a:t>
            </a:r>
          </a:p>
          <a:p>
            <a:pPr lvl="1">
              <a:lnSpc>
                <a:spcPct val="100000"/>
              </a:lnSpc>
              <a:spcBef>
                <a:spcPts val="0"/>
              </a:spcBef>
            </a:pPr>
            <a:r>
              <a:rPr lang="en-US" altLang="en-US" sz="1600" dirty="0"/>
              <a:t>Call or have another crew member call 9-1-1.</a:t>
            </a:r>
            <a:endParaRPr lang="en-US" altLang="en-US" sz="1600" dirty="0">
              <a:solidFill>
                <a:srgbClr val="FF0000"/>
              </a:solidFill>
            </a:endParaRPr>
          </a:p>
          <a:p>
            <a:pPr lvl="1">
              <a:lnSpc>
                <a:spcPct val="100000"/>
              </a:lnSpc>
              <a:spcBef>
                <a:spcPts val="0"/>
              </a:spcBef>
            </a:pPr>
            <a:r>
              <a:rPr lang="en-US" altLang="en-US" sz="1600" dirty="0"/>
              <a:t>Put on medical exam gloves.</a:t>
            </a:r>
          </a:p>
        </p:txBody>
      </p:sp>
    </p:spTree>
    <p:custDataLst>
      <p:tags r:id="rId1"/>
    </p:custDataLst>
    <p:extLst>
      <p:ext uri="{BB962C8B-B14F-4D97-AF65-F5344CB8AC3E}">
        <p14:creationId xmlns:p14="http://schemas.microsoft.com/office/powerpoint/2010/main" val="268028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7933" y="352973"/>
            <a:ext cx="7416800" cy="934914"/>
          </a:xfrm>
        </p:spPr>
        <p:txBody>
          <a:bodyPr rtlCol="0">
            <a:noAutofit/>
          </a:bodyPr>
          <a:lstStyle/>
          <a:p>
            <a:pPr defTabSz="457311">
              <a:defRPr/>
            </a:pPr>
            <a:r>
              <a:rPr lang="en-US" altLang="en-US" dirty="0"/>
              <a:t>Burns</a:t>
            </a:r>
            <a:r>
              <a:rPr lang="en-US" sz="4400" dirty="0"/>
              <a:t> </a:t>
            </a:r>
            <a:r>
              <a:rPr lang="en-US" dirty="0"/>
              <a:t/>
            </a:r>
            <a:br>
              <a:rPr lang="en-US" dirty="0"/>
            </a:br>
            <a:r>
              <a:rPr lang="en-US" sz="3200" dirty="0"/>
              <a:t>Scenario 3 </a:t>
            </a:r>
            <a:r>
              <a:rPr lang="en-US" sz="3200" b="1" dirty="0"/>
              <a:t>Answer 2 </a:t>
            </a:r>
            <a:r>
              <a:rPr lang="en-US" sz="1800" i="1" dirty="0"/>
              <a:t>Continues on next page</a:t>
            </a:r>
            <a:endParaRPr lang="en-US" sz="1800" b="1" dirty="0"/>
          </a:p>
        </p:txBody>
      </p:sp>
      <p:sp>
        <p:nvSpPr>
          <p:cNvPr id="5" name="Content Placeholder 4"/>
          <p:cNvSpPr>
            <a:spLocks noGrp="1"/>
          </p:cNvSpPr>
          <p:nvPr>
            <p:ph idx="1"/>
          </p:nvPr>
        </p:nvSpPr>
        <p:spPr>
          <a:xfrm>
            <a:off x="623843" y="1473335"/>
            <a:ext cx="7416800" cy="2519116"/>
          </a:xfrm>
        </p:spPr>
        <p:txBody>
          <a:bodyPr rtlCol="0">
            <a:noAutofit/>
          </a:bodyPr>
          <a:lstStyle/>
          <a:p>
            <a:pPr defTabSz="457311" eaLnBrk="1" fontAlgn="auto" hangingPunct="1">
              <a:lnSpc>
                <a:spcPct val="100000"/>
              </a:lnSpc>
              <a:spcBef>
                <a:spcPts val="0"/>
              </a:spcBef>
              <a:spcAft>
                <a:spcPts val="600"/>
              </a:spcAft>
              <a:buFont typeface="+mj-lt"/>
              <a:buAutoNum type="arabicPeriod" startAt="2"/>
              <a:defRPr/>
            </a:pPr>
            <a:r>
              <a:rPr lang="en-US" sz="1800" b="1" dirty="0"/>
              <a:t>How would you provide care?</a:t>
            </a:r>
          </a:p>
          <a:p>
            <a:pPr lvl="1" defTabSz="457311">
              <a:lnSpc>
                <a:spcPct val="100000"/>
              </a:lnSpc>
              <a:spcBef>
                <a:spcPts val="0"/>
              </a:spcBef>
              <a:defRPr/>
            </a:pPr>
            <a:r>
              <a:rPr lang="en-US" sz="1600" dirty="0"/>
              <a:t>Check for responsiveness and normal breathing.</a:t>
            </a:r>
          </a:p>
          <a:p>
            <a:pPr lvl="1" defTabSz="457311">
              <a:lnSpc>
                <a:spcPct val="100000"/>
              </a:lnSpc>
              <a:spcBef>
                <a:spcPts val="0"/>
              </a:spcBef>
              <a:defRPr/>
            </a:pPr>
            <a:r>
              <a:rPr lang="en-US" sz="1600" dirty="0"/>
              <a:t>If John is responsive and breathing normally:</a:t>
            </a:r>
          </a:p>
          <a:p>
            <a:pPr lvl="2" defTabSz="457311">
              <a:lnSpc>
                <a:spcPct val="100000"/>
              </a:lnSpc>
              <a:spcBef>
                <a:spcPts val="0"/>
              </a:spcBef>
              <a:defRPr/>
            </a:pPr>
            <a:r>
              <a:rPr lang="en-US" sz="1600" dirty="0"/>
              <a:t>Immediately cool the burn with running cool or cold potable water, such as tap water, for at least 10 minutes. </a:t>
            </a:r>
          </a:p>
          <a:p>
            <a:pPr lvl="2" defTabSz="457311">
              <a:lnSpc>
                <a:spcPct val="100000"/>
              </a:lnSpc>
              <a:spcBef>
                <a:spcPts val="0"/>
              </a:spcBef>
              <a:defRPr/>
            </a:pPr>
            <a:r>
              <a:rPr lang="en-US" sz="1600" dirty="0"/>
              <a:t>Cover with non-stick gauze and bandage lightly.</a:t>
            </a:r>
          </a:p>
          <a:p>
            <a:pPr lvl="2" defTabSz="457311">
              <a:lnSpc>
                <a:spcPct val="100000"/>
              </a:lnSpc>
              <a:spcBef>
                <a:spcPts val="0"/>
              </a:spcBef>
              <a:defRPr/>
            </a:pPr>
            <a:r>
              <a:rPr lang="en-US" sz="1600" dirty="0"/>
              <a:t>Monitor his breathing and be prepared to provide CPR </a:t>
            </a:r>
            <a:br>
              <a:rPr lang="en-US" sz="1600" dirty="0"/>
            </a:br>
            <a:r>
              <a:rPr lang="en-US" sz="1600" dirty="0"/>
              <a:t>if breathing stops.</a:t>
            </a:r>
          </a:p>
          <a:p>
            <a:pPr lvl="2" defTabSz="457311">
              <a:lnSpc>
                <a:spcPct val="100000"/>
              </a:lnSpc>
              <a:spcBef>
                <a:spcPts val="0"/>
              </a:spcBef>
              <a:defRPr/>
            </a:pPr>
            <a:r>
              <a:rPr lang="en-US" sz="1600" dirty="0"/>
              <a:t>Monitor for shock and treat accordingly.</a:t>
            </a:r>
          </a:p>
          <a:p>
            <a:pPr marL="914400" lvl="2" indent="0" defTabSz="457311" eaLnBrk="1" fontAlgn="auto" hangingPunct="1">
              <a:spcBef>
                <a:spcPts val="0"/>
              </a:spcBef>
              <a:spcAft>
                <a:spcPts val="0"/>
              </a:spcAft>
              <a:buFont typeface="+mj-lt"/>
              <a:buNone/>
              <a:defRPr/>
            </a:pPr>
            <a:endParaRPr lang="en-US" sz="1000" dirty="0"/>
          </a:p>
        </p:txBody>
      </p:sp>
    </p:spTree>
    <p:custDataLst>
      <p:tags r:id="rId1"/>
    </p:custDataLst>
    <p:extLst>
      <p:ext uri="{BB962C8B-B14F-4D97-AF65-F5344CB8AC3E}">
        <p14:creationId xmlns:p14="http://schemas.microsoft.com/office/powerpoint/2010/main" val="2910069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4092" y="85859"/>
            <a:ext cx="7768371" cy="1189149"/>
          </a:xfrm>
        </p:spPr>
        <p:txBody>
          <a:bodyPr rtlCol="0">
            <a:normAutofit/>
          </a:bodyPr>
          <a:lstStyle/>
          <a:p>
            <a:pPr defTabSz="457311">
              <a:defRPr/>
            </a:pPr>
            <a:r>
              <a:rPr lang="en-US" altLang="en-US" dirty="0"/>
              <a:t>Burns</a:t>
            </a:r>
            <a:r>
              <a:rPr lang="en-US" dirty="0"/>
              <a:t/>
            </a:r>
            <a:br>
              <a:rPr lang="en-US" dirty="0"/>
            </a:br>
            <a:r>
              <a:rPr lang="en-US" sz="3200" dirty="0"/>
              <a:t>Scenario 3 </a:t>
            </a:r>
            <a:r>
              <a:rPr lang="en-US" sz="3200" b="1" dirty="0"/>
              <a:t>Answer 2 </a:t>
            </a:r>
            <a:r>
              <a:rPr lang="en-US" sz="1800" i="1" dirty="0"/>
              <a:t>Continued</a:t>
            </a:r>
            <a:endParaRPr lang="en-US" dirty="0"/>
          </a:p>
        </p:txBody>
      </p:sp>
      <p:sp>
        <p:nvSpPr>
          <p:cNvPr id="45058" name="Content Placeholder 1"/>
          <p:cNvSpPr>
            <a:spLocks noGrp="1"/>
          </p:cNvSpPr>
          <p:nvPr>
            <p:ph idx="1"/>
          </p:nvPr>
        </p:nvSpPr>
        <p:spPr>
          <a:xfrm>
            <a:off x="855663" y="1197831"/>
            <a:ext cx="7416800" cy="3125177"/>
          </a:xfrm>
        </p:spPr>
        <p:txBody>
          <a:bodyPr/>
          <a:lstStyle/>
          <a:p>
            <a:pPr>
              <a:lnSpc>
                <a:spcPct val="100000"/>
              </a:lnSpc>
              <a:spcBef>
                <a:spcPts val="0"/>
              </a:spcBef>
            </a:pPr>
            <a:r>
              <a:rPr lang="en-US" altLang="en-US" sz="1600" dirty="0"/>
              <a:t>If John is unresponsive and breathing:</a:t>
            </a:r>
          </a:p>
          <a:p>
            <a:pPr lvl="1">
              <a:lnSpc>
                <a:spcPct val="100000"/>
              </a:lnSpc>
              <a:spcBef>
                <a:spcPts val="0"/>
              </a:spcBef>
            </a:pPr>
            <a:r>
              <a:rPr lang="en-US" altLang="en-US" sz="1600" dirty="0"/>
              <a:t>Immediately cool the burn with running cool or cold potable water, such as tap water, for at least 10 minutes. </a:t>
            </a:r>
          </a:p>
          <a:p>
            <a:pPr lvl="1">
              <a:lnSpc>
                <a:spcPct val="100000"/>
              </a:lnSpc>
              <a:spcBef>
                <a:spcPts val="0"/>
              </a:spcBef>
            </a:pPr>
            <a:r>
              <a:rPr lang="en-US" altLang="en-US" sz="1600" dirty="0"/>
              <a:t>Cover with non-stick gauze and bandage lightly.</a:t>
            </a:r>
          </a:p>
          <a:p>
            <a:pPr lvl="1">
              <a:lnSpc>
                <a:spcPct val="100000"/>
              </a:lnSpc>
              <a:spcBef>
                <a:spcPts val="0"/>
              </a:spcBef>
            </a:pPr>
            <a:r>
              <a:rPr lang="en-US" altLang="en-US" sz="1600" dirty="0"/>
              <a:t>Monitor his breathing and be prepared to provide CPR if breathing stops.</a:t>
            </a:r>
          </a:p>
          <a:p>
            <a:pPr lvl="1">
              <a:lnSpc>
                <a:spcPct val="100000"/>
              </a:lnSpc>
              <a:spcBef>
                <a:spcPts val="0"/>
              </a:spcBef>
              <a:spcAft>
                <a:spcPts val="600"/>
              </a:spcAft>
            </a:pPr>
            <a:r>
              <a:rPr lang="en-US" altLang="en-US" sz="1600" dirty="0"/>
              <a:t>Monitor for shock and treat accordingly.</a:t>
            </a:r>
          </a:p>
          <a:p>
            <a:pPr>
              <a:lnSpc>
                <a:spcPct val="100000"/>
              </a:lnSpc>
              <a:spcBef>
                <a:spcPts val="0"/>
              </a:spcBef>
            </a:pPr>
            <a:r>
              <a:rPr lang="en-US" altLang="en-US" sz="1600" dirty="0"/>
              <a:t>If John is unresponsive and not breathing normally:</a:t>
            </a:r>
          </a:p>
          <a:p>
            <a:pPr lvl="1">
              <a:lnSpc>
                <a:spcPct val="100000"/>
              </a:lnSpc>
              <a:spcBef>
                <a:spcPts val="0"/>
              </a:spcBef>
            </a:pPr>
            <a:r>
              <a:rPr lang="en-US" altLang="en-US" sz="1600" dirty="0"/>
              <a:t>Provide conventional CPR beginning with chest compressions. Provide CPR until an AED arrives and is ready to use.</a:t>
            </a:r>
          </a:p>
          <a:p>
            <a:pPr lvl="1">
              <a:lnSpc>
                <a:spcPct val="100000"/>
              </a:lnSpc>
              <a:spcBef>
                <a:spcPts val="0"/>
              </a:spcBef>
            </a:pPr>
            <a:r>
              <a:rPr lang="en-US" altLang="en-US" sz="1600" dirty="0"/>
              <a:t>When the AED is ready to use, apply the pads and follow the prompts.</a:t>
            </a:r>
          </a:p>
          <a:p>
            <a:pPr lvl="1">
              <a:lnSpc>
                <a:spcPct val="100000"/>
              </a:lnSpc>
              <a:spcBef>
                <a:spcPts val="0"/>
              </a:spcBef>
            </a:pPr>
            <a:r>
              <a:rPr lang="en-US" altLang="en-US" sz="1600" dirty="0"/>
              <a:t>Continue providing CPR and using the AED until EMS arrives and takes over.</a:t>
            </a:r>
          </a:p>
        </p:txBody>
      </p:sp>
    </p:spTree>
    <p:extLst>
      <p:ext uri="{BB962C8B-B14F-4D97-AF65-F5344CB8AC3E}">
        <p14:creationId xmlns:p14="http://schemas.microsoft.com/office/powerpoint/2010/main" val="3850512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8433" y="188890"/>
            <a:ext cx="7416800" cy="944158"/>
          </a:xfrm>
        </p:spPr>
        <p:txBody>
          <a:bodyPr rtlCol="0">
            <a:noAutofit/>
          </a:bodyPr>
          <a:lstStyle/>
          <a:p>
            <a:pPr defTabSz="457311">
              <a:defRPr/>
            </a:pPr>
            <a:r>
              <a:rPr lang="en-US" altLang="en-US" dirty="0"/>
              <a:t>Burns</a:t>
            </a:r>
            <a:r>
              <a:rPr lang="en-US" sz="4400" dirty="0"/>
              <a:t> </a:t>
            </a:r>
            <a:r>
              <a:rPr lang="en-US" dirty="0"/>
              <a:t/>
            </a:r>
            <a:br>
              <a:rPr lang="en-US" dirty="0"/>
            </a:br>
            <a:r>
              <a:rPr lang="en-US" sz="3200" dirty="0"/>
              <a:t>Scenario 4</a:t>
            </a:r>
          </a:p>
        </p:txBody>
      </p:sp>
      <p:sp>
        <p:nvSpPr>
          <p:cNvPr id="5" name="Content Placeholder 4"/>
          <p:cNvSpPr>
            <a:spLocks noGrp="1"/>
          </p:cNvSpPr>
          <p:nvPr>
            <p:ph idx="1"/>
          </p:nvPr>
        </p:nvSpPr>
        <p:spPr>
          <a:xfrm>
            <a:off x="817026" y="1204096"/>
            <a:ext cx="7416800" cy="2735308"/>
          </a:xfrm>
        </p:spPr>
        <p:txBody>
          <a:bodyPr rtlCol="0">
            <a:normAutofit fontScale="25000" lnSpcReduction="20000"/>
          </a:bodyPr>
          <a:lstStyle/>
          <a:p>
            <a:pPr marL="0" indent="0" defTabSz="457311" eaLnBrk="1" fontAlgn="auto" hangingPunct="1">
              <a:lnSpc>
                <a:spcPct val="120000"/>
              </a:lnSpc>
              <a:spcBef>
                <a:spcPts val="0"/>
              </a:spcBef>
              <a:spcAft>
                <a:spcPts val="600"/>
              </a:spcAft>
              <a:buFont typeface="+mj-lt"/>
              <a:buNone/>
              <a:defRPr/>
            </a:pPr>
            <a:r>
              <a:rPr lang="en-US" sz="6400" dirty="0"/>
              <a:t>Buck and Joe, utility men, were washing down the ash hoppers for a boiler. In the past, cold water had been used. This time, for the first time, Joe was using hot water (140 °F) at a higher pressure. While moving the nozzle, he closed the valve. The hose fitting separated at the nozzle and the hose whipped around, spraying hot water. Buck, who had been working on the other side using cold water, happened to come around to the side where Joe was working and was sprayed. Buck was burned on approximately 10% of his body. Joe also was struck by the scalding water but was not badly injured.</a:t>
            </a:r>
          </a:p>
          <a:p>
            <a:pPr marL="0" indent="0" defTabSz="457311" eaLnBrk="1" fontAlgn="auto" hangingPunct="1">
              <a:lnSpc>
                <a:spcPct val="120000"/>
              </a:lnSpc>
              <a:spcBef>
                <a:spcPts val="0"/>
              </a:spcBef>
              <a:buNone/>
              <a:defRPr/>
            </a:pPr>
            <a:r>
              <a:rPr lang="en-US" sz="7200" b="1" dirty="0"/>
              <a:t>1. What would you do before providing first aid?</a:t>
            </a:r>
          </a:p>
          <a:p>
            <a:pPr marL="0" indent="0" defTabSz="457311" eaLnBrk="1" fontAlgn="auto" hangingPunct="1">
              <a:lnSpc>
                <a:spcPct val="120000"/>
              </a:lnSpc>
              <a:spcBef>
                <a:spcPts val="0"/>
              </a:spcBef>
              <a:buNone/>
              <a:defRPr/>
            </a:pPr>
            <a:r>
              <a:rPr lang="en-US" sz="7200" b="1" dirty="0"/>
              <a:t>2. How would you provide care?</a:t>
            </a:r>
          </a:p>
          <a:p>
            <a:pPr marL="342991" lvl="1" indent="0" defTabSz="457311"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2781784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8390" y="244699"/>
            <a:ext cx="7416800" cy="1119299"/>
          </a:xfrm>
        </p:spPr>
        <p:txBody>
          <a:bodyPr rtlCol="0">
            <a:noAutofit/>
          </a:bodyPr>
          <a:lstStyle/>
          <a:p>
            <a:pPr defTabSz="457311">
              <a:defRPr/>
            </a:pPr>
            <a:r>
              <a:rPr lang="en-US" altLang="en-US" dirty="0"/>
              <a:t>Burns</a:t>
            </a:r>
            <a:r>
              <a:rPr lang="en-US" dirty="0"/>
              <a:t/>
            </a:r>
            <a:br>
              <a:rPr lang="en-US" dirty="0"/>
            </a:br>
            <a:r>
              <a:rPr lang="en-US" sz="3200" dirty="0"/>
              <a:t>Scenario 4 </a:t>
            </a:r>
            <a:r>
              <a:rPr lang="en-US" sz="3200" b="1" dirty="0"/>
              <a:t>Answer 1</a:t>
            </a:r>
          </a:p>
        </p:txBody>
      </p:sp>
      <p:sp>
        <p:nvSpPr>
          <p:cNvPr id="47106" name="Content Placeholder 4"/>
          <p:cNvSpPr>
            <a:spLocks noGrp="1"/>
          </p:cNvSpPr>
          <p:nvPr>
            <p:ph idx="1"/>
          </p:nvPr>
        </p:nvSpPr>
        <p:spPr>
          <a:xfrm>
            <a:off x="855663" y="1561246"/>
            <a:ext cx="7416800" cy="1499633"/>
          </a:xfrm>
        </p:spPr>
        <p:txBody>
          <a:bodyPr/>
          <a:lstStyle/>
          <a:p>
            <a:pPr marL="342900" indent="-342900" eaLnBrk="1" hangingPunct="1">
              <a:lnSpc>
                <a:spcPct val="100000"/>
              </a:lnSpc>
              <a:spcBef>
                <a:spcPts val="0"/>
              </a:spcBef>
              <a:spcAft>
                <a:spcPts val="600"/>
              </a:spcAft>
              <a:buFont typeface="+mj-lt"/>
              <a:buAutoNum type="arabicPeriod"/>
            </a:pPr>
            <a:r>
              <a:rPr lang="en-US" altLang="en-US" sz="1800" b="1" dirty="0"/>
              <a:t>What would you do before providing first aid?</a:t>
            </a:r>
          </a:p>
          <a:p>
            <a:pPr lvl="1">
              <a:lnSpc>
                <a:spcPct val="100000"/>
              </a:lnSpc>
              <a:spcBef>
                <a:spcPts val="0"/>
              </a:spcBef>
            </a:pPr>
            <a:r>
              <a:rPr lang="en-US" altLang="en-US" sz="1600" dirty="0"/>
              <a:t>Make sure 9-1-1 has been called.</a:t>
            </a:r>
          </a:p>
          <a:p>
            <a:pPr lvl="1">
              <a:lnSpc>
                <a:spcPct val="100000"/>
              </a:lnSpc>
              <a:spcBef>
                <a:spcPts val="0"/>
              </a:spcBef>
            </a:pPr>
            <a:r>
              <a:rPr lang="en-US" altLang="en-US" sz="1600" dirty="0"/>
              <a:t>Make sure the scene is safe. Have someone turn off the water supply at the source.</a:t>
            </a:r>
          </a:p>
          <a:p>
            <a:pPr lvl="1">
              <a:lnSpc>
                <a:spcPct val="100000"/>
              </a:lnSpc>
              <a:spcBef>
                <a:spcPts val="0"/>
              </a:spcBef>
            </a:pPr>
            <a:r>
              <a:rPr lang="en-US" altLang="en-US" sz="1600" dirty="0"/>
              <a:t>Put on medical exam gloves.</a:t>
            </a:r>
          </a:p>
        </p:txBody>
      </p:sp>
    </p:spTree>
    <p:custDataLst>
      <p:tags r:id="rId1"/>
    </p:custDataLst>
    <p:extLst>
      <p:ext uri="{BB962C8B-B14F-4D97-AF65-F5344CB8AC3E}">
        <p14:creationId xmlns:p14="http://schemas.microsoft.com/office/powerpoint/2010/main" val="25947894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715" y="85859"/>
            <a:ext cx="7416800" cy="1189150"/>
          </a:xfrm>
        </p:spPr>
        <p:txBody>
          <a:bodyPr rtlCol="0">
            <a:normAutofit/>
          </a:bodyPr>
          <a:lstStyle/>
          <a:p>
            <a:pPr defTabSz="457311">
              <a:defRPr/>
            </a:pPr>
            <a:r>
              <a:rPr lang="en-US" altLang="en-US" dirty="0"/>
              <a:t>Burns</a:t>
            </a:r>
            <a:r>
              <a:rPr lang="en-US" dirty="0"/>
              <a:t/>
            </a:r>
            <a:br>
              <a:rPr lang="en-US" dirty="0"/>
            </a:br>
            <a:r>
              <a:rPr lang="en-US" sz="3200" dirty="0"/>
              <a:t>Scenario 4 </a:t>
            </a:r>
            <a:r>
              <a:rPr lang="en-US" sz="3200" b="1" dirty="0"/>
              <a:t>Answer 2</a:t>
            </a:r>
          </a:p>
        </p:txBody>
      </p:sp>
      <p:sp>
        <p:nvSpPr>
          <p:cNvPr id="48130" name="Content Placeholder 4"/>
          <p:cNvSpPr>
            <a:spLocks noGrp="1"/>
          </p:cNvSpPr>
          <p:nvPr>
            <p:ph idx="1"/>
          </p:nvPr>
        </p:nvSpPr>
        <p:spPr>
          <a:xfrm>
            <a:off x="649600" y="1240568"/>
            <a:ext cx="7678738" cy="2662364"/>
          </a:xfrm>
        </p:spPr>
        <p:txBody>
          <a:bodyPr/>
          <a:lstStyle/>
          <a:p>
            <a:pPr marL="342900" indent="-342900" eaLnBrk="1" hangingPunct="1">
              <a:lnSpc>
                <a:spcPct val="100000"/>
              </a:lnSpc>
              <a:spcBef>
                <a:spcPts val="0"/>
              </a:spcBef>
              <a:spcAft>
                <a:spcPts val="600"/>
              </a:spcAft>
              <a:buFont typeface="+mj-lt"/>
              <a:buAutoNum type="arabicPeriod" startAt="2"/>
            </a:pPr>
            <a:r>
              <a:rPr lang="en-US" altLang="en-US" sz="1800" b="1" dirty="0"/>
              <a:t>How would you provide care?</a:t>
            </a:r>
          </a:p>
          <a:p>
            <a:pPr lvl="1">
              <a:lnSpc>
                <a:spcPct val="100000"/>
              </a:lnSpc>
              <a:spcBef>
                <a:spcPts val="0"/>
              </a:spcBef>
            </a:pPr>
            <a:r>
              <a:rPr lang="en-US" altLang="en-US" sz="1600" dirty="0"/>
              <a:t>Immediately cool their burns with running cool or cold potable water, such as tap water, for at least 10 minutes (or an emergency shower if available) until the area is free from pain or until EMS arrives and takes over. Buck is the priority here, as he has burns over 10% of his body, but Joe should also be cared for, perhaps at another emergency shower or sink location.</a:t>
            </a:r>
          </a:p>
          <a:p>
            <a:pPr lvl="1">
              <a:lnSpc>
                <a:spcPct val="100000"/>
              </a:lnSpc>
              <a:spcBef>
                <a:spcPts val="0"/>
              </a:spcBef>
            </a:pPr>
            <a:r>
              <a:rPr lang="en-US" altLang="en-US" sz="1600" dirty="0"/>
              <a:t>Remove any constricting items (clothing, jewelry).</a:t>
            </a:r>
          </a:p>
          <a:p>
            <a:pPr lvl="1">
              <a:lnSpc>
                <a:spcPct val="100000"/>
              </a:lnSpc>
              <a:spcBef>
                <a:spcPts val="0"/>
              </a:spcBef>
            </a:pPr>
            <a:r>
              <a:rPr lang="en-US" altLang="en-US" sz="1600" dirty="0"/>
              <a:t>Put nonstick dressings over the burns to protect them. Keep the dressings loose. Do not tape them to the skin.</a:t>
            </a:r>
          </a:p>
          <a:p>
            <a:pPr lvl="1">
              <a:lnSpc>
                <a:spcPct val="100000"/>
              </a:lnSpc>
              <a:spcBef>
                <a:spcPts val="0"/>
              </a:spcBef>
            </a:pPr>
            <a:r>
              <a:rPr lang="en-US" altLang="en-US" sz="1600" dirty="0"/>
              <a:t>Watch for signs of shock and treat accordingly.</a:t>
            </a:r>
          </a:p>
        </p:txBody>
      </p:sp>
    </p:spTree>
    <p:custDataLst>
      <p:tags r:id="rId1"/>
    </p:custDataLst>
    <p:extLst>
      <p:ext uri="{BB962C8B-B14F-4D97-AF65-F5344CB8AC3E}">
        <p14:creationId xmlns:p14="http://schemas.microsoft.com/office/powerpoint/2010/main" val="3006981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sz="3600" dirty="0">
                <a:latin typeface="+mj-lt"/>
              </a:rPr>
              <a:t>Bone, Joint and Muscle Injuries Scenarios</a:t>
            </a:r>
          </a:p>
        </p:txBody>
      </p:sp>
      <p:sp>
        <p:nvSpPr>
          <p:cNvPr id="3" name="TextBox 2"/>
          <p:cNvSpPr txBox="1"/>
          <p:nvPr/>
        </p:nvSpPr>
        <p:spPr>
          <a:xfrm>
            <a:off x="1810731" y="4091980"/>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Construction</a:t>
            </a:r>
          </a:p>
        </p:txBody>
      </p:sp>
      <p:sp>
        <p:nvSpPr>
          <p:cNvPr id="4" name="Action Button: Return 3">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312953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3"/>
          <p:cNvSpPr>
            <a:spLocks noGrp="1"/>
          </p:cNvSpPr>
          <p:nvPr>
            <p:ph type="title"/>
          </p:nvPr>
        </p:nvSpPr>
        <p:spPr>
          <a:xfrm>
            <a:off x="539862" y="287632"/>
            <a:ext cx="7416800" cy="1054414"/>
          </a:xfrm>
        </p:spPr>
        <p:txBody>
          <a:bodyPr/>
          <a:lstStyle/>
          <a:p>
            <a:r>
              <a:rPr lang="en-US" altLang="en-US" dirty="0"/>
              <a:t>Bone, Joint and Muscle Injuries </a:t>
            </a:r>
            <a:r>
              <a:rPr lang="en-US" altLang="en-US" sz="4000" dirty="0"/>
              <a:t/>
            </a:r>
            <a:br>
              <a:rPr lang="en-US" altLang="en-US" sz="4000" dirty="0"/>
            </a:br>
            <a:r>
              <a:rPr lang="en-US" altLang="en-US" sz="3200" dirty="0"/>
              <a:t>Scenario 1</a:t>
            </a:r>
          </a:p>
        </p:txBody>
      </p:sp>
      <p:sp>
        <p:nvSpPr>
          <p:cNvPr id="5" name="Content Placeholder 4"/>
          <p:cNvSpPr>
            <a:spLocks noGrp="1"/>
          </p:cNvSpPr>
          <p:nvPr>
            <p:ph idx="1"/>
          </p:nvPr>
        </p:nvSpPr>
        <p:spPr>
          <a:xfrm>
            <a:off x="584113" y="1317381"/>
            <a:ext cx="7705588" cy="2508738"/>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and a coworker are reroofing an aircraft hangar at a small airport in California. The coworker loses his footing, falls off the roof, and lands on the pavement 19 feet below.</a:t>
            </a:r>
            <a:endParaRPr lang="en-US" sz="1600" b="1" dirty="0"/>
          </a:p>
          <a:p>
            <a:pPr marL="1588" indent="0" eaLnBrk="1" fontAlgn="auto" hangingPunct="1">
              <a:lnSpc>
                <a:spcPct val="100000"/>
              </a:lnSpc>
              <a:spcBef>
                <a:spcPts val="0"/>
              </a:spcBef>
              <a:spcAft>
                <a:spcPts val="600"/>
              </a:spcAft>
              <a:buFont typeface="+mj-lt"/>
              <a:buNone/>
              <a:defRPr/>
            </a:pPr>
            <a:r>
              <a:rPr lang="en-US" sz="1600" dirty="0"/>
              <a:t>You kneel beside the victim and he tells you he thinks he “broke” his shoulder. You ask if you can help and obtain his permission. Then you unbutton several of his shirt buttons and see deformity in the collar bone area on his right side. You also note a large cut on his right forearm.</a:t>
            </a:r>
          </a:p>
          <a:p>
            <a:pPr marL="230188">
              <a:spcBef>
                <a:spcPts val="0"/>
              </a:spcBef>
              <a:buAutoNum type="arabicPeriod"/>
              <a:defRPr/>
            </a:pPr>
            <a:r>
              <a:rPr lang="en-US" sz="1800" b="1" dirty="0"/>
              <a:t>What would you do before providing first aid?</a:t>
            </a:r>
          </a:p>
          <a:p>
            <a:pPr marL="230188">
              <a:spcBef>
                <a:spcPts val="0"/>
              </a:spcBef>
              <a:buAutoNum type="arabicPeriod"/>
              <a:defRPr/>
            </a:pPr>
            <a:r>
              <a:rPr lang="en-US" sz="1800" b="1" dirty="0"/>
              <a:t>How would you provide first aid?</a:t>
            </a:r>
          </a:p>
        </p:txBody>
      </p:sp>
    </p:spTree>
    <p:custDataLst>
      <p:tags r:id="rId1"/>
    </p:custDataLst>
    <p:extLst>
      <p:ext uri="{BB962C8B-B14F-4D97-AF65-F5344CB8AC3E}">
        <p14:creationId xmlns:p14="http://schemas.microsoft.com/office/powerpoint/2010/main" val="2120668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3"/>
          <p:cNvSpPr>
            <a:spLocks noGrp="1"/>
          </p:cNvSpPr>
          <p:nvPr>
            <p:ph type="title"/>
          </p:nvPr>
        </p:nvSpPr>
        <p:spPr>
          <a:xfrm>
            <a:off x="698702" y="248992"/>
            <a:ext cx="7416800" cy="1171977"/>
          </a:xfrm>
        </p:spPr>
        <p:txBody>
          <a:bodyPr/>
          <a:lstStyle/>
          <a:p>
            <a:r>
              <a:rPr lang="en-US" altLang="en-US" dirty="0"/>
              <a:t>Bone, Joint and Muscle Injuries </a:t>
            </a:r>
            <a:br>
              <a:rPr lang="en-US" altLang="en-US" dirty="0"/>
            </a:br>
            <a:r>
              <a:rPr lang="en-US" altLang="en-US" sz="3200" dirty="0"/>
              <a:t>Scenario 1 </a:t>
            </a:r>
            <a:r>
              <a:rPr lang="en-US" altLang="en-US" sz="3200" b="1" dirty="0"/>
              <a:t>Answer 1</a:t>
            </a:r>
          </a:p>
        </p:txBody>
      </p:sp>
      <p:sp>
        <p:nvSpPr>
          <p:cNvPr id="28674" name="Content Placeholder 4"/>
          <p:cNvSpPr>
            <a:spLocks noGrp="1"/>
          </p:cNvSpPr>
          <p:nvPr>
            <p:ph idx="1"/>
          </p:nvPr>
        </p:nvSpPr>
        <p:spPr>
          <a:xfrm>
            <a:off x="874713" y="2080602"/>
            <a:ext cx="7416800" cy="1113359"/>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800" b="1" dirty="0"/>
              <a:t>What would you do before providing first aid?</a:t>
            </a:r>
          </a:p>
          <a:p>
            <a:pPr lvl="1">
              <a:lnSpc>
                <a:spcPct val="100000"/>
              </a:lnSpc>
              <a:spcBef>
                <a:spcPts val="0"/>
              </a:spcBef>
            </a:pPr>
            <a:r>
              <a:rPr lang="en-US" altLang="en-US" sz="1600" dirty="0"/>
              <a:t>Safely come down from the roof.</a:t>
            </a:r>
          </a:p>
          <a:p>
            <a:pPr lvl="1">
              <a:lnSpc>
                <a:spcPct val="100000"/>
              </a:lnSpc>
              <a:spcBef>
                <a:spcPts val="0"/>
              </a:spcBef>
            </a:pPr>
            <a:r>
              <a:rPr lang="en-US" altLang="en-US" sz="1600" dirty="0"/>
              <a:t>Call 9-1-1.</a:t>
            </a:r>
          </a:p>
        </p:txBody>
      </p:sp>
    </p:spTree>
    <p:custDataLst>
      <p:tags r:id="rId1"/>
    </p:custDataLst>
    <p:extLst>
      <p:ext uri="{BB962C8B-B14F-4D97-AF65-F5344CB8AC3E}">
        <p14:creationId xmlns:p14="http://schemas.microsoft.com/office/powerpoint/2010/main" val="368211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pPr eaLnBrk="1" hangingPunct="1"/>
            <a:r>
              <a:rPr lang="en-US" altLang="en-US" sz="3600" dirty="0"/>
              <a:t>Bleeding and Wound Care </a:t>
            </a:r>
            <a:r>
              <a:rPr lang="en-US" altLang="en-US" sz="3600" dirty="0" smtClean="0"/>
              <a:t/>
            </a:r>
            <a:br>
              <a:rPr lang="en-US" altLang="en-US" sz="3600" dirty="0" smtClean="0"/>
            </a:br>
            <a:r>
              <a:rPr lang="en-US" altLang="en-US" sz="3600" dirty="0" smtClean="0"/>
              <a:t>Scenarios</a:t>
            </a:r>
            <a:endParaRPr lang="en-US" altLang="en-US" sz="3600" dirty="0"/>
          </a:p>
        </p:txBody>
      </p:sp>
      <p:sp>
        <p:nvSpPr>
          <p:cNvPr id="4" name="TextBox 3"/>
          <p:cNvSpPr txBox="1"/>
          <p:nvPr/>
        </p:nvSpPr>
        <p:spPr>
          <a:xfrm>
            <a:off x="1759216" y="3630315"/>
            <a:ext cx="6037695" cy="461665"/>
          </a:xfrm>
          <a:prstGeom prst="rect">
            <a:avLst/>
          </a:prstGeom>
          <a:noFill/>
        </p:spPr>
        <p:txBody>
          <a:bodyPr wrap="square" rtlCol="0">
            <a:spAutoFit/>
          </a:bodyPr>
          <a:lstStyle/>
          <a:p>
            <a:pPr algn="ctr"/>
            <a:r>
              <a:rPr lang="en-US" sz="2400" cap="small" dirty="0">
                <a:solidFill>
                  <a:srgbClr val="7CC54D"/>
                </a:solidFill>
                <a:latin typeface="Roboto Condensed" panose="02000000000000000000" pitchFamily="2" charset="0"/>
                <a:ea typeface="Roboto Condensed" panose="02000000000000000000" pitchFamily="2" charset="0"/>
              </a:rPr>
              <a:t>Construction</a:t>
            </a:r>
          </a:p>
        </p:txBody>
      </p:sp>
      <p:sp>
        <p:nvSpPr>
          <p:cNvPr id="5" name="Action Button: Return 4">
            <a:hlinkClick r:id="rId3"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custDataLst>
      <p:tags r:id="rId1"/>
    </p:custDataLst>
    <p:extLst>
      <p:ext uri="{BB962C8B-B14F-4D97-AF65-F5344CB8AC3E}">
        <p14:creationId xmlns:p14="http://schemas.microsoft.com/office/powerpoint/2010/main" val="75908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3"/>
          <p:cNvSpPr>
            <a:spLocks noGrp="1"/>
          </p:cNvSpPr>
          <p:nvPr>
            <p:ph type="title"/>
          </p:nvPr>
        </p:nvSpPr>
        <p:spPr>
          <a:xfrm>
            <a:off x="522691" y="171718"/>
            <a:ext cx="7416800" cy="932859"/>
          </a:xfrm>
        </p:spPr>
        <p:txBody>
          <a:bodyPr/>
          <a:lstStyle/>
          <a:p>
            <a:r>
              <a:rPr lang="en-US" altLang="en-US" dirty="0"/>
              <a:t>Bone, Joint and Muscle Injuries </a:t>
            </a:r>
            <a:br>
              <a:rPr lang="en-US" altLang="en-US" dirty="0"/>
            </a:br>
            <a:r>
              <a:rPr lang="en-US" altLang="en-US" sz="3200" dirty="0"/>
              <a:t>Scenario 1 </a:t>
            </a:r>
            <a:r>
              <a:rPr lang="en-US" altLang="en-US" sz="3200" b="1" dirty="0"/>
              <a:t>Answer 2</a:t>
            </a:r>
          </a:p>
        </p:txBody>
      </p:sp>
      <p:sp>
        <p:nvSpPr>
          <p:cNvPr id="29698" name="Content Placeholder 4"/>
          <p:cNvSpPr>
            <a:spLocks noGrp="1"/>
          </p:cNvSpPr>
          <p:nvPr>
            <p:ph idx="1"/>
          </p:nvPr>
        </p:nvSpPr>
        <p:spPr>
          <a:xfrm>
            <a:off x="695729" y="1356680"/>
            <a:ext cx="7243762" cy="2430141"/>
          </a:xfrm>
        </p:spPr>
        <p:txBody>
          <a:bodyPr/>
          <a:lstStyle/>
          <a:p>
            <a:pPr eaLnBrk="1" hangingPunct="1">
              <a:lnSpc>
                <a:spcPct val="100000"/>
              </a:lnSpc>
              <a:spcBef>
                <a:spcPts val="0"/>
              </a:spcBef>
              <a:spcAft>
                <a:spcPts val="600"/>
              </a:spcAft>
              <a:buFont typeface="Arial" panose="020B0604020202020204" pitchFamily="34" charset="0"/>
              <a:buAutoNum type="arabicPeriod" startAt="2"/>
            </a:pPr>
            <a:r>
              <a:rPr lang="en-US" altLang="en-US" sz="1800" b="1" dirty="0"/>
              <a:t>How would you provide first aid?</a:t>
            </a:r>
            <a:endParaRPr lang="en-US" altLang="en-US" sz="1200" b="1" dirty="0"/>
          </a:p>
          <a:p>
            <a:pPr lvl="1">
              <a:lnSpc>
                <a:spcPct val="100000"/>
              </a:lnSpc>
              <a:spcBef>
                <a:spcPts val="0"/>
              </a:spcBef>
            </a:pPr>
            <a:r>
              <a:rPr lang="en-US" altLang="en-US" sz="1600" dirty="0"/>
              <a:t>Direct him not to move his shoulder or arm.</a:t>
            </a:r>
          </a:p>
          <a:p>
            <a:pPr lvl="1">
              <a:lnSpc>
                <a:spcPct val="100000"/>
              </a:lnSpc>
              <a:spcBef>
                <a:spcPts val="0"/>
              </a:spcBef>
            </a:pPr>
            <a:r>
              <a:rPr lang="en-US" altLang="en-US" sz="1600" dirty="0"/>
              <a:t>Immobilize and support the shoulder/clavicle in the position found.</a:t>
            </a:r>
          </a:p>
          <a:p>
            <a:pPr lvl="1">
              <a:lnSpc>
                <a:spcPct val="100000"/>
              </a:lnSpc>
              <a:spcBef>
                <a:spcPts val="0"/>
              </a:spcBef>
            </a:pPr>
            <a:r>
              <a:rPr lang="en-US" altLang="en-US" sz="1600" dirty="0"/>
              <a:t>If ice is available, put an ice bag or cold pack on the painful, </a:t>
            </a:r>
            <a:br>
              <a:rPr lang="en-US" altLang="en-US" sz="1600" dirty="0"/>
            </a:br>
            <a:r>
              <a:rPr lang="en-US" altLang="en-US" sz="1600" dirty="0"/>
              <a:t>injured area.</a:t>
            </a:r>
          </a:p>
          <a:p>
            <a:pPr lvl="1">
              <a:lnSpc>
                <a:spcPct val="100000"/>
              </a:lnSpc>
              <a:spcBef>
                <a:spcPts val="0"/>
              </a:spcBef>
            </a:pPr>
            <a:r>
              <a:rPr lang="en-US" altLang="en-US" sz="1600" dirty="0"/>
              <a:t>Treat for shock by maintaining body temperature.</a:t>
            </a:r>
          </a:p>
          <a:p>
            <a:pPr lvl="1">
              <a:lnSpc>
                <a:spcPct val="100000"/>
              </a:lnSpc>
              <a:spcBef>
                <a:spcPts val="0"/>
              </a:spcBef>
            </a:pPr>
            <a:r>
              <a:rPr lang="en-US" altLang="en-US" sz="1600" dirty="0"/>
              <a:t>Stop any bleeding from the laceration with direct pressure and then bandage the wound.</a:t>
            </a:r>
          </a:p>
          <a:p>
            <a:pPr lvl="1">
              <a:lnSpc>
                <a:spcPct val="100000"/>
              </a:lnSpc>
              <a:spcBef>
                <a:spcPts val="0"/>
              </a:spcBef>
            </a:pPr>
            <a:r>
              <a:rPr lang="en-US" altLang="en-US" sz="1600" dirty="0"/>
              <a:t>Obtain a SAMPLE history.</a:t>
            </a:r>
          </a:p>
        </p:txBody>
      </p:sp>
    </p:spTree>
    <p:custDataLst>
      <p:tags r:id="rId1"/>
    </p:custDataLst>
    <p:extLst>
      <p:ext uri="{BB962C8B-B14F-4D97-AF65-F5344CB8AC3E}">
        <p14:creationId xmlns:p14="http://schemas.microsoft.com/office/powerpoint/2010/main" val="4290777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3"/>
          <p:cNvSpPr>
            <a:spLocks noGrp="1"/>
          </p:cNvSpPr>
          <p:nvPr>
            <p:ph type="title"/>
          </p:nvPr>
        </p:nvSpPr>
        <p:spPr>
          <a:xfrm>
            <a:off x="574206" y="154547"/>
            <a:ext cx="7416800" cy="1052235"/>
          </a:xfrm>
        </p:spPr>
        <p:txBody>
          <a:bodyPr/>
          <a:lstStyle/>
          <a:p>
            <a:r>
              <a:rPr lang="en-US" altLang="en-US" dirty="0"/>
              <a:t>Bone, Joint and Muscle Injuries </a:t>
            </a:r>
            <a:br>
              <a:rPr lang="en-US" altLang="en-US" dirty="0"/>
            </a:br>
            <a:r>
              <a:rPr lang="en-US" altLang="en-US" sz="3200" dirty="0"/>
              <a:t>Scenario 2</a:t>
            </a:r>
          </a:p>
        </p:txBody>
      </p:sp>
      <p:sp>
        <p:nvSpPr>
          <p:cNvPr id="5" name="Content Placeholder 4"/>
          <p:cNvSpPr>
            <a:spLocks noGrp="1"/>
          </p:cNvSpPr>
          <p:nvPr>
            <p:ph idx="1"/>
          </p:nvPr>
        </p:nvSpPr>
        <p:spPr>
          <a:xfrm>
            <a:off x="608550" y="1260712"/>
            <a:ext cx="7921557" cy="2913998"/>
          </a:xfrm>
        </p:spPr>
        <p:txBody>
          <a:bodyPr rtlCol="0">
            <a:noAutofit/>
          </a:bodyPr>
          <a:lstStyle/>
          <a:p>
            <a:pPr marL="0" indent="0" eaLnBrk="1" fontAlgn="auto" hangingPunct="1">
              <a:lnSpc>
                <a:spcPct val="120000"/>
              </a:lnSpc>
              <a:spcBef>
                <a:spcPts val="0"/>
              </a:spcBef>
              <a:spcAft>
                <a:spcPts val="600"/>
              </a:spcAft>
              <a:buFont typeface="+mj-lt"/>
              <a:buNone/>
              <a:defRPr/>
            </a:pPr>
            <a:r>
              <a:rPr lang="en-US" sz="1400" dirty="0"/>
              <a:t>Standard Drywall and Tile, Inc. has been contracted to do interior work on a new commercial building. One of the employees, Steve Borders, was unscrewing sheetrock while standing on a 4-ft. high x 2-in. wide x 5-ft. long scaffold. He became lightheaded, stepped off the scaffolding and fell to the ground. You are trained in first aid and are called over to assist.</a:t>
            </a:r>
            <a:endParaRPr lang="en-US" sz="1400" b="1" dirty="0"/>
          </a:p>
          <a:p>
            <a:pPr marL="0" indent="0" eaLnBrk="1" fontAlgn="auto" hangingPunct="1">
              <a:lnSpc>
                <a:spcPct val="120000"/>
              </a:lnSpc>
              <a:spcBef>
                <a:spcPts val="0"/>
              </a:spcBef>
              <a:spcAft>
                <a:spcPts val="600"/>
              </a:spcAft>
              <a:buFont typeface="+mj-lt"/>
              <a:buNone/>
              <a:defRPr/>
            </a:pPr>
            <a:r>
              <a:rPr lang="en-US" sz="1400" dirty="0"/>
              <a:t>You approach Steve, tell him not to move and ask if you can help. He gives permission and then you ask if anything hurts. He tells you he thinks he “messed up” his shoulder. After unbuttoning his shirt, you can see that his left collar bone does not look normal and his left arm looks slightly longer than the right arm. Steve tells you he cannot move the left arm and that the pain is intense. </a:t>
            </a:r>
          </a:p>
          <a:p>
            <a:pPr marL="0" indent="0">
              <a:lnSpc>
                <a:spcPct val="110000"/>
              </a:lnSpc>
              <a:spcBef>
                <a:spcPts val="0"/>
              </a:spcBef>
              <a:buNone/>
              <a:defRPr/>
            </a:pPr>
            <a:r>
              <a:rPr lang="en-US" sz="1600" b="1" dirty="0"/>
              <a:t>1. What would you do before providing first aid?</a:t>
            </a:r>
          </a:p>
          <a:p>
            <a:pPr marL="0">
              <a:lnSpc>
                <a:spcPct val="110000"/>
              </a:lnSpc>
              <a:spcBef>
                <a:spcPts val="0"/>
              </a:spcBef>
              <a:buNone/>
              <a:defRPr/>
            </a:pPr>
            <a:r>
              <a:rPr lang="en-US" sz="1600" b="1" dirty="0"/>
              <a:t>2. How would you provide care?</a:t>
            </a:r>
          </a:p>
          <a:p>
            <a:pPr marL="342900" lvl="1" indent="0" eaLnBrk="1" fontAlgn="auto" hangingPunct="1">
              <a:spcBef>
                <a:spcPts val="0"/>
              </a:spcBef>
              <a:buFont typeface="+mj-lt"/>
              <a:buNone/>
              <a:defRPr/>
            </a:pPr>
            <a:endParaRPr lang="en-US" sz="1600" dirty="0"/>
          </a:p>
        </p:txBody>
      </p:sp>
    </p:spTree>
    <p:custDataLst>
      <p:tags r:id="rId1"/>
    </p:custDataLst>
    <p:extLst>
      <p:ext uri="{BB962C8B-B14F-4D97-AF65-F5344CB8AC3E}">
        <p14:creationId xmlns:p14="http://schemas.microsoft.com/office/powerpoint/2010/main" val="3773893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3"/>
          <p:cNvSpPr>
            <a:spLocks noGrp="1"/>
          </p:cNvSpPr>
          <p:nvPr>
            <p:ph type="title"/>
          </p:nvPr>
        </p:nvSpPr>
        <p:spPr>
          <a:xfrm>
            <a:off x="753086" y="313386"/>
            <a:ext cx="7416800" cy="1143213"/>
          </a:xfrm>
        </p:spPr>
        <p:txBody>
          <a:bodyPr/>
          <a:lstStyle/>
          <a:p>
            <a:r>
              <a:rPr lang="en-US" altLang="en-US" dirty="0"/>
              <a:t>Bone, Joint and Muscle Injuries</a:t>
            </a:r>
            <a:br>
              <a:rPr lang="en-US" altLang="en-US" dirty="0"/>
            </a:br>
            <a:r>
              <a:rPr lang="en-US" altLang="en-US" sz="3200" dirty="0"/>
              <a:t>Scenario 2 </a:t>
            </a:r>
            <a:r>
              <a:rPr lang="en-US" altLang="en-US" sz="3200" b="1" dirty="0"/>
              <a:t>Answer 1</a:t>
            </a:r>
          </a:p>
        </p:txBody>
      </p:sp>
      <p:sp>
        <p:nvSpPr>
          <p:cNvPr id="31746" name="Content Placeholder 4"/>
          <p:cNvSpPr>
            <a:spLocks noGrp="1"/>
          </p:cNvSpPr>
          <p:nvPr>
            <p:ph idx="1"/>
          </p:nvPr>
        </p:nvSpPr>
        <p:spPr>
          <a:xfrm>
            <a:off x="753086" y="2061626"/>
            <a:ext cx="7416800" cy="1020248"/>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800" b="1" dirty="0"/>
              <a:t>What would you do before providing first aid?</a:t>
            </a:r>
          </a:p>
          <a:p>
            <a:pPr lvl="1">
              <a:lnSpc>
                <a:spcPct val="100000"/>
              </a:lnSpc>
              <a:spcBef>
                <a:spcPts val="0"/>
              </a:spcBef>
            </a:pPr>
            <a:r>
              <a:rPr lang="en-US" altLang="en-US" sz="1600" dirty="0"/>
              <a:t>Make sure the scene is safe. </a:t>
            </a:r>
          </a:p>
          <a:p>
            <a:pPr lvl="1">
              <a:lnSpc>
                <a:spcPct val="100000"/>
              </a:lnSpc>
              <a:spcBef>
                <a:spcPts val="0"/>
              </a:spcBef>
            </a:pPr>
            <a:r>
              <a:rPr lang="en-US" altLang="en-US" sz="1600" dirty="0"/>
              <a:t>Direct someone to call 9-1-1 if not </a:t>
            </a:r>
            <a:r>
              <a:rPr lang="en-US" altLang="en-US" sz="1600" dirty="0" smtClean="0"/>
              <a:t>already </a:t>
            </a:r>
            <a:r>
              <a:rPr lang="en-US" altLang="en-US" sz="1600" dirty="0"/>
              <a:t>called.</a:t>
            </a:r>
          </a:p>
        </p:txBody>
      </p:sp>
    </p:spTree>
    <p:custDataLst>
      <p:tags r:id="rId1"/>
    </p:custDataLst>
    <p:extLst>
      <p:ext uri="{BB962C8B-B14F-4D97-AF65-F5344CB8AC3E}">
        <p14:creationId xmlns:p14="http://schemas.microsoft.com/office/powerpoint/2010/main" val="32551171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3"/>
          <p:cNvSpPr>
            <a:spLocks noGrp="1"/>
          </p:cNvSpPr>
          <p:nvPr>
            <p:ph type="title"/>
          </p:nvPr>
        </p:nvSpPr>
        <p:spPr>
          <a:xfrm>
            <a:off x="707287" y="231820"/>
            <a:ext cx="7416800" cy="989822"/>
          </a:xfrm>
        </p:spPr>
        <p:txBody>
          <a:bodyPr/>
          <a:lstStyle/>
          <a:p>
            <a:r>
              <a:rPr lang="en-US" altLang="en-US" dirty="0"/>
              <a:t>Bone, Joint and Muscle Injuries</a:t>
            </a:r>
            <a:br>
              <a:rPr lang="en-US" altLang="en-US" dirty="0"/>
            </a:br>
            <a:r>
              <a:rPr lang="en-US" altLang="en-US" sz="3200" dirty="0"/>
              <a:t>Scenario 2 </a:t>
            </a:r>
            <a:r>
              <a:rPr lang="en-US" altLang="en-US" sz="3200" b="1" dirty="0"/>
              <a:t>Answer 2</a:t>
            </a:r>
          </a:p>
        </p:txBody>
      </p:sp>
      <p:sp>
        <p:nvSpPr>
          <p:cNvPr id="32770" name="Content Placeholder 4"/>
          <p:cNvSpPr>
            <a:spLocks noGrp="1"/>
          </p:cNvSpPr>
          <p:nvPr>
            <p:ph idx="1"/>
          </p:nvPr>
        </p:nvSpPr>
        <p:spPr>
          <a:xfrm>
            <a:off x="707287" y="1335926"/>
            <a:ext cx="7416800" cy="2428998"/>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startAt="2"/>
            </a:pPr>
            <a:r>
              <a:rPr lang="en-US" altLang="en-US" sz="1800" b="1" dirty="0"/>
              <a:t>How would you provide care?</a:t>
            </a:r>
            <a:endParaRPr lang="en-US" altLang="en-US" sz="1200" b="1" dirty="0"/>
          </a:p>
          <a:p>
            <a:pPr lvl="1">
              <a:lnSpc>
                <a:spcPct val="100000"/>
              </a:lnSpc>
              <a:spcBef>
                <a:spcPts val="0"/>
              </a:spcBef>
            </a:pPr>
            <a:r>
              <a:rPr lang="en-US" altLang="en-US" sz="1600" dirty="0"/>
              <a:t>Direct Steve to keep his arm still. You should suspect a fracture, dislocation or both based on the fall and the deformity you see, </a:t>
            </a:r>
            <a:br>
              <a:rPr lang="en-US" altLang="en-US" sz="1600" dirty="0"/>
            </a:br>
            <a:r>
              <a:rPr lang="en-US" altLang="en-US" sz="1600" dirty="0"/>
              <a:t>so you want to prevent movement.</a:t>
            </a:r>
          </a:p>
          <a:p>
            <a:pPr lvl="1">
              <a:lnSpc>
                <a:spcPct val="100000"/>
              </a:lnSpc>
              <a:spcBef>
                <a:spcPts val="0"/>
              </a:spcBef>
            </a:pPr>
            <a:r>
              <a:rPr lang="en-US" altLang="en-US" sz="1600" dirty="0"/>
              <a:t>If available, apply a cold pack or bag of ice to the shoulder and clavicle.</a:t>
            </a:r>
          </a:p>
          <a:p>
            <a:pPr lvl="1">
              <a:lnSpc>
                <a:spcPct val="100000"/>
              </a:lnSpc>
              <a:spcBef>
                <a:spcPts val="0"/>
              </a:spcBef>
            </a:pPr>
            <a:r>
              <a:rPr lang="en-US" altLang="en-US" sz="1600" dirty="0"/>
              <a:t>Treat for shock.</a:t>
            </a:r>
          </a:p>
          <a:p>
            <a:pPr lvl="1">
              <a:lnSpc>
                <a:spcPct val="100000"/>
              </a:lnSpc>
              <a:spcBef>
                <a:spcPts val="0"/>
              </a:spcBef>
            </a:pPr>
            <a:r>
              <a:rPr lang="en-US" altLang="en-US" sz="1600" dirty="0"/>
              <a:t>Take a detailed SAMPLE history to determine the cause/nature of his lightheadedness.</a:t>
            </a:r>
          </a:p>
          <a:p>
            <a:pPr lvl="1">
              <a:lnSpc>
                <a:spcPct val="100000"/>
              </a:lnSpc>
              <a:spcBef>
                <a:spcPts val="0"/>
              </a:spcBef>
            </a:pPr>
            <a:r>
              <a:rPr lang="en-US" altLang="en-US" sz="1600" dirty="0"/>
              <a:t>Monitor Steve’s breathing and be prepared to give CPR. </a:t>
            </a:r>
          </a:p>
        </p:txBody>
      </p:sp>
    </p:spTree>
    <p:custDataLst>
      <p:tags r:id="rId1"/>
    </p:custDataLst>
    <p:extLst>
      <p:ext uri="{BB962C8B-B14F-4D97-AF65-F5344CB8AC3E}">
        <p14:creationId xmlns:p14="http://schemas.microsoft.com/office/powerpoint/2010/main" val="22346059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3"/>
          <p:cNvSpPr>
            <a:spLocks noGrp="1"/>
          </p:cNvSpPr>
          <p:nvPr>
            <p:ph type="title"/>
          </p:nvPr>
        </p:nvSpPr>
        <p:spPr>
          <a:xfrm>
            <a:off x="660065" y="236113"/>
            <a:ext cx="7416800" cy="1192626"/>
          </a:xfrm>
        </p:spPr>
        <p:txBody>
          <a:bodyPr/>
          <a:lstStyle/>
          <a:p>
            <a:r>
              <a:rPr lang="en-US" altLang="en-US" dirty="0"/>
              <a:t>Bone, Joint and Muscle Injuries</a:t>
            </a:r>
            <a:br>
              <a:rPr lang="en-US" altLang="en-US" dirty="0"/>
            </a:br>
            <a:r>
              <a:rPr lang="en-US" altLang="en-US" sz="3200" dirty="0"/>
              <a:t>Scenario 3</a:t>
            </a:r>
          </a:p>
        </p:txBody>
      </p:sp>
      <p:sp>
        <p:nvSpPr>
          <p:cNvPr id="5" name="Content Placeholder 4"/>
          <p:cNvSpPr>
            <a:spLocks noGrp="1"/>
          </p:cNvSpPr>
          <p:nvPr>
            <p:ph idx="1"/>
          </p:nvPr>
        </p:nvSpPr>
        <p:spPr>
          <a:xfrm>
            <a:off x="720167" y="1450689"/>
            <a:ext cx="7416800" cy="2713480"/>
          </a:xfrm>
        </p:spPr>
        <p:txBody>
          <a:bodyPr rtlCol="0">
            <a:normAutofit fontScale="70000" lnSpcReduction="20000"/>
          </a:bodyPr>
          <a:lstStyle/>
          <a:p>
            <a:pPr marL="0" indent="0" eaLnBrk="1" fontAlgn="auto" hangingPunct="1">
              <a:lnSpc>
                <a:spcPct val="120000"/>
              </a:lnSpc>
              <a:spcBef>
                <a:spcPts val="0"/>
              </a:spcBef>
              <a:spcAft>
                <a:spcPts val="600"/>
              </a:spcAft>
              <a:buFont typeface="+mj-lt"/>
              <a:buNone/>
              <a:defRPr/>
            </a:pPr>
            <a:r>
              <a:rPr lang="en-US" sz="2300" dirty="0"/>
              <a:t>You are called to the parking level of a building to help an injured employee. The building is being renovated by your employer, Parker Construction. When you arrive, you see the worker lying on the concrete floor. She complains of severe pain in her hips. She tells you she fell from the level directly above where, as she swept the floor while walking backwards, she bumped into and displaced a piece of ¾-inch plywood that was covering a large floor opening. She fell backwards, through the opening, and landed here. You know that the distance between floors is 16 feet.</a:t>
            </a:r>
          </a:p>
          <a:p>
            <a:pPr marL="457200" indent="-457200" eaLnBrk="1" fontAlgn="auto" hangingPunct="1">
              <a:lnSpc>
                <a:spcPct val="120000"/>
              </a:lnSpc>
              <a:spcBef>
                <a:spcPts val="0"/>
              </a:spcBef>
              <a:buFont typeface="+mj-lt"/>
              <a:buAutoNum type="arabicPeriod"/>
              <a:defRPr/>
            </a:pPr>
            <a:r>
              <a:rPr lang="en-US" sz="2300" b="1" dirty="0"/>
              <a:t>What would you do before providing first aid?</a:t>
            </a:r>
          </a:p>
          <a:p>
            <a:pPr marL="457200" indent="-457200" eaLnBrk="1" fontAlgn="auto" hangingPunct="1">
              <a:lnSpc>
                <a:spcPct val="120000"/>
              </a:lnSpc>
              <a:spcBef>
                <a:spcPts val="0"/>
              </a:spcBef>
              <a:buFont typeface="+mj-lt"/>
              <a:buAutoNum type="arabicPeriod"/>
              <a:defRPr/>
            </a:pPr>
            <a:r>
              <a:rPr lang="en-US" sz="2300" b="1" dirty="0"/>
              <a:t>How would you provide care?</a:t>
            </a:r>
          </a:p>
          <a:p>
            <a:pPr marL="342900" lvl="1"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15956478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3"/>
          <p:cNvSpPr>
            <a:spLocks noGrp="1"/>
          </p:cNvSpPr>
          <p:nvPr>
            <p:ph type="title"/>
          </p:nvPr>
        </p:nvSpPr>
        <p:spPr>
          <a:xfrm>
            <a:off x="428246" y="180304"/>
            <a:ext cx="7416800" cy="1137633"/>
          </a:xfrm>
        </p:spPr>
        <p:txBody>
          <a:bodyPr/>
          <a:lstStyle/>
          <a:p>
            <a:r>
              <a:rPr lang="en-US" altLang="en-US" dirty="0"/>
              <a:t>Bone, Joint and Muscle Injuries</a:t>
            </a:r>
            <a:br>
              <a:rPr lang="en-US" altLang="en-US" dirty="0"/>
            </a:br>
            <a:r>
              <a:rPr lang="en-US" altLang="en-US" sz="3200" dirty="0"/>
              <a:t>Scenario 3 </a:t>
            </a:r>
            <a:r>
              <a:rPr lang="en-US" altLang="en-US" sz="3200" b="1" dirty="0"/>
              <a:t>Answer 2</a:t>
            </a:r>
          </a:p>
        </p:txBody>
      </p:sp>
      <p:sp>
        <p:nvSpPr>
          <p:cNvPr id="34818" name="Content Placeholder 4"/>
          <p:cNvSpPr>
            <a:spLocks noGrp="1"/>
          </p:cNvSpPr>
          <p:nvPr>
            <p:ph idx="1"/>
          </p:nvPr>
        </p:nvSpPr>
        <p:spPr>
          <a:xfrm>
            <a:off x="488345" y="1964952"/>
            <a:ext cx="7818527" cy="1213597"/>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800" b="1" dirty="0"/>
              <a:t>What would you do before providing first aid?</a:t>
            </a:r>
            <a:endParaRPr lang="en-US" altLang="en-US" sz="1200" b="1" dirty="0"/>
          </a:p>
          <a:p>
            <a:pPr lvl="1">
              <a:lnSpc>
                <a:spcPct val="100000"/>
              </a:lnSpc>
              <a:spcBef>
                <a:spcPts val="0"/>
              </a:spcBef>
            </a:pPr>
            <a:r>
              <a:rPr lang="en-US" altLang="en-US" sz="1600" dirty="0"/>
              <a:t>Direct someone to call 9-1-1 if the call has not already been made.</a:t>
            </a:r>
          </a:p>
          <a:p>
            <a:pPr lvl="1">
              <a:lnSpc>
                <a:spcPct val="100000"/>
              </a:lnSpc>
              <a:spcBef>
                <a:spcPts val="0"/>
              </a:spcBef>
            </a:pPr>
            <a:r>
              <a:rPr lang="en-US" altLang="en-US" sz="1600" dirty="0"/>
              <a:t>Dispatch others to watch for the ambulance and to guide EMS to the victim</a:t>
            </a:r>
            <a:r>
              <a:rPr lang="en-US" altLang="en-US" sz="1800" dirty="0"/>
              <a:t>.</a:t>
            </a:r>
          </a:p>
        </p:txBody>
      </p:sp>
    </p:spTree>
    <p:custDataLst>
      <p:tags r:id="rId1"/>
    </p:custDataLst>
    <p:extLst>
      <p:ext uri="{BB962C8B-B14F-4D97-AF65-F5344CB8AC3E}">
        <p14:creationId xmlns:p14="http://schemas.microsoft.com/office/powerpoint/2010/main" val="35905793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3"/>
          <p:cNvSpPr>
            <a:spLocks noGrp="1"/>
          </p:cNvSpPr>
          <p:nvPr>
            <p:ph type="title"/>
          </p:nvPr>
        </p:nvSpPr>
        <p:spPr>
          <a:xfrm>
            <a:off x="472226" y="353936"/>
            <a:ext cx="7780651" cy="865263"/>
          </a:xfrm>
        </p:spPr>
        <p:txBody>
          <a:bodyPr/>
          <a:lstStyle/>
          <a:p>
            <a:r>
              <a:rPr lang="en-US" altLang="en-US" dirty="0"/>
              <a:t>Bone, Joint and Muscle Injuries </a:t>
            </a:r>
            <a:br>
              <a:rPr lang="en-US" altLang="en-US" dirty="0"/>
            </a:br>
            <a:r>
              <a:rPr lang="en-US" altLang="en-US" sz="3200" dirty="0"/>
              <a:t>Scenario 3 </a:t>
            </a:r>
            <a:r>
              <a:rPr lang="en-US" altLang="en-US" sz="3200" b="1" dirty="0"/>
              <a:t>Answer 2</a:t>
            </a:r>
          </a:p>
        </p:txBody>
      </p:sp>
      <p:sp>
        <p:nvSpPr>
          <p:cNvPr id="35842" name="Content Placeholder 4"/>
          <p:cNvSpPr>
            <a:spLocks noGrp="1"/>
          </p:cNvSpPr>
          <p:nvPr>
            <p:ph idx="1"/>
          </p:nvPr>
        </p:nvSpPr>
        <p:spPr>
          <a:xfrm>
            <a:off x="521069" y="1420075"/>
            <a:ext cx="7811561" cy="2689715"/>
          </a:xfrm>
        </p:spPr>
        <p:txBody>
          <a:bodyPr/>
          <a:lstStyle/>
          <a:p>
            <a:pPr marL="342900" indent="-342900" eaLnBrk="1" hangingPunct="1">
              <a:lnSpc>
                <a:spcPct val="100000"/>
              </a:lnSpc>
              <a:spcBef>
                <a:spcPts val="0"/>
              </a:spcBef>
              <a:spcAft>
                <a:spcPts val="600"/>
              </a:spcAft>
              <a:buFont typeface="+mj-lt"/>
              <a:buAutoNum type="arabicPeriod" startAt="2"/>
            </a:pPr>
            <a:r>
              <a:rPr lang="en-US" altLang="en-US" sz="1800" b="1" dirty="0"/>
              <a:t>How would you provide care?</a:t>
            </a:r>
            <a:endParaRPr lang="en-US" altLang="en-US" sz="1200" b="1" dirty="0"/>
          </a:p>
          <a:p>
            <a:pPr lvl="1">
              <a:lnSpc>
                <a:spcPct val="100000"/>
              </a:lnSpc>
              <a:spcBef>
                <a:spcPts val="0"/>
              </a:spcBef>
            </a:pPr>
            <a:r>
              <a:rPr lang="en-US" altLang="en-US" sz="1600" dirty="0"/>
              <a:t>You should suspect a pelvic fracture because of the distance of the fall and her chief complaint. If help will be arriving shortly, there is no need to immobilize her legs. But if help may be delayed, immobilize her legs, without moving them, by padding and bandaging them together, unless this causes more pain.</a:t>
            </a:r>
          </a:p>
          <a:p>
            <a:pPr lvl="1">
              <a:lnSpc>
                <a:spcPct val="100000"/>
              </a:lnSpc>
              <a:spcBef>
                <a:spcPts val="0"/>
              </a:spcBef>
            </a:pPr>
            <a:r>
              <a:rPr lang="en-US" altLang="en-US" sz="1600" dirty="0"/>
              <a:t>Treat for shock by maintaining body temperature. Concrete can reduce body temperature quickly, so be sure to put something under the victim as well as over her.</a:t>
            </a:r>
          </a:p>
          <a:p>
            <a:pPr lvl="1">
              <a:lnSpc>
                <a:spcPct val="100000"/>
              </a:lnSpc>
              <a:spcBef>
                <a:spcPts val="0"/>
              </a:spcBef>
            </a:pPr>
            <a:r>
              <a:rPr lang="en-US" altLang="en-US" sz="1600" dirty="0"/>
              <a:t>Monitor her breathing and be prepared to provide CPR if needed.</a:t>
            </a:r>
          </a:p>
        </p:txBody>
      </p:sp>
    </p:spTree>
    <p:custDataLst>
      <p:tags r:id="rId1"/>
    </p:custDataLst>
    <p:extLst>
      <p:ext uri="{BB962C8B-B14F-4D97-AF65-F5344CB8AC3E}">
        <p14:creationId xmlns:p14="http://schemas.microsoft.com/office/powerpoint/2010/main" val="22096431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3"/>
          <p:cNvSpPr>
            <a:spLocks noGrp="1"/>
          </p:cNvSpPr>
          <p:nvPr>
            <p:ph type="title"/>
          </p:nvPr>
        </p:nvSpPr>
        <p:spPr>
          <a:xfrm>
            <a:off x="531276" y="158650"/>
            <a:ext cx="7416800" cy="959582"/>
          </a:xfrm>
        </p:spPr>
        <p:txBody>
          <a:bodyPr/>
          <a:lstStyle/>
          <a:p>
            <a:r>
              <a:rPr lang="en-US" altLang="en-US" dirty="0">
                <a:solidFill>
                  <a:srgbClr val="00843D"/>
                </a:solidFill>
              </a:rPr>
              <a:t>Bone, Joint and Muscle Injuries</a:t>
            </a:r>
            <a:r>
              <a:rPr lang="en-US" altLang="en-US" sz="4000" dirty="0">
                <a:solidFill>
                  <a:srgbClr val="00843D"/>
                </a:solidFill>
              </a:rPr>
              <a:t/>
            </a:r>
            <a:br>
              <a:rPr lang="en-US" altLang="en-US" sz="4000" dirty="0">
                <a:solidFill>
                  <a:srgbClr val="00843D"/>
                </a:solidFill>
              </a:rPr>
            </a:br>
            <a:r>
              <a:rPr lang="en-US" altLang="en-US" sz="3200" dirty="0">
                <a:solidFill>
                  <a:srgbClr val="00843D"/>
                </a:solidFill>
              </a:rPr>
              <a:t>Scenario 4</a:t>
            </a:r>
          </a:p>
        </p:txBody>
      </p:sp>
      <p:sp>
        <p:nvSpPr>
          <p:cNvPr id="5" name="Content Placeholder 4"/>
          <p:cNvSpPr>
            <a:spLocks noGrp="1"/>
          </p:cNvSpPr>
          <p:nvPr>
            <p:ph idx="1"/>
          </p:nvPr>
        </p:nvSpPr>
        <p:spPr>
          <a:xfrm>
            <a:off x="561327" y="1212677"/>
            <a:ext cx="7416800" cy="2985836"/>
          </a:xfrm>
        </p:spPr>
        <p:txBody>
          <a:bodyPr rtlCol="0">
            <a:normAutofit fontScale="25000" lnSpcReduction="20000"/>
          </a:bodyPr>
          <a:lstStyle/>
          <a:p>
            <a:pPr marL="0" indent="0" eaLnBrk="1" fontAlgn="auto" hangingPunct="1">
              <a:lnSpc>
                <a:spcPct val="120000"/>
              </a:lnSpc>
              <a:spcBef>
                <a:spcPts val="0"/>
              </a:spcBef>
              <a:spcAft>
                <a:spcPts val="600"/>
              </a:spcAft>
              <a:buFont typeface="+mj-lt"/>
              <a:buNone/>
              <a:defRPr/>
            </a:pPr>
            <a:r>
              <a:rPr lang="en-US" sz="6000" dirty="0"/>
              <a:t>You are part of a crew of paving, surfacing and tamping equipment operators, who are setting up traffic control for work. You have finished setting up traffic control on the south bound lanes of the roadway and have placed the first traffic cone and sign on the north bound lane. You’ll need to move the company vehicle, parked on the curb side of the north bound lane, to complete the traffic control set up on this side of the street. One of your coworkers is already inside the vehicle. You are stepping into the passenger side of the vehicle when your lead person, about to open the driver’s side door, is struck by a north bound vehicle. You are trained in first aid.</a:t>
            </a:r>
            <a:endParaRPr lang="en-US" sz="6000" b="1" dirty="0"/>
          </a:p>
          <a:p>
            <a:pPr marL="0" indent="0">
              <a:lnSpc>
                <a:spcPct val="120000"/>
              </a:lnSpc>
              <a:spcBef>
                <a:spcPts val="0"/>
              </a:spcBef>
              <a:spcAft>
                <a:spcPts val="600"/>
              </a:spcAft>
              <a:buNone/>
              <a:defRPr/>
            </a:pPr>
            <a:r>
              <a:rPr lang="en-US" sz="6000" dirty="0"/>
              <a:t>You approach your injured coworker, and he tells you that he has a lot of pain in his left hip. He also complains of pain in his knees and elbows.</a:t>
            </a:r>
          </a:p>
          <a:p>
            <a:pPr marL="0" lvl="1" indent="0" eaLnBrk="1" fontAlgn="auto" hangingPunct="1">
              <a:lnSpc>
                <a:spcPct val="120000"/>
              </a:lnSpc>
              <a:spcBef>
                <a:spcPts val="0"/>
              </a:spcBef>
              <a:buNone/>
              <a:defRPr/>
            </a:pPr>
            <a:r>
              <a:rPr lang="en-US" sz="7200" b="1" dirty="0"/>
              <a:t>1. What would you do before providing first aid?</a:t>
            </a:r>
            <a:endParaRPr lang="en-US" sz="7200" dirty="0"/>
          </a:p>
          <a:p>
            <a:pPr marL="0" indent="0">
              <a:lnSpc>
                <a:spcPct val="120000"/>
              </a:lnSpc>
              <a:spcBef>
                <a:spcPts val="0"/>
              </a:spcBef>
              <a:buNone/>
              <a:defRPr/>
            </a:pPr>
            <a:r>
              <a:rPr lang="en-US" sz="7200" b="1" dirty="0"/>
              <a:t>2. How would you provide care?</a:t>
            </a:r>
          </a:p>
          <a:p>
            <a:pPr marL="342900" lvl="1" indent="0" eaLnBrk="1" fontAlgn="auto" hangingPunct="1">
              <a:spcBef>
                <a:spcPts val="0"/>
              </a:spcBef>
              <a:buFont typeface="+mj-lt"/>
              <a:buNone/>
              <a:defRPr/>
            </a:pPr>
            <a:endParaRPr lang="en-US" dirty="0"/>
          </a:p>
        </p:txBody>
      </p:sp>
      <p:sp>
        <p:nvSpPr>
          <p:cNvPr id="36869" name="TextBox 1"/>
          <p:cNvSpPr txBox="1">
            <a:spLocks noChangeArrowheads="1"/>
          </p:cNvSpPr>
          <p:nvPr/>
        </p:nvSpPr>
        <p:spPr bwMode="auto">
          <a:xfrm>
            <a:off x="5011738" y="60277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srgbClr val="046938"/>
              </a:solidFill>
              <a:effectLst/>
              <a:uLnTx/>
              <a:uFillTx/>
              <a:latin typeface="Arial" panose="020B0604020202020204" pitchFamily="34" charset="0"/>
              <a:ea typeface="+mn-ea"/>
              <a:cs typeface="+mn-cs"/>
            </a:endParaRPr>
          </a:p>
        </p:txBody>
      </p:sp>
    </p:spTree>
    <p:custDataLst>
      <p:tags r:id="rId1"/>
    </p:custDataLst>
    <p:extLst>
      <p:ext uri="{BB962C8B-B14F-4D97-AF65-F5344CB8AC3E}">
        <p14:creationId xmlns:p14="http://schemas.microsoft.com/office/powerpoint/2010/main" val="23561441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3"/>
          <p:cNvSpPr>
            <a:spLocks noGrp="1"/>
          </p:cNvSpPr>
          <p:nvPr>
            <p:ph type="title"/>
          </p:nvPr>
        </p:nvSpPr>
        <p:spPr>
          <a:xfrm>
            <a:off x="561327" y="245291"/>
            <a:ext cx="7416800" cy="1119869"/>
          </a:xfrm>
        </p:spPr>
        <p:txBody>
          <a:bodyPr/>
          <a:lstStyle/>
          <a:p>
            <a:r>
              <a:rPr lang="en-US" altLang="en-US" dirty="0">
                <a:solidFill>
                  <a:srgbClr val="00843D"/>
                </a:solidFill>
              </a:rPr>
              <a:t>Bone, Joint and Muscle Injuries</a:t>
            </a:r>
            <a:r>
              <a:rPr lang="en-US" altLang="en-US" sz="4000" dirty="0">
                <a:solidFill>
                  <a:srgbClr val="00843D"/>
                </a:solidFill>
              </a:rPr>
              <a:t/>
            </a:r>
            <a:br>
              <a:rPr lang="en-US" altLang="en-US" sz="4000" dirty="0">
                <a:solidFill>
                  <a:srgbClr val="00843D"/>
                </a:solidFill>
              </a:rPr>
            </a:br>
            <a:r>
              <a:rPr lang="en-US" altLang="en-US" sz="3200" dirty="0">
                <a:solidFill>
                  <a:srgbClr val="00843D"/>
                </a:solidFill>
              </a:rPr>
              <a:t>Scenario 4 Answer 1</a:t>
            </a:r>
          </a:p>
        </p:txBody>
      </p:sp>
      <p:sp>
        <p:nvSpPr>
          <p:cNvPr id="37890" name="Content Placeholder 4"/>
          <p:cNvSpPr>
            <a:spLocks noGrp="1"/>
          </p:cNvSpPr>
          <p:nvPr>
            <p:ph idx="1"/>
          </p:nvPr>
        </p:nvSpPr>
        <p:spPr>
          <a:xfrm>
            <a:off x="608550" y="1870590"/>
            <a:ext cx="7416800" cy="1402321"/>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800" b="1" dirty="0"/>
              <a:t>What would you do before providing first aid?</a:t>
            </a:r>
          </a:p>
          <a:p>
            <a:pPr lvl="1">
              <a:lnSpc>
                <a:spcPct val="100000"/>
              </a:lnSpc>
              <a:spcBef>
                <a:spcPts val="0"/>
              </a:spcBef>
            </a:pPr>
            <a:r>
              <a:rPr lang="en-US" altLang="en-US" sz="1600" dirty="0"/>
              <a:t>Direct your other coworker to make the scene safe by marking off the area from traffic.</a:t>
            </a:r>
          </a:p>
          <a:p>
            <a:pPr lvl="1">
              <a:lnSpc>
                <a:spcPct val="100000"/>
              </a:lnSpc>
              <a:spcBef>
                <a:spcPts val="0"/>
              </a:spcBef>
            </a:pPr>
            <a:r>
              <a:rPr lang="en-US" altLang="en-US" sz="1600" dirty="0"/>
              <a:t>Call 9-1-1.</a:t>
            </a:r>
          </a:p>
        </p:txBody>
      </p:sp>
    </p:spTree>
    <p:custDataLst>
      <p:tags r:id="rId1"/>
    </p:custDataLst>
    <p:extLst>
      <p:ext uri="{BB962C8B-B14F-4D97-AF65-F5344CB8AC3E}">
        <p14:creationId xmlns:p14="http://schemas.microsoft.com/office/powerpoint/2010/main" val="1693719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3"/>
          <p:cNvSpPr>
            <a:spLocks noGrp="1"/>
          </p:cNvSpPr>
          <p:nvPr>
            <p:ph type="title"/>
          </p:nvPr>
        </p:nvSpPr>
        <p:spPr>
          <a:xfrm>
            <a:off x="460112" y="163132"/>
            <a:ext cx="7416800" cy="1219200"/>
          </a:xfrm>
        </p:spPr>
        <p:txBody>
          <a:bodyPr/>
          <a:lstStyle/>
          <a:p>
            <a:r>
              <a:rPr lang="en-US" altLang="en-US" dirty="0">
                <a:solidFill>
                  <a:srgbClr val="00843D"/>
                </a:solidFill>
              </a:rPr>
              <a:t>Bone, Joint and Muscle Injuries</a:t>
            </a:r>
            <a:br>
              <a:rPr lang="en-US" altLang="en-US" dirty="0">
                <a:solidFill>
                  <a:srgbClr val="00843D"/>
                </a:solidFill>
              </a:rPr>
            </a:br>
            <a:r>
              <a:rPr lang="en-US" altLang="en-US" sz="3200" dirty="0"/>
              <a:t>Scenario 4 </a:t>
            </a:r>
            <a:r>
              <a:rPr lang="en-US" altLang="en-US" sz="3200" b="1" dirty="0"/>
              <a:t>Answer 2</a:t>
            </a:r>
            <a:endParaRPr lang="en-US" altLang="en-US" sz="3200" i="1" dirty="0"/>
          </a:p>
        </p:txBody>
      </p:sp>
      <p:sp>
        <p:nvSpPr>
          <p:cNvPr id="38914" name="Content Placeholder 4"/>
          <p:cNvSpPr>
            <a:spLocks noGrp="1"/>
          </p:cNvSpPr>
          <p:nvPr>
            <p:ph idx="1"/>
          </p:nvPr>
        </p:nvSpPr>
        <p:spPr>
          <a:xfrm>
            <a:off x="548447" y="1337411"/>
            <a:ext cx="7749840" cy="2496200"/>
          </a:xfrm>
        </p:spPr>
        <p:txBody>
          <a:bodyPr/>
          <a:lstStyle/>
          <a:p>
            <a:pPr eaLnBrk="1" hangingPunct="1">
              <a:lnSpc>
                <a:spcPct val="100000"/>
              </a:lnSpc>
              <a:spcBef>
                <a:spcPts val="0"/>
              </a:spcBef>
              <a:spcAft>
                <a:spcPts val="600"/>
              </a:spcAft>
              <a:buFont typeface="Arial" panose="020B0604020202020204" pitchFamily="34" charset="0"/>
              <a:buAutoNum type="arabicPeriod" startAt="2"/>
            </a:pPr>
            <a:r>
              <a:rPr lang="en-US" altLang="en-US" sz="1800" b="1" dirty="0"/>
              <a:t>How would you provide care?</a:t>
            </a:r>
            <a:endParaRPr lang="en-US" altLang="en-US" sz="1200" b="1" dirty="0"/>
          </a:p>
          <a:p>
            <a:pPr lvl="1">
              <a:lnSpc>
                <a:spcPct val="100000"/>
              </a:lnSpc>
              <a:spcBef>
                <a:spcPts val="0"/>
              </a:spcBef>
            </a:pPr>
            <a:r>
              <a:rPr lang="en-US" altLang="en-US" sz="1600" dirty="0"/>
              <a:t>You should suspect a hip injury because of the force involved in the impact. If help will be arriving shortly, there is no need to immobilize his legs. But if help may be delayed, immobilize his legs (without moving them) by padding and bandaging them together, unless this causes more pain.</a:t>
            </a:r>
          </a:p>
          <a:p>
            <a:pPr lvl="1">
              <a:lnSpc>
                <a:spcPct val="100000"/>
              </a:lnSpc>
              <a:spcBef>
                <a:spcPts val="0"/>
              </a:spcBef>
            </a:pPr>
            <a:r>
              <a:rPr lang="en-US" altLang="en-US" sz="1600" dirty="0"/>
              <a:t>Treat for shock by maintaining body temperature. Concrete and asphalt can reduce body temperature quickly, so be sure to put something under the victim as well as over him.</a:t>
            </a:r>
          </a:p>
          <a:p>
            <a:pPr lvl="1">
              <a:lnSpc>
                <a:spcPct val="100000"/>
              </a:lnSpc>
              <a:spcBef>
                <a:spcPts val="0"/>
              </a:spcBef>
            </a:pPr>
            <a:r>
              <a:rPr lang="en-US" altLang="en-US" sz="1600" dirty="0"/>
              <a:t>Monitor his breathing and be prepared to provide CPR if needed.</a:t>
            </a:r>
          </a:p>
        </p:txBody>
      </p:sp>
    </p:spTree>
    <p:custDataLst>
      <p:tags r:id="rId1"/>
    </p:custDataLst>
    <p:extLst>
      <p:ext uri="{BB962C8B-B14F-4D97-AF65-F5344CB8AC3E}">
        <p14:creationId xmlns:p14="http://schemas.microsoft.com/office/powerpoint/2010/main" val="564295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274638"/>
            <a:ext cx="7945507" cy="1104520"/>
          </a:xfrm>
        </p:spPr>
        <p:txBody>
          <a:bodyPr rtlCol="0">
            <a:normAutofit fontScale="90000"/>
          </a:bodyPr>
          <a:lstStyle/>
          <a:p>
            <a:pPr>
              <a:defRPr/>
            </a:pPr>
            <a:r>
              <a:rPr lang="en-US" altLang="en-US" sz="4000" dirty="0"/>
              <a:t>Bleeding and Wound Care</a:t>
            </a:r>
            <a:r>
              <a:rPr lang="en-US" sz="4400" dirty="0"/>
              <a:t/>
            </a:r>
            <a:br>
              <a:rPr lang="en-US" sz="4400" dirty="0"/>
            </a:br>
            <a:r>
              <a:rPr lang="en-US" sz="3600" dirty="0"/>
              <a:t>Scenario 1</a:t>
            </a:r>
          </a:p>
        </p:txBody>
      </p:sp>
      <p:sp>
        <p:nvSpPr>
          <p:cNvPr id="3" name="Content Placeholder 2"/>
          <p:cNvSpPr>
            <a:spLocks noGrp="1"/>
          </p:cNvSpPr>
          <p:nvPr>
            <p:ph idx="1"/>
          </p:nvPr>
        </p:nvSpPr>
        <p:spPr>
          <a:xfrm>
            <a:off x="731681" y="1458287"/>
            <a:ext cx="7886700" cy="2226926"/>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work for a construction company that has been hired to pour a concrete foundation at a residential construction site. One of your coworkers, Anthony, was moving construction material around. As he did so, he lost his balance, fell 7 feet over the side of a dirt bank, and became impaled on a 25-inch x 0.5-inch rebar that penetrated through his left thigh. You see him fall and run over to help. You are trained in first aid.</a:t>
            </a:r>
          </a:p>
          <a:p>
            <a:pPr marL="274320" lvl="1" indent="-274320" eaLnBrk="1" fontAlgn="auto" hangingPunct="1">
              <a:lnSpc>
                <a:spcPct val="100000"/>
              </a:lnSpc>
              <a:spcBef>
                <a:spcPts val="0"/>
              </a:spcBef>
              <a:buAutoNum type="arabicPeriod"/>
              <a:defRPr/>
            </a:pPr>
            <a:r>
              <a:rPr lang="en-US" sz="1800" b="1" dirty="0"/>
              <a:t>What would you do before providing first aid?</a:t>
            </a:r>
          </a:p>
          <a:p>
            <a:pPr marL="274320" lvl="1" indent="-274320" eaLnBrk="1" fontAlgn="auto" hangingPunct="1">
              <a:lnSpc>
                <a:spcPct val="100000"/>
              </a:lnSpc>
              <a:spcBef>
                <a:spcPts val="0"/>
              </a:spcBef>
              <a:buAutoNum type="arabicPeriod"/>
              <a:defRPr/>
            </a:pPr>
            <a:r>
              <a:rPr lang="en-US" sz="1800" b="1" dirty="0"/>
              <a:t>How would you provide care?</a:t>
            </a:r>
          </a:p>
          <a:p>
            <a:pPr marL="457200" lvl="1" indent="0" eaLnBrk="1" fontAlgn="auto" hangingPunct="1">
              <a:spcBef>
                <a:spcPts val="0"/>
              </a:spcBef>
              <a:buFont typeface="+mj-lt"/>
              <a:buNone/>
              <a:defRPr/>
            </a:pPr>
            <a:endParaRPr lang="en-US" sz="1800" dirty="0"/>
          </a:p>
        </p:txBody>
      </p:sp>
    </p:spTree>
    <p:custDataLst>
      <p:tags r:id="rId1"/>
    </p:custDataLst>
    <p:extLst>
      <p:ext uri="{BB962C8B-B14F-4D97-AF65-F5344CB8AC3E}">
        <p14:creationId xmlns:p14="http://schemas.microsoft.com/office/powerpoint/2010/main" val="32910593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p:txBody>
          <a:bodyPr/>
          <a:lstStyle/>
          <a:p>
            <a:pPr eaLnBrk="1" hangingPunct="1"/>
            <a:r>
              <a:rPr lang="en-US" altLang="en-US" sz="3600" dirty="0">
                <a:latin typeface="+mj-lt"/>
              </a:rPr>
              <a:t>Head and Spine Injuries </a:t>
            </a:r>
            <a:r>
              <a:rPr lang="en-US" altLang="en-US" sz="3600" dirty="0" smtClean="0">
                <a:latin typeface="+mj-lt"/>
              </a:rPr>
              <a:t/>
            </a:r>
            <a:br>
              <a:rPr lang="en-US" altLang="en-US" sz="3600" dirty="0" smtClean="0">
                <a:latin typeface="+mj-lt"/>
              </a:rPr>
            </a:br>
            <a:r>
              <a:rPr lang="en-US" altLang="en-US" sz="3600" dirty="0" smtClean="0">
                <a:latin typeface="+mj-lt"/>
              </a:rPr>
              <a:t>Scenarios</a:t>
            </a:r>
            <a:endParaRPr lang="en-US" altLang="en-US" sz="3600" dirty="0">
              <a:latin typeface="+mj-lt"/>
            </a:endParaRPr>
          </a:p>
        </p:txBody>
      </p:sp>
      <p:sp>
        <p:nvSpPr>
          <p:cNvPr id="3" name="TextBox 2"/>
          <p:cNvSpPr txBox="1"/>
          <p:nvPr/>
        </p:nvSpPr>
        <p:spPr>
          <a:xfrm>
            <a:off x="1553152" y="4091980"/>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Construction</a:t>
            </a:r>
          </a:p>
        </p:txBody>
      </p:sp>
      <p:sp>
        <p:nvSpPr>
          <p:cNvPr id="4" name="Action Button: Return 3">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30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3"/>
          <p:cNvSpPr>
            <a:spLocks noGrp="1"/>
          </p:cNvSpPr>
          <p:nvPr>
            <p:ph type="title"/>
          </p:nvPr>
        </p:nvSpPr>
        <p:spPr>
          <a:xfrm>
            <a:off x="874713" y="167425"/>
            <a:ext cx="7416800" cy="1227786"/>
          </a:xfrm>
        </p:spPr>
        <p:txBody>
          <a:bodyPr/>
          <a:lstStyle/>
          <a:p>
            <a:pPr eaLnBrk="1" hangingPunct="1"/>
            <a:r>
              <a:rPr lang="en-US" altLang="en-US" dirty="0"/>
              <a:t>Head and Spine Injuries</a:t>
            </a:r>
            <a:br>
              <a:rPr lang="en-US" altLang="en-US" dirty="0"/>
            </a:br>
            <a:r>
              <a:rPr lang="en-US" altLang="en-US" sz="3200" dirty="0"/>
              <a:t>Scenario 1</a:t>
            </a:r>
          </a:p>
        </p:txBody>
      </p:sp>
      <p:sp>
        <p:nvSpPr>
          <p:cNvPr id="5" name="Content Placeholder 4"/>
          <p:cNvSpPr>
            <a:spLocks noGrp="1"/>
          </p:cNvSpPr>
          <p:nvPr>
            <p:ph idx="1"/>
          </p:nvPr>
        </p:nvSpPr>
        <p:spPr>
          <a:xfrm>
            <a:off x="921935" y="1395760"/>
            <a:ext cx="7416800" cy="3017838"/>
          </a:xfrm>
        </p:spPr>
        <p:txBody>
          <a:bodyPr rtlCol="0">
            <a:normAutofit fontScale="25000" lnSpcReduction="20000"/>
          </a:bodyPr>
          <a:lstStyle/>
          <a:p>
            <a:pPr marL="0" indent="0">
              <a:lnSpc>
                <a:spcPct val="120000"/>
              </a:lnSpc>
              <a:spcBef>
                <a:spcPts val="0"/>
              </a:spcBef>
              <a:spcAft>
                <a:spcPts val="600"/>
              </a:spcAft>
              <a:buNone/>
              <a:defRPr/>
            </a:pPr>
            <a:r>
              <a:rPr lang="en-US" sz="6400" dirty="0">
                <a:solidFill>
                  <a:schemeClr val="accent6">
                    <a:lumMod val="10000"/>
                  </a:schemeClr>
                </a:solidFill>
              </a:rPr>
              <a:t>You are at a construction site with six more workers. One group is painting the roof of the second floor of the building that should be ready in a maximum of two days. The other group stays on the first floor painting the walls. Despite having all the safety equipment to carry out work at height, using a ladder, Juan, who is the leader of the crew, decides to climb over the edges of the windows. From one moment to another an extremely loud noise is heard. You run with the rest of your coworkers and find Juan on the floor complaining of pain. You approach your injured coworker, and he tells you that he has a lot of pain in his neck. He also complains of tingling in his feet. You are trained in first aid. </a:t>
            </a:r>
            <a:endParaRPr lang="en-US" sz="6400" b="1" dirty="0">
              <a:solidFill>
                <a:schemeClr val="accent6">
                  <a:lumMod val="10000"/>
                </a:schemeClr>
              </a:solidFill>
            </a:endParaRPr>
          </a:p>
          <a:p>
            <a:pPr marL="0" lvl="1" indent="0" eaLnBrk="1" fontAlgn="auto" hangingPunct="1">
              <a:lnSpc>
                <a:spcPct val="120000"/>
              </a:lnSpc>
              <a:spcBef>
                <a:spcPts val="0"/>
              </a:spcBef>
              <a:buNone/>
              <a:defRPr/>
            </a:pPr>
            <a:r>
              <a:rPr lang="en-US" sz="6400" b="1" dirty="0"/>
              <a:t>1. What would you do before providing first aid?</a:t>
            </a:r>
          </a:p>
          <a:p>
            <a:pPr marL="0" lvl="1" indent="0" eaLnBrk="1" fontAlgn="auto" hangingPunct="1">
              <a:lnSpc>
                <a:spcPct val="120000"/>
              </a:lnSpc>
              <a:spcBef>
                <a:spcPts val="0"/>
              </a:spcBef>
              <a:buNone/>
              <a:defRPr/>
            </a:pPr>
            <a:r>
              <a:rPr lang="en-US" sz="6400" b="1" dirty="0"/>
              <a:t>2. How would you provide care?</a:t>
            </a:r>
          </a:p>
          <a:p>
            <a:pPr marL="342900" lvl="1" indent="0" eaLnBrk="1" fontAlgn="auto" hangingPunct="1">
              <a:spcBef>
                <a:spcPts val="0"/>
              </a:spcBef>
              <a:buFont typeface="+mj-lt"/>
              <a:buNone/>
              <a:defRPr/>
            </a:pPr>
            <a:endParaRPr lang="en-US" dirty="0"/>
          </a:p>
        </p:txBody>
      </p:sp>
      <p:sp>
        <p:nvSpPr>
          <p:cNvPr id="36869" name="TextBox 1"/>
          <p:cNvSpPr txBox="1">
            <a:spLocks noChangeArrowheads="1"/>
          </p:cNvSpPr>
          <p:nvPr/>
        </p:nvSpPr>
        <p:spPr bwMode="auto">
          <a:xfrm>
            <a:off x="5011738" y="60277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srgbClr val="046938"/>
              </a:solidFill>
              <a:effectLst/>
              <a:uLnTx/>
              <a:uFillTx/>
              <a:latin typeface="Arial" panose="020B0604020202020204" pitchFamily="34" charset="0"/>
              <a:ea typeface="+mn-ea"/>
              <a:cs typeface="+mn-cs"/>
            </a:endParaRPr>
          </a:p>
        </p:txBody>
      </p:sp>
    </p:spTree>
    <p:custDataLst>
      <p:tags r:id="rId1"/>
    </p:custDataLst>
    <p:extLst>
      <p:ext uri="{BB962C8B-B14F-4D97-AF65-F5344CB8AC3E}">
        <p14:creationId xmlns:p14="http://schemas.microsoft.com/office/powerpoint/2010/main" val="33260656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3"/>
          <p:cNvSpPr>
            <a:spLocks noGrp="1"/>
          </p:cNvSpPr>
          <p:nvPr>
            <p:ph type="title"/>
          </p:nvPr>
        </p:nvSpPr>
        <p:spPr>
          <a:xfrm>
            <a:off x="874713" y="206062"/>
            <a:ext cx="7416800" cy="991713"/>
          </a:xfrm>
        </p:spPr>
        <p:txBody>
          <a:bodyPr/>
          <a:lstStyle/>
          <a:p>
            <a:r>
              <a:rPr lang="en-US" altLang="en-US" dirty="0"/>
              <a:t>Head and Spine Injuries</a:t>
            </a:r>
            <a:br>
              <a:rPr lang="en-US" altLang="en-US" dirty="0"/>
            </a:br>
            <a:r>
              <a:rPr lang="en-US" altLang="en-US" sz="3200" dirty="0"/>
              <a:t>Scenario 1 Answer 1</a:t>
            </a:r>
            <a:endParaRPr lang="en-US" altLang="en-US" sz="3200" i="1" dirty="0"/>
          </a:p>
        </p:txBody>
      </p:sp>
      <p:sp>
        <p:nvSpPr>
          <p:cNvPr id="37890" name="Content Placeholder 4"/>
          <p:cNvSpPr>
            <a:spLocks noGrp="1"/>
          </p:cNvSpPr>
          <p:nvPr>
            <p:ph idx="1"/>
          </p:nvPr>
        </p:nvSpPr>
        <p:spPr>
          <a:xfrm>
            <a:off x="874713" y="1909106"/>
            <a:ext cx="7416800" cy="1325288"/>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800" b="1" dirty="0">
                <a:solidFill>
                  <a:schemeClr val="accent6">
                    <a:lumMod val="10000"/>
                  </a:schemeClr>
                </a:solidFill>
              </a:rPr>
              <a:t>What would you do before providing first aid?</a:t>
            </a:r>
          </a:p>
          <a:p>
            <a:pPr lvl="1">
              <a:lnSpc>
                <a:spcPct val="100000"/>
              </a:lnSpc>
              <a:spcBef>
                <a:spcPts val="0"/>
              </a:spcBef>
            </a:pPr>
            <a:r>
              <a:rPr lang="en-US" altLang="en-US" sz="1600" dirty="0"/>
              <a:t>Direct your other coworker to make the scene safe by marking off the area from traffic.</a:t>
            </a:r>
          </a:p>
          <a:p>
            <a:pPr lvl="1">
              <a:lnSpc>
                <a:spcPct val="100000"/>
              </a:lnSpc>
              <a:spcBef>
                <a:spcPts val="0"/>
              </a:spcBef>
            </a:pPr>
            <a:r>
              <a:rPr lang="en-US" altLang="en-US" sz="1600" dirty="0"/>
              <a:t>Call 9-1-1</a:t>
            </a:r>
          </a:p>
          <a:p>
            <a:pPr marL="0" indent="0" eaLnBrk="1" hangingPunct="1">
              <a:buNone/>
            </a:pPr>
            <a:endParaRPr lang="en-US" altLang="en-US" sz="1600" dirty="0">
              <a:solidFill>
                <a:schemeClr val="accent6">
                  <a:lumMod val="10000"/>
                </a:schemeClr>
              </a:solidFill>
            </a:endParaRPr>
          </a:p>
        </p:txBody>
      </p:sp>
    </p:spTree>
    <p:custDataLst>
      <p:tags r:id="rId1"/>
    </p:custDataLst>
    <p:extLst>
      <p:ext uri="{BB962C8B-B14F-4D97-AF65-F5344CB8AC3E}">
        <p14:creationId xmlns:p14="http://schemas.microsoft.com/office/powerpoint/2010/main" val="34388719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3"/>
          <p:cNvSpPr>
            <a:spLocks noGrp="1"/>
          </p:cNvSpPr>
          <p:nvPr>
            <p:ph type="title"/>
          </p:nvPr>
        </p:nvSpPr>
        <p:spPr>
          <a:xfrm>
            <a:off x="748018" y="246271"/>
            <a:ext cx="7416800" cy="875417"/>
          </a:xfrm>
        </p:spPr>
        <p:txBody>
          <a:bodyPr/>
          <a:lstStyle/>
          <a:p>
            <a:r>
              <a:rPr lang="en-US" altLang="en-US" dirty="0"/>
              <a:t>Head and Spine Injuries</a:t>
            </a:r>
            <a:br>
              <a:rPr lang="en-US" altLang="en-US" dirty="0"/>
            </a:br>
            <a:r>
              <a:rPr lang="en-US" altLang="en-US" sz="3200" dirty="0"/>
              <a:t>Scenario 1 Answer 2 </a:t>
            </a:r>
            <a:endParaRPr lang="en-US" altLang="en-US" i="1" dirty="0"/>
          </a:p>
        </p:txBody>
      </p:sp>
      <p:sp>
        <p:nvSpPr>
          <p:cNvPr id="38914" name="Content Placeholder 4"/>
          <p:cNvSpPr>
            <a:spLocks noGrp="1"/>
          </p:cNvSpPr>
          <p:nvPr>
            <p:ph idx="1"/>
          </p:nvPr>
        </p:nvSpPr>
        <p:spPr>
          <a:xfrm>
            <a:off x="784456" y="1280528"/>
            <a:ext cx="7891612" cy="3107275"/>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startAt="2"/>
            </a:pPr>
            <a:r>
              <a:rPr lang="en-US" altLang="en-US" sz="1800" b="1" dirty="0"/>
              <a:t>How would you provide care</a:t>
            </a:r>
            <a:r>
              <a:rPr lang="en-US" altLang="en-US" sz="1800" b="1" dirty="0" smtClean="0"/>
              <a:t>?</a:t>
            </a:r>
            <a:endParaRPr lang="en-US" altLang="en-US" sz="1200" b="1" dirty="0"/>
          </a:p>
          <a:p>
            <a:pPr marL="685800">
              <a:spcBef>
                <a:spcPts val="0"/>
              </a:spcBef>
            </a:pPr>
            <a:r>
              <a:rPr lang="en-US" altLang="en-US" sz="1600" dirty="0"/>
              <a:t>You should suspect a spinal injury because of the height involved in the fall and the symptoms referred. </a:t>
            </a:r>
          </a:p>
          <a:p>
            <a:pPr marL="685800">
              <a:spcBef>
                <a:spcPts val="0"/>
              </a:spcBef>
            </a:pPr>
            <a:r>
              <a:rPr lang="en-US" altLang="en-US" sz="1600" dirty="0"/>
              <a:t>Do an initial assessment and unless is necessary, do not move Juan. </a:t>
            </a:r>
          </a:p>
          <a:p>
            <a:pPr marL="685800">
              <a:spcBef>
                <a:spcPts val="0"/>
              </a:spcBef>
            </a:pPr>
            <a:r>
              <a:rPr lang="en-US" altLang="en-US" sz="1600" dirty="0"/>
              <a:t>If Juan is responsive, carefully assess for signs and symptoms of spinal injury. Ask him/her to stay in position. Do a physical examination looking for apparent injuries and wounds. Keep the head immobile while waiting for help to arrive. </a:t>
            </a:r>
          </a:p>
          <a:p>
            <a:pPr marL="685800">
              <a:spcBef>
                <a:spcPts val="0"/>
              </a:spcBef>
            </a:pPr>
            <a:r>
              <a:rPr lang="en-US" altLang="en-US" sz="1600" dirty="0"/>
              <a:t>If Juan becomes unresponsive but keeps breathing and the your initial assessment doesn’t reveal any life-threatening condition, maintain his/her head in position and wait for EMS. Monitor his breathing and be prepared to provide CPR if needed.</a:t>
            </a:r>
          </a:p>
          <a:p>
            <a:pPr marL="685800">
              <a:spcBef>
                <a:spcPts val="0"/>
              </a:spcBef>
            </a:pPr>
            <a:r>
              <a:rPr lang="en-US" altLang="en-US" sz="1600" dirty="0"/>
              <a:t>If Juan becomes unresponsive and is not breathing, provide CPR and use an AED if available. </a:t>
            </a:r>
          </a:p>
        </p:txBody>
      </p:sp>
    </p:spTree>
    <p:custDataLst>
      <p:tags r:id="rId1"/>
    </p:custDataLst>
    <p:extLst>
      <p:ext uri="{BB962C8B-B14F-4D97-AF65-F5344CB8AC3E}">
        <p14:creationId xmlns:p14="http://schemas.microsoft.com/office/powerpoint/2010/main" val="38942893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3"/>
          <p:cNvSpPr>
            <a:spLocks noGrp="1"/>
          </p:cNvSpPr>
          <p:nvPr>
            <p:ph type="title"/>
          </p:nvPr>
        </p:nvSpPr>
        <p:spPr>
          <a:xfrm>
            <a:off x="690116" y="218940"/>
            <a:ext cx="7416800" cy="1189149"/>
          </a:xfrm>
        </p:spPr>
        <p:txBody>
          <a:bodyPr/>
          <a:lstStyle/>
          <a:p>
            <a:r>
              <a:rPr lang="en-US" altLang="en-US" dirty="0"/>
              <a:t>Head and Spine Injuries</a:t>
            </a:r>
            <a:br>
              <a:rPr lang="en-US" altLang="en-US" dirty="0"/>
            </a:br>
            <a:r>
              <a:rPr lang="en-US" altLang="en-US" sz="3200" dirty="0"/>
              <a:t>Scenario 2</a:t>
            </a:r>
          </a:p>
        </p:txBody>
      </p:sp>
      <p:sp>
        <p:nvSpPr>
          <p:cNvPr id="5" name="Content Placeholder 4"/>
          <p:cNvSpPr>
            <a:spLocks noGrp="1"/>
          </p:cNvSpPr>
          <p:nvPr>
            <p:ph idx="1"/>
          </p:nvPr>
        </p:nvSpPr>
        <p:spPr>
          <a:xfrm>
            <a:off x="874713" y="1403796"/>
            <a:ext cx="7416800" cy="2331077"/>
          </a:xfrm>
        </p:spPr>
        <p:txBody>
          <a:bodyPr rtlCol="0">
            <a:normAutofit fontScale="32500" lnSpcReduction="20000"/>
          </a:bodyPr>
          <a:lstStyle/>
          <a:p>
            <a:pPr marL="0" indent="0">
              <a:lnSpc>
                <a:spcPct val="120000"/>
              </a:lnSpc>
              <a:spcBef>
                <a:spcPts val="0"/>
              </a:spcBef>
              <a:spcAft>
                <a:spcPts val="600"/>
              </a:spcAft>
              <a:buNone/>
              <a:defRPr/>
            </a:pPr>
            <a:r>
              <a:rPr lang="en-US" sz="4900" dirty="0">
                <a:solidFill>
                  <a:schemeClr val="accent6">
                    <a:lumMod val="10000"/>
                  </a:schemeClr>
                </a:solidFill>
              </a:rPr>
              <a:t>Oscar is part of a 35 people crew that is working on a new roadway paving. He works as a flagger. Despite having signs on the road, vehicles travel at high speed and move the existing rocks in the ground making them expel to everywhere in the area. Oscar is not wearing his helmet to protect his head. </a:t>
            </a:r>
          </a:p>
          <a:p>
            <a:pPr marL="0" indent="0">
              <a:lnSpc>
                <a:spcPct val="120000"/>
              </a:lnSpc>
              <a:spcBef>
                <a:spcPts val="0"/>
              </a:spcBef>
              <a:spcAft>
                <a:spcPts val="600"/>
              </a:spcAft>
              <a:buNone/>
              <a:defRPr/>
            </a:pPr>
            <a:r>
              <a:rPr lang="en-US" sz="4900" dirty="0">
                <a:solidFill>
                  <a:schemeClr val="accent6">
                    <a:lumMod val="10000"/>
                  </a:schemeClr>
                </a:solidFill>
              </a:rPr>
              <a:t>A vehicle speeds by and Oscar gets hit on the head by a big rock. He is responsive, alert and breathing. You are trained in first aid.</a:t>
            </a:r>
          </a:p>
          <a:p>
            <a:pPr marL="0" indent="-182880">
              <a:lnSpc>
                <a:spcPct val="120000"/>
              </a:lnSpc>
              <a:spcBef>
                <a:spcPts val="0"/>
              </a:spcBef>
              <a:buNone/>
              <a:defRPr/>
            </a:pPr>
            <a:r>
              <a:rPr lang="en-US" sz="5500" b="1" dirty="0" smtClean="0"/>
              <a:t>1</a:t>
            </a:r>
            <a:r>
              <a:rPr lang="en-US" sz="5500" b="1" dirty="0"/>
              <a:t>. What would you do before providing first aid?</a:t>
            </a:r>
          </a:p>
          <a:p>
            <a:pPr marL="0" indent="-182880">
              <a:lnSpc>
                <a:spcPct val="120000"/>
              </a:lnSpc>
              <a:spcBef>
                <a:spcPts val="0"/>
              </a:spcBef>
              <a:buNone/>
              <a:defRPr/>
            </a:pPr>
            <a:r>
              <a:rPr lang="en-US" sz="5500" b="1" dirty="0"/>
              <a:t>2. How would you provide care?</a:t>
            </a:r>
          </a:p>
          <a:p>
            <a:pPr marL="342900" lvl="1" indent="0" eaLnBrk="1" fontAlgn="auto" hangingPunct="1">
              <a:spcBef>
                <a:spcPts val="0"/>
              </a:spcBef>
              <a:buFont typeface="+mj-lt"/>
              <a:buNone/>
              <a:defRPr/>
            </a:pPr>
            <a:endParaRPr lang="en-US" dirty="0"/>
          </a:p>
        </p:txBody>
      </p:sp>
      <p:sp>
        <p:nvSpPr>
          <p:cNvPr id="36869" name="TextBox 1"/>
          <p:cNvSpPr txBox="1">
            <a:spLocks noChangeArrowheads="1"/>
          </p:cNvSpPr>
          <p:nvPr/>
        </p:nvSpPr>
        <p:spPr bwMode="auto">
          <a:xfrm>
            <a:off x="5011738" y="60277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srgbClr val="046938"/>
              </a:solidFill>
              <a:effectLst/>
              <a:uLnTx/>
              <a:uFillTx/>
              <a:latin typeface="Arial" panose="020B0604020202020204" pitchFamily="34" charset="0"/>
              <a:ea typeface="+mn-ea"/>
              <a:cs typeface="+mn-cs"/>
            </a:endParaRPr>
          </a:p>
        </p:txBody>
      </p:sp>
    </p:spTree>
    <p:custDataLst>
      <p:tags r:id="rId1"/>
    </p:custDataLst>
    <p:extLst>
      <p:ext uri="{BB962C8B-B14F-4D97-AF65-F5344CB8AC3E}">
        <p14:creationId xmlns:p14="http://schemas.microsoft.com/office/powerpoint/2010/main" val="41259966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3"/>
          <p:cNvSpPr>
            <a:spLocks noGrp="1"/>
          </p:cNvSpPr>
          <p:nvPr>
            <p:ph type="title"/>
          </p:nvPr>
        </p:nvSpPr>
        <p:spPr>
          <a:xfrm>
            <a:off x="707287" y="323461"/>
            <a:ext cx="7416800" cy="977306"/>
          </a:xfrm>
        </p:spPr>
        <p:txBody>
          <a:bodyPr/>
          <a:lstStyle/>
          <a:p>
            <a:r>
              <a:rPr lang="en-US" altLang="en-US" dirty="0"/>
              <a:t>Head and Spine Injuries</a:t>
            </a:r>
            <a:br>
              <a:rPr lang="en-US" altLang="en-US" dirty="0"/>
            </a:br>
            <a:r>
              <a:rPr lang="en-US" altLang="en-US" sz="3200" dirty="0"/>
              <a:t>Scenario 2 Answer 1</a:t>
            </a:r>
            <a:endParaRPr lang="en-US" altLang="en-US" sz="3200" i="1" dirty="0"/>
          </a:p>
        </p:txBody>
      </p:sp>
      <p:sp>
        <p:nvSpPr>
          <p:cNvPr id="37890" name="Content Placeholder 4"/>
          <p:cNvSpPr>
            <a:spLocks noGrp="1"/>
          </p:cNvSpPr>
          <p:nvPr>
            <p:ph idx="1"/>
          </p:nvPr>
        </p:nvSpPr>
        <p:spPr>
          <a:xfrm>
            <a:off x="707287" y="1333849"/>
            <a:ext cx="7416800" cy="2475802"/>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600" b="1" dirty="0">
                <a:solidFill>
                  <a:schemeClr val="accent6">
                    <a:lumMod val="10000"/>
                  </a:schemeClr>
                </a:solidFill>
              </a:rPr>
              <a:t>What would you do before providing first aid</a:t>
            </a:r>
            <a:r>
              <a:rPr lang="en-US" altLang="en-US" sz="1600" b="1" dirty="0" smtClean="0">
                <a:solidFill>
                  <a:schemeClr val="accent6">
                    <a:lumMod val="10000"/>
                  </a:schemeClr>
                </a:solidFill>
              </a:rPr>
              <a:t>?</a:t>
            </a:r>
            <a:endParaRPr lang="en-US" altLang="en-US" sz="1200" b="1" dirty="0">
              <a:solidFill>
                <a:schemeClr val="accent6">
                  <a:lumMod val="10000"/>
                </a:schemeClr>
              </a:solidFill>
            </a:endParaRPr>
          </a:p>
          <a:p>
            <a:pPr lvl="1">
              <a:spcBef>
                <a:spcPts val="0"/>
              </a:spcBef>
            </a:pPr>
            <a:r>
              <a:rPr lang="en-US" altLang="en-US" sz="1600" dirty="0"/>
              <a:t>Direct your other coworker to make the scene safe by marking off the area from traffic.</a:t>
            </a:r>
          </a:p>
          <a:p>
            <a:pPr lvl="1">
              <a:spcBef>
                <a:spcPts val="0"/>
              </a:spcBef>
            </a:pPr>
            <a:r>
              <a:rPr lang="en-US" altLang="en-US" sz="1600" dirty="0"/>
              <a:t>Call 9-1-1 and stay with Oscar making him lie </a:t>
            </a:r>
            <a:r>
              <a:rPr lang="en-US" altLang="en-US" sz="1600" dirty="0" smtClean="0"/>
              <a:t>down. </a:t>
            </a:r>
            <a:endParaRPr lang="en-US" altLang="en-US" sz="1600" dirty="0"/>
          </a:p>
          <a:p>
            <a:pPr lvl="1">
              <a:spcBef>
                <a:spcPts val="0"/>
              </a:spcBef>
            </a:pPr>
            <a:r>
              <a:rPr lang="en-US" altLang="en-US" sz="1600" dirty="0"/>
              <a:t>Monitor Oscar’s condition until help arrives </a:t>
            </a:r>
          </a:p>
          <a:p>
            <a:pPr lvl="1">
              <a:spcBef>
                <a:spcPts val="0"/>
              </a:spcBef>
            </a:pPr>
            <a:r>
              <a:rPr lang="en-US" altLang="en-US" sz="1600" dirty="0"/>
              <a:t>Support his head and </a:t>
            </a:r>
            <a:r>
              <a:rPr lang="en-US" altLang="en-US" sz="1600" dirty="0" smtClean="0"/>
              <a:t>neck.</a:t>
            </a:r>
            <a:endParaRPr lang="en-US" altLang="en-US" sz="1600" dirty="0"/>
          </a:p>
          <a:p>
            <a:pPr lvl="1">
              <a:spcBef>
                <a:spcPts val="0"/>
              </a:spcBef>
            </a:pPr>
            <a:r>
              <a:rPr lang="en-US" altLang="en-US" sz="1600" dirty="0"/>
              <a:t>If bleeding seriously, provide care with any wounds and a dressing</a:t>
            </a:r>
          </a:p>
          <a:p>
            <a:pPr lvl="1">
              <a:spcBef>
                <a:spcPts val="0"/>
              </a:spcBef>
            </a:pPr>
            <a:r>
              <a:rPr lang="en-US" altLang="en-US" sz="1600" dirty="0"/>
              <a:t>Keep him </a:t>
            </a:r>
            <a:r>
              <a:rPr lang="en-US" altLang="en-US" sz="1600" dirty="0" smtClean="0"/>
              <a:t>warm. </a:t>
            </a:r>
            <a:endParaRPr lang="en-US" altLang="en-US" sz="1600" dirty="0"/>
          </a:p>
          <a:p>
            <a:pPr lvl="1">
              <a:spcBef>
                <a:spcPts val="0"/>
              </a:spcBef>
            </a:pPr>
            <a:r>
              <a:rPr lang="en-US" altLang="en-US" sz="1600" dirty="0"/>
              <a:t>If he becomes unresponsive or non-breathing give CPR and use an AED when available.</a:t>
            </a:r>
          </a:p>
          <a:p>
            <a:pPr marL="457200" lvl="1" indent="0">
              <a:buNone/>
            </a:pPr>
            <a:endParaRPr lang="en-US" altLang="en-US" sz="1600" dirty="0"/>
          </a:p>
          <a:p>
            <a:pPr marL="0" indent="0" eaLnBrk="1" hangingPunct="1">
              <a:buNone/>
            </a:pPr>
            <a:endParaRPr lang="en-US" altLang="en-US" sz="1600" dirty="0">
              <a:solidFill>
                <a:schemeClr val="accent6">
                  <a:lumMod val="10000"/>
                </a:schemeClr>
              </a:solidFill>
            </a:endParaRPr>
          </a:p>
        </p:txBody>
      </p:sp>
    </p:spTree>
    <p:custDataLst>
      <p:tags r:id="rId1"/>
    </p:custDataLst>
    <p:extLst>
      <p:ext uri="{BB962C8B-B14F-4D97-AF65-F5344CB8AC3E}">
        <p14:creationId xmlns:p14="http://schemas.microsoft.com/office/powerpoint/2010/main" val="33291680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3"/>
          <p:cNvSpPr>
            <a:spLocks noGrp="1"/>
          </p:cNvSpPr>
          <p:nvPr>
            <p:ph type="title"/>
          </p:nvPr>
        </p:nvSpPr>
        <p:spPr>
          <a:xfrm>
            <a:off x="621715" y="250565"/>
            <a:ext cx="7416800" cy="917120"/>
          </a:xfrm>
        </p:spPr>
        <p:txBody>
          <a:bodyPr/>
          <a:lstStyle/>
          <a:p>
            <a:r>
              <a:rPr lang="en-US" altLang="en-US" dirty="0"/>
              <a:t>Head and Spine Injuries</a:t>
            </a:r>
            <a:br>
              <a:rPr lang="en-US" altLang="en-US" dirty="0"/>
            </a:br>
            <a:r>
              <a:rPr lang="en-US" altLang="en-US" sz="3200" dirty="0"/>
              <a:t>Scenario 2 Answer 2</a:t>
            </a:r>
            <a:endParaRPr lang="en-US" altLang="en-US" sz="3200" i="1" dirty="0"/>
          </a:p>
        </p:txBody>
      </p:sp>
      <p:sp>
        <p:nvSpPr>
          <p:cNvPr id="38914" name="Content Placeholder 4"/>
          <p:cNvSpPr>
            <a:spLocks noGrp="1"/>
          </p:cNvSpPr>
          <p:nvPr>
            <p:ph idx="1"/>
          </p:nvPr>
        </p:nvSpPr>
        <p:spPr>
          <a:xfrm>
            <a:off x="655772" y="1243118"/>
            <a:ext cx="7878628" cy="2912466"/>
          </a:xfrm>
        </p:spPr>
        <p:txBody>
          <a:bodyPr/>
          <a:lstStyle/>
          <a:p>
            <a:pPr eaLnBrk="1" hangingPunct="1">
              <a:lnSpc>
                <a:spcPct val="100000"/>
              </a:lnSpc>
              <a:spcBef>
                <a:spcPts val="0"/>
              </a:spcBef>
              <a:spcAft>
                <a:spcPts val="600"/>
              </a:spcAft>
              <a:buFont typeface="Arial" panose="020B0604020202020204" pitchFamily="34" charset="0"/>
              <a:buAutoNum type="arabicPeriod" startAt="2"/>
            </a:pPr>
            <a:r>
              <a:rPr lang="en-US" altLang="en-US" sz="1800" b="1" dirty="0"/>
              <a:t>How would you provide care</a:t>
            </a:r>
            <a:r>
              <a:rPr lang="en-US" altLang="en-US" sz="1800" b="1" dirty="0" smtClean="0"/>
              <a:t>?</a:t>
            </a:r>
            <a:endParaRPr lang="en-US" altLang="en-US" sz="1800" b="1" dirty="0"/>
          </a:p>
          <a:p>
            <a:pPr>
              <a:spcBef>
                <a:spcPts val="0"/>
              </a:spcBef>
            </a:pPr>
            <a:r>
              <a:rPr lang="en-US" altLang="en-US" sz="1600" dirty="0"/>
              <a:t>You should suspect a spinal injury because of the height involved in the fall and the symptoms referred. </a:t>
            </a:r>
          </a:p>
          <a:p>
            <a:pPr>
              <a:spcBef>
                <a:spcPts val="0"/>
              </a:spcBef>
            </a:pPr>
            <a:r>
              <a:rPr lang="en-US" altLang="en-US" sz="1600" dirty="0"/>
              <a:t>Do an initial assessment and unless is necessary, do not move Juan </a:t>
            </a:r>
          </a:p>
          <a:p>
            <a:pPr>
              <a:spcBef>
                <a:spcPts val="0"/>
              </a:spcBef>
            </a:pPr>
            <a:r>
              <a:rPr lang="en-US" altLang="en-US" sz="1600" dirty="0"/>
              <a:t>If Juan is responsive, carefully assess for signs and symptoms of spinal injury. Ask him to stay in position. Do a physical examination looking for apparent injuries and wounds. Keep the head immobile while waiting for help to arrive. </a:t>
            </a:r>
          </a:p>
          <a:p>
            <a:pPr>
              <a:spcBef>
                <a:spcPts val="0"/>
              </a:spcBef>
            </a:pPr>
            <a:r>
              <a:rPr lang="en-US" altLang="en-US" sz="1600" dirty="0"/>
              <a:t>If Juan becomes unresponsive but keeps breathing and the your initial assessment doesn’t reveal any life-threatening condition, maintain his head in position and wait for EMS. Monitor his breathing and be prepared to provide CPR if needed.</a:t>
            </a:r>
          </a:p>
          <a:p>
            <a:pPr>
              <a:spcBef>
                <a:spcPts val="0"/>
              </a:spcBef>
            </a:pPr>
            <a:r>
              <a:rPr lang="en-US" altLang="en-US" sz="1600" dirty="0"/>
              <a:t>If Juan becomes unresponsive and is not breathing, provide CPR and use an AED if available. </a:t>
            </a:r>
          </a:p>
        </p:txBody>
      </p:sp>
    </p:spTree>
    <p:custDataLst>
      <p:tags r:id="rId1"/>
    </p:custDataLst>
    <p:extLst>
      <p:ext uri="{BB962C8B-B14F-4D97-AF65-F5344CB8AC3E}">
        <p14:creationId xmlns:p14="http://schemas.microsoft.com/office/powerpoint/2010/main" val="20379294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sz="3600" dirty="0">
                <a:latin typeface="+mj-lt"/>
              </a:rPr>
              <a:t>Sudden Illness</a:t>
            </a:r>
            <a:br>
              <a:rPr lang="en-US" altLang="en-US" sz="3600" dirty="0">
                <a:latin typeface="+mj-lt"/>
              </a:rPr>
            </a:br>
            <a:r>
              <a:rPr lang="en-US" altLang="en-US" sz="3600" dirty="0">
                <a:latin typeface="+mj-lt"/>
              </a:rPr>
              <a:t>Scenarios</a:t>
            </a:r>
          </a:p>
        </p:txBody>
      </p:sp>
      <p:sp>
        <p:nvSpPr>
          <p:cNvPr id="3" name="TextBox 2"/>
          <p:cNvSpPr txBox="1"/>
          <p:nvPr/>
        </p:nvSpPr>
        <p:spPr>
          <a:xfrm>
            <a:off x="1553152" y="4091980"/>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Construction</a:t>
            </a:r>
          </a:p>
        </p:txBody>
      </p:sp>
      <p:sp>
        <p:nvSpPr>
          <p:cNvPr id="4" name="Action Button: Return 3">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1387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3"/>
          <p:cNvSpPr>
            <a:spLocks noGrp="1"/>
          </p:cNvSpPr>
          <p:nvPr>
            <p:ph type="title"/>
          </p:nvPr>
        </p:nvSpPr>
        <p:spPr>
          <a:xfrm>
            <a:off x="530844" y="215909"/>
            <a:ext cx="7416800" cy="878796"/>
          </a:xfrm>
        </p:spPr>
        <p:txBody>
          <a:bodyPr/>
          <a:lstStyle/>
          <a:p>
            <a:r>
              <a:rPr lang="en-US" altLang="en-US" dirty="0"/>
              <a:t>Sudden Illness </a:t>
            </a:r>
            <a:br>
              <a:rPr lang="en-US" altLang="en-US" dirty="0"/>
            </a:br>
            <a:r>
              <a:rPr lang="en-US" altLang="en-US" sz="3200" dirty="0"/>
              <a:t>Scenario 1</a:t>
            </a:r>
          </a:p>
        </p:txBody>
      </p:sp>
      <p:sp>
        <p:nvSpPr>
          <p:cNvPr id="5" name="Content Placeholder 4"/>
          <p:cNvSpPr>
            <a:spLocks noGrp="1"/>
          </p:cNvSpPr>
          <p:nvPr>
            <p:ph idx="1"/>
          </p:nvPr>
        </p:nvSpPr>
        <p:spPr>
          <a:xfrm>
            <a:off x="612901" y="1129465"/>
            <a:ext cx="7814175" cy="2948845"/>
          </a:xfrm>
        </p:spPr>
        <p:txBody>
          <a:bodyPr rtlCol="0">
            <a:normAutofit fontScale="25000" lnSpcReduction="20000"/>
          </a:bodyPr>
          <a:lstStyle/>
          <a:p>
            <a:pPr marL="0" indent="0">
              <a:lnSpc>
                <a:spcPct val="120000"/>
              </a:lnSpc>
              <a:spcBef>
                <a:spcPts val="0"/>
              </a:spcBef>
              <a:spcAft>
                <a:spcPts val="600"/>
              </a:spcAft>
              <a:buNone/>
              <a:defRPr/>
            </a:pPr>
            <a:r>
              <a:rPr lang="en-US" sz="6400" dirty="0">
                <a:solidFill>
                  <a:schemeClr val="accent6">
                    <a:lumMod val="10000"/>
                  </a:schemeClr>
                </a:solidFill>
              </a:rPr>
              <a:t>Anna is the account manager of MJ’s Developing and Construction LLC. She is a 56 year old female and under treatment to lower her cholesterol levels which were really high on her last blood test; she’s also working to reduce her weight. You know her very well as she has been your friend for almost 15 years and you know she is a smoker. Today, while supervising a job, she seems more nervous than usual. She says she thinks the coffee she had in the morning was very strong. It hurt her stomach and now the pain is even worse. Suddenly, she complains of dizziness and nausea. You notice that she’s pale and sweaty. You have been trained in CPR and AED and you suspect of your friend having a heart attack. </a:t>
            </a:r>
          </a:p>
          <a:p>
            <a:pPr marL="0" lvl="1" indent="0" eaLnBrk="1" fontAlgn="auto" hangingPunct="1">
              <a:lnSpc>
                <a:spcPct val="120000"/>
              </a:lnSpc>
              <a:spcBef>
                <a:spcPts val="0"/>
              </a:spcBef>
              <a:buNone/>
              <a:defRPr/>
            </a:pPr>
            <a:r>
              <a:rPr lang="en-US" sz="7200" b="1" dirty="0" smtClean="0"/>
              <a:t>1</a:t>
            </a:r>
            <a:r>
              <a:rPr lang="en-US" sz="7200" b="1" dirty="0"/>
              <a:t>. What would you do before providing first aid?</a:t>
            </a:r>
          </a:p>
          <a:p>
            <a:pPr marL="0" lvl="1" indent="0" eaLnBrk="1" fontAlgn="auto" hangingPunct="1">
              <a:lnSpc>
                <a:spcPct val="120000"/>
              </a:lnSpc>
              <a:spcBef>
                <a:spcPts val="0"/>
              </a:spcBef>
              <a:buNone/>
              <a:defRPr/>
            </a:pPr>
            <a:r>
              <a:rPr lang="en-US" sz="7200" b="1" dirty="0"/>
              <a:t>2. How would you provide care?</a:t>
            </a:r>
          </a:p>
          <a:p>
            <a:pPr marL="342900" lvl="1" indent="0" eaLnBrk="1" fontAlgn="auto" hangingPunct="1">
              <a:spcBef>
                <a:spcPts val="0"/>
              </a:spcBef>
              <a:buFont typeface="+mj-lt"/>
              <a:buNone/>
              <a:defRPr/>
            </a:pPr>
            <a:endParaRPr lang="en-US" dirty="0"/>
          </a:p>
        </p:txBody>
      </p:sp>
      <p:sp>
        <p:nvSpPr>
          <p:cNvPr id="36869" name="TextBox 1"/>
          <p:cNvSpPr txBox="1">
            <a:spLocks noChangeArrowheads="1"/>
          </p:cNvSpPr>
          <p:nvPr/>
        </p:nvSpPr>
        <p:spPr bwMode="auto">
          <a:xfrm>
            <a:off x="5011738" y="60277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srgbClr val="046938"/>
              </a:solidFill>
              <a:effectLst/>
              <a:uLnTx/>
              <a:uFillTx/>
              <a:latin typeface="Arial" panose="020B0604020202020204" pitchFamily="34" charset="0"/>
              <a:ea typeface="+mn-ea"/>
              <a:cs typeface="+mn-cs"/>
            </a:endParaRPr>
          </a:p>
        </p:txBody>
      </p:sp>
    </p:spTree>
    <p:custDataLst>
      <p:tags r:id="rId1"/>
    </p:custDataLst>
    <p:extLst>
      <p:ext uri="{BB962C8B-B14F-4D97-AF65-F5344CB8AC3E}">
        <p14:creationId xmlns:p14="http://schemas.microsoft.com/office/powerpoint/2010/main" val="35448155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3"/>
          <p:cNvSpPr>
            <a:spLocks noGrp="1"/>
          </p:cNvSpPr>
          <p:nvPr>
            <p:ph type="title"/>
          </p:nvPr>
        </p:nvSpPr>
        <p:spPr>
          <a:xfrm>
            <a:off x="514104" y="227527"/>
            <a:ext cx="7416800" cy="1214907"/>
          </a:xfrm>
        </p:spPr>
        <p:txBody>
          <a:bodyPr/>
          <a:lstStyle/>
          <a:p>
            <a:r>
              <a:rPr lang="en-US" altLang="en-US" dirty="0"/>
              <a:t>Sudden Illness </a:t>
            </a:r>
            <a:br>
              <a:rPr lang="en-US" altLang="en-US" dirty="0"/>
            </a:br>
            <a:r>
              <a:rPr lang="en-US" altLang="en-US" sz="3200" dirty="0"/>
              <a:t>Scenario 1 Answer 1</a:t>
            </a:r>
            <a:endParaRPr lang="en-US" altLang="en-US" sz="3200" i="1" dirty="0"/>
          </a:p>
        </p:txBody>
      </p:sp>
      <p:sp>
        <p:nvSpPr>
          <p:cNvPr id="37890" name="Content Placeholder 4"/>
          <p:cNvSpPr>
            <a:spLocks noGrp="1"/>
          </p:cNvSpPr>
          <p:nvPr>
            <p:ph idx="1"/>
          </p:nvPr>
        </p:nvSpPr>
        <p:spPr>
          <a:xfrm>
            <a:off x="587084" y="1962768"/>
            <a:ext cx="7416800" cy="956443"/>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600" b="1" dirty="0">
                <a:solidFill>
                  <a:schemeClr val="accent6">
                    <a:lumMod val="10000"/>
                  </a:schemeClr>
                </a:solidFill>
              </a:rPr>
              <a:t>What would you do before providing first aid</a:t>
            </a:r>
            <a:r>
              <a:rPr lang="en-US" altLang="en-US" sz="1600" b="1" dirty="0" smtClean="0">
                <a:solidFill>
                  <a:schemeClr val="accent6">
                    <a:lumMod val="10000"/>
                  </a:schemeClr>
                </a:solidFill>
              </a:rPr>
              <a:t>?</a:t>
            </a:r>
            <a:endParaRPr lang="en-US" altLang="en-US" sz="1200" b="1" dirty="0">
              <a:solidFill>
                <a:schemeClr val="accent6">
                  <a:lumMod val="10000"/>
                </a:schemeClr>
              </a:solidFill>
            </a:endParaRPr>
          </a:p>
          <a:p>
            <a:pPr lvl="1">
              <a:lnSpc>
                <a:spcPct val="100000"/>
              </a:lnSpc>
              <a:spcBef>
                <a:spcPts val="0"/>
              </a:spcBef>
            </a:pPr>
            <a:r>
              <a:rPr lang="en-US" altLang="en-US" sz="1600" dirty="0"/>
              <a:t>Call 9-1-1 immediately and ask for an AED as you suspect of a heart attack. </a:t>
            </a:r>
          </a:p>
          <a:p>
            <a:pPr marL="457200" lvl="1" indent="0">
              <a:buNone/>
            </a:pPr>
            <a:endParaRPr lang="en-US" altLang="en-US" sz="1600" dirty="0"/>
          </a:p>
          <a:p>
            <a:pPr marL="0" indent="0" eaLnBrk="1" hangingPunct="1">
              <a:buNone/>
            </a:pPr>
            <a:endParaRPr lang="en-US" altLang="en-US" sz="1600" dirty="0">
              <a:solidFill>
                <a:schemeClr val="accent6">
                  <a:lumMod val="10000"/>
                </a:schemeClr>
              </a:solidFill>
            </a:endParaRPr>
          </a:p>
        </p:txBody>
      </p:sp>
    </p:spTree>
    <p:custDataLst>
      <p:tags r:id="rId1"/>
    </p:custDataLst>
    <p:extLst>
      <p:ext uri="{BB962C8B-B14F-4D97-AF65-F5344CB8AC3E}">
        <p14:creationId xmlns:p14="http://schemas.microsoft.com/office/powerpoint/2010/main" val="349541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1 </a:t>
            </a:r>
            <a:r>
              <a:rPr lang="en-US" sz="3600" b="1" dirty="0"/>
              <a:t>Answer 1</a:t>
            </a:r>
            <a:endParaRPr lang="en-US" sz="3600" dirty="0"/>
          </a:p>
        </p:txBody>
      </p:sp>
      <p:sp>
        <p:nvSpPr>
          <p:cNvPr id="3" name="Content Placeholder 2"/>
          <p:cNvSpPr>
            <a:spLocks noGrp="1"/>
          </p:cNvSpPr>
          <p:nvPr>
            <p:ph idx="1"/>
          </p:nvPr>
        </p:nvSpPr>
        <p:spPr>
          <a:xfrm>
            <a:off x="628650" y="1805737"/>
            <a:ext cx="7886700" cy="1293778"/>
          </a:xfrm>
        </p:spPr>
        <p:txBody>
          <a:bodyPr rtlCol="0">
            <a:normAutofit/>
          </a:bodyPr>
          <a:lstStyle/>
          <a:p>
            <a:pPr marL="342900" indent="-342900" eaLnBrk="1" fontAlgn="auto" hangingPunct="1">
              <a:spcBef>
                <a:spcPts val="0"/>
              </a:spcBef>
              <a:spcAft>
                <a:spcPts val="600"/>
              </a:spcAft>
              <a:buAutoNum type="arabicPeriod"/>
              <a:defRPr/>
            </a:pPr>
            <a:r>
              <a:rPr lang="en-US" sz="1800" b="1" dirty="0"/>
              <a:t>What would you do before providing first aid?</a:t>
            </a:r>
            <a:endParaRPr lang="en-US" sz="1200" b="1" dirty="0"/>
          </a:p>
          <a:p>
            <a:pPr lvl="1">
              <a:lnSpc>
                <a:spcPct val="100000"/>
              </a:lnSpc>
              <a:spcBef>
                <a:spcPts val="0"/>
              </a:spcBef>
              <a:defRPr/>
            </a:pPr>
            <a:r>
              <a:rPr lang="en-US" sz="1600" dirty="0"/>
              <a:t>Make sure the scene is safe to enter.</a:t>
            </a:r>
          </a:p>
          <a:p>
            <a:pPr lvl="1">
              <a:lnSpc>
                <a:spcPct val="100000"/>
              </a:lnSpc>
              <a:spcBef>
                <a:spcPts val="0"/>
              </a:spcBef>
              <a:defRPr/>
            </a:pPr>
            <a:r>
              <a:rPr lang="en-US" sz="1600" dirty="0"/>
              <a:t>Call or direct someone to call 9-1-1.</a:t>
            </a:r>
          </a:p>
          <a:p>
            <a:pPr lvl="1">
              <a:lnSpc>
                <a:spcPct val="100000"/>
              </a:lnSpc>
              <a:spcBef>
                <a:spcPts val="0"/>
              </a:spcBef>
              <a:defRPr/>
            </a:pPr>
            <a:r>
              <a:rPr lang="en-US" sz="1600" dirty="0"/>
              <a:t>Direct other workers to bring a first aid kit and to help you.</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35958220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3"/>
          <p:cNvSpPr>
            <a:spLocks noGrp="1"/>
          </p:cNvSpPr>
          <p:nvPr>
            <p:ph type="title"/>
          </p:nvPr>
        </p:nvSpPr>
        <p:spPr>
          <a:xfrm>
            <a:off x="874713" y="184598"/>
            <a:ext cx="7416800" cy="1313644"/>
          </a:xfrm>
        </p:spPr>
        <p:txBody>
          <a:bodyPr/>
          <a:lstStyle/>
          <a:p>
            <a:r>
              <a:rPr lang="en-US" altLang="en-US" dirty="0"/>
              <a:t>Sudden Illness </a:t>
            </a:r>
            <a:br>
              <a:rPr lang="en-US" altLang="en-US" dirty="0"/>
            </a:br>
            <a:r>
              <a:rPr lang="en-US" altLang="en-US" sz="3200" dirty="0"/>
              <a:t>Scenario 1 Answer 2</a:t>
            </a:r>
            <a:endParaRPr lang="en-US" altLang="en-US" sz="3200" i="1" dirty="0"/>
          </a:p>
        </p:txBody>
      </p:sp>
      <p:sp>
        <p:nvSpPr>
          <p:cNvPr id="37890" name="Content Placeholder 4"/>
          <p:cNvSpPr>
            <a:spLocks noGrp="1"/>
          </p:cNvSpPr>
          <p:nvPr>
            <p:ph idx="1"/>
          </p:nvPr>
        </p:nvSpPr>
        <p:spPr>
          <a:xfrm>
            <a:off x="874713" y="1816347"/>
            <a:ext cx="7416800" cy="1510806"/>
          </a:xfrm>
        </p:spPr>
        <p:txBody>
          <a:bodyPr/>
          <a:lstStyle/>
          <a:p>
            <a:pPr marL="0" indent="0">
              <a:lnSpc>
                <a:spcPct val="100000"/>
              </a:lnSpc>
              <a:spcBef>
                <a:spcPts val="0"/>
              </a:spcBef>
              <a:spcAft>
                <a:spcPts val="600"/>
              </a:spcAft>
              <a:buNone/>
            </a:pPr>
            <a:r>
              <a:rPr lang="en-US" altLang="en-US" sz="1800" b="1" dirty="0"/>
              <a:t>2. How would you provide care</a:t>
            </a:r>
            <a:r>
              <a:rPr lang="en-US" altLang="en-US" sz="1800" b="1" dirty="0" smtClean="0"/>
              <a:t>?</a:t>
            </a:r>
            <a:endParaRPr lang="en-US" altLang="en-US" sz="1800" b="1" dirty="0"/>
          </a:p>
          <a:p>
            <a:pPr lvl="1">
              <a:lnSpc>
                <a:spcPct val="100000"/>
              </a:lnSpc>
              <a:spcBef>
                <a:spcPts val="0"/>
              </a:spcBef>
            </a:pPr>
            <a:r>
              <a:rPr lang="en-US" altLang="en-US" sz="1600" dirty="0"/>
              <a:t>Have Anna sit, as this position eases breathing. </a:t>
            </a:r>
          </a:p>
          <a:p>
            <a:pPr lvl="1">
              <a:lnSpc>
                <a:spcPct val="100000"/>
              </a:lnSpc>
              <a:spcBef>
                <a:spcPts val="0"/>
              </a:spcBef>
            </a:pPr>
            <a:r>
              <a:rPr lang="en-US" altLang="en-US" sz="1600" dirty="0"/>
              <a:t>Loosen any constricting clothing. </a:t>
            </a:r>
          </a:p>
          <a:p>
            <a:pPr lvl="1">
              <a:lnSpc>
                <a:spcPct val="100000"/>
              </a:lnSpc>
              <a:spcBef>
                <a:spcPts val="0"/>
              </a:spcBef>
            </a:pPr>
            <a:r>
              <a:rPr lang="en-US" altLang="en-US" sz="1600" dirty="0"/>
              <a:t>Calm her and reassure that help in on the way. </a:t>
            </a:r>
          </a:p>
          <a:p>
            <a:pPr lvl="1">
              <a:lnSpc>
                <a:spcPct val="100000"/>
              </a:lnSpc>
              <a:spcBef>
                <a:spcPts val="0"/>
              </a:spcBef>
            </a:pPr>
            <a:r>
              <a:rPr lang="en-US" altLang="en-US" sz="1600" dirty="0"/>
              <a:t>Be prepared to give BLS if she becomes unresponsive.</a:t>
            </a:r>
          </a:p>
          <a:p>
            <a:pPr marL="457200" lvl="1" indent="0">
              <a:buNone/>
            </a:pPr>
            <a:endParaRPr lang="en-US" altLang="en-US" sz="1600" dirty="0"/>
          </a:p>
          <a:p>
            <a:pPr marL="0" indent="0" eaLnBrk="1" hangingPunct="1">
              <a:buNone/>
            </a:pPr>
            <a:endParaRPr lang="en-US" altLang="en-US" sz="1600" dirty="0">
              <a:solidFill>
                <a:schemeClr val="accent6">
                  <a:lumMod val="10000"/>
                </a:schemeClr>
              </a:solidFill>
            </a:endParaRPr>
          </a:p>
        </p:txBody>
      </p:sp>
    </p:spTree>
    <p:custDataLst>
      <p:tags r:id="rId1"/>
    </p:custDataLst>
    <p:extLst>
      <p:ext uri="{BB962C8B-B14F-4D97-AF65-F5344CB8AC3E}">
        <p14:creationId xmlns:p14="http://schemas.microsoft.com/office/powerpoint/2010/main" val="3436084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812" y="325159"/>
            <a:ext cx="7416800" cy="842526"/>
          </a:xfrm>
        </p:spPr>
        <p:txBody>
          <a:bodyPr rtlCol="0">
            <a:noAutofit/>
          </a:bodyPr>
          <a:lstStyle/>
          <a:p>
            <a:pPr>
              <a:defRPr/>
            </a:pPr>
            <a:r>
              <a:rPr lang="en-US" altLang="en-US" dirty="0"/>
              <a:t>Sudden Illness </a:t>
            </a:r>
            <a:br>
              <a:rPr lang="en-US" altLang="en-US" dirty="0"/>
            </a:br>
            <a:r>
              <a:rPr lang="en-US" altLang="en-US" sz="3200" dirty="0"/>
              <a:t>Scenario 2</a:t>
            </a:r>
            <a:endParaRPr lang="en-US" sz="3200" dirty="0"/>
          </a:p>
        </p:txBody>
      </p:sp>
      <p:sp>
        <p:nvSpPr>
          <p:cNvPr id="3" name="Content Placeholder 2"/>
          <p:cNvSpPr>
            <a:spLocks noGrp="1"/>
          </p:cNvSpPr>
          <p:nvPr>
            <p:ph idx="1"/>
          </p:nvPr>
        </p:nvSpPr>
        <p:spPr>
          <a:xfrm>
            <a:off x="660812" y="1390103"/>
            <a:ext cx="7416800" cy="2696793"/>
          </a:xfrm>
        </p:spPr>
        <p:txBody>
          <a:bodyPr rtlCol="0">
            <a:noAutofit/>
          </a:bodyPr>
          <a:lstStyle/>
          <a:p>
            <a:pPr marL="0" indent="0" algn="just">
              <a:lnSpc>
                <a:spcPct val="100000"/>
              </a:lnSpc>
              <a:spcBef>
                <a:spcPts val="0"/>
              </a:spcBef>
              <a:spcAft>
                <a:spcPts val="600"/>
              </a:spcAft>
              <a:buNone/>
              <a:defRPr/>
            </a:pPr>
            <a:r>
              <a:rPr lang="en-US" sz="1600" dirty="0">
                <a:solidFill>
                  <a:srgbClr val="080808"/>
                </a:solidFill>
              </a:rPr>
              <a:t>Manny is in charge of unloading and loading materials for the new construction of the subway. He started working this morning at 6 AM and since he was in a hurry, he didn’t have breakfast. Today is his son's birthday and in order to get off work early he has worked without stopping. It is already 3 PM and he has not eaten anything to eat, he has only drank water. He says he feels tired, dizzy, nauseated, has a headache and feels like he is going to faint. You know first aid and you think that it is a case of hypoglycemia and that it needs immediate attention. </a:t>
            </a:r>
            <a:endParaRPr lang="en-US" sz="1600" b="1" dirty="0">
              <a:solidFill>
                <a:srgbClr val="080808"/>
              </a:solidFill>
            </a:endParaRPr>
          </a:p>
          <a:p>
            <a:pPr marL="342900" indent="-342900" algn="just">
              <a:lnSpc>
                <a:spcPct val="100000"/>
              </a:lnSpc>
              <a:spcBef>
                <a:spcPts val="0"/>
              </a:spcBef>
              <a:buAutoNum type="arabicPeriod"/>
              <a:defRPr/>
            </a:pPr>
            <a:r>
              <a:rPr lang="en-US" sz="1800" b="1" dirty="0">
                <a:solidFill>
                  <a:srgbClr val="080808"/>
                </a:solidFill>
              </a:rPr>
              <a:t>What would you do before providing care?</a:t>
            </a:r>
          </a:p>
          <a:p>
            <a:pPr marL="342900" indent="-342900" algn="just">
              <a:lnSpc>
                <a:spcPct val="100000"/>
              </a:lnSpc>
              <a:spcBef>
                <a:spcPts val="0"/>
              </a:spcBef>
              <a:buAutoNum type="arabicPeriod"/>
              <a:defRPr/>
            </a:pPr>
            <a:r>
              <a:rPr lang="en-US" sz="1800" b="1" dirty="0">
                <a:solidFill>
                  <a:srgbClr val="080808"/>
                </a:solidFill>
              </a:rPr>
              <a:t>How would you provide care?</a:t>
            </a:r>
          </a:p>
          <a:p>
            <a:pPr marL="0" indent="0">
              <a:spcBef>
                <a:spcPts val="0"/>
              </a:spcBef>
              <a:buNone/>
              <a:defRPr/>
            </a:pPr>
            <a:endParaRPr lang="en-US" sz="1600" dirty="0">
              <a:solidFill>
                <a:srgbClr val="FF0000"/>
              </a:solidFill>
            </a:endParaRPr>
          </a:p>
        </p:txBody>
      </p:sp>
    </p:spTree>
    <p:extLst>
      <p:ext uri="{BB962C8B-B14F-4D97-AF65-F5344CB8AC3E}">
        <p14:creationId xmlns:p14="http://schemas.microsoft.com/office/powerpoint/2010/main" val="424474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468" y="362980"/>
            <a:ext cx="7416800" cy="1027123"/>
          </a:xfrm>
        </p:spPr>
        <p:txBody>
          <a:bodyPr rtlCol="0">
            <a:noAutofit/>
          </a:bodyPr>
          <a:lstStyle/>
          <a:p>
            <a:pPr>
              <a:defRPr/>
            </a:pPr>
            <a:r>
              <a:rPr lang="en-US" altLang="en-US" dirty="0"/>
              <a:t>Sudden Illness </a:t>
            </a:r>
            <a:br>
              <a:rPr lang="en-US" altLang="en-US" dirty="0"/>
            </a:br>
            <a:r>
              <a:rPr lang="en-US" altLang="en-US" sz="3200" dirty="0"/>
              <a:t>Scenario 2 Answer 1</a:t>
            </a:r>
            <a:endParaRPr lang="en-US" sz="3200" dirty="0"/>
          </a:p>
        </p:txBody>
      </p:sp>
      <p:sp>
        <p:nvSpPr>
          <p:cNvPr id="3" name="Content Placeholder 2"/>
          <p:cNvSpPr>
            <a:spLocks noGrp="1"/>
          </p:cNvSpPr>
          <p:nvPr>
            <p:ph idx="1"/>
          </p:nvPr>
        </p:nvSpPr>
        <p:spPr>
          <a:xfrm>
            <a:off x="626468" y="1390104"/>
            <a:ext cx="7416800" cy="1803858"/>
          </a:xfrm>
        </p:spPr>
        <p:txBody>
          <a:bodyPr rtlCol="0">
            <a:noAutofit/>
          </a:bodyPr>
          <a:lstStyle/>
          <a:p>
            <a:pPr marL="0" indent="0" algn="just">
              <a:spcBef>
                <a:spcPts val="0"/>
              </a:spcBef>
              <a:buNone/>
              <a:defRPr/>
            </a:pPr>
            <a:endParaRPr lang="en-US" sz="1600" dirty="0">
              <a:solidFill>
                <a:srgbClr val="080808"/>
              </a:solidFill>
            </a:endParaRPr>
          </a:p>
          <a:p>
            <a:pPr marL="274320" indent="-274320" algn="just">
              <a:lnSpc>
                <a:spcPct val="100000"/>
              </a:lnSpc>
              <a:spcBef>
                <a:spcPts val="0"/>
              </a:spcBef>
              <a:spcAft>
                <a:spcPts val="600"/>
              </a:spcAft>
              <a:buAutoNum type="arabicPeriod"/>
              <a:defRPr/>
            </a:pPr>
            <a:r>
              <a:rPr lang="en-US" sz="1800" b="1" dirty="0">
                <a:solidFill>
                  <a:srgbClr val="080808"/>
                </a:solidFill>
              </a:rPr>
              <a:t>What would you do before providing care</a:t>
            </a:r>
            <a:r>
              <a:rPr lang="en-US" sz="1800" b="1" dirty="0" smtClean="0">
                <a:solidFill>
                  <a:srgbClr val="080808"/>
                </a:solidFill>
              </a:rPr>
              <a:t>?</a:t>
            </a:r>
            <a:endParaRPr lang="en-US" sz="1200" dirty="0">
              <a:solidFill>
                <a:srgbClr val="080808"/>
              </a:solidFill>
            </a:endParaRPr>
          </a:p>
          <a:p>
            <a:pPr lvl="1" algn="just">
              <a:lnSpc>
                <a:spcPct val="100000"/>
              </a:lnSpc>
              <a:spcBef>
                <a:spcPts val="0"/>
              </a:spcBef>
              <a:defRPr/>
            </a:pPr>
            <a:r>
              <a:rPr lang="en-US" sz="1600" dirty="0">
                <a:solidFill>
                  <a:srgbClr val="080808"/>
                </a:solidFill>
              </a:rPr>
              <a:t>Ask him if he is diabetic or if he has had other episodes like this one. </a:t>
            </a:r>
          </a:p>
          <a:p>
            <a:pPr marL="0" indent="0" algn="just">
              <a:spcBef>
                <a:spcPts val="0"/>
              </a:spcBef>
              <a:buNone/>
              <a:defRPr/>
            </a:pPr>
            <a:r>
              <a:rPr lang="en-US" sz="1800" dirty="0">
                <a:solidFill>
                  <a:srgbClr val="080808"/>
                </a:solidFill>
              </a:rPr>
              <a:t>      </a:t>
            </a:r>
          </a:p>
          <a:p>
            <a:pPr marL="0" indent="0" algn="just">
              <a:spcBef>
                <a:spcPts val="0"/>
              </a:spcBef>
              <a:buNone/>
              <a:defRPr/>
            </a:pPr>
            <a:endParaRPr lang="en-US" sz="1800" dirty="0">
              <a:solidFill>
                <a:srgbClr val="080808"/>
              </a:solidFill>
            </a:endParaRPr>
          </a:p>
          <a:p>
            <a:pPr marL="0" indent="0" algn="just">
              <a:spcBef>
                <a:spcPts val="0"/>
              </a:spcBef>
              <a:buNone/>
              <a:defRPr/>
            </a:pPr>
            <a:r>
              <a:rPr lang="en-US" sz="1800" b="1" dirty="0">
                <a:solidFill>
                  <a:srgbClr val="00833C"/>
                </a:solidFill>
              </a:rPr>
              <a:t>He denies having either issue. </a:t>
            </a:r>
          </a:p>
          <a:p>
            <a:pPr marL="0" indent="0" algn="just">
              <a:spcBef>
                <a:spcPts val="0"/>
              </a:spcBef>
              <a:buNone/>
              <a:defRPr/>
            </a:pPr>
            <a:endParaRPr lang="en-US" sz="1600" dirty="0">
              <a:solidFill>
                <a:srgbClr val="080808"/>
              </a:solidFill>
            </a:endParaRPr>
          </a:p>
          <a:p>
            <a:pPr marL="0" indent="0">
              <a:spcBef>
                <a:spcPts val="0"/>
              </a:spcBef>
              <a:buNone/>
              <a:defRPr/>
            </a:pPr>
            <a:endParaRPr lang="en-US" sz="1600" dirty="0">
              <a:solidFill>
                <a:srgbClr val="FF0000"/>
              </a:solidFill>
            </a:endParaRPr>
          </a:p>
          <a:p>
            <a:pPr marL="0" indent="0">
              <a:spcBef>
                <a:spcPts val="0"/>
              </a:spcBef>
              <a:buNone/>
              <a:defRPr/>
            </a:pPr>
            <a:endParaRPr lang="en-US" sz="1600" dirty="0">
              <a:solidFill>
                <a:schemeClr val="accent6">
                  <a:lumMod val="10000"/>
                </a:schemeClr>
              </a:solidFill>
            </a:endParaRPr>
          </a:p>
        </p:txBody>
      </p:sp>
    </p:spTree>
    <p:extLst>
      <p:ext uri="{BB962C8B-B14F-4D97-AF65-F5344CB8AC3E}">
        <p14:creationId xmlns:p14="http://schemas.microsoft.com/office/powerpoint/2010/main" val="31364556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590" y="208433"/>
            <a:ext cx="7416800" cy="1181670"/>
          </a:xfrm>
        </p:spPr>
        <p:txBody>
          <a:bodyPr rtlCol="0">
            <a:noAutofit/>
          </a:bodyPr>
          <a:lstStyle/>
          <a:p>
            <a:pPr>
              <a:defRPr/>
            </a:pPr>
            <a:r>
              <a:rPr lang="en-US" altLang="en-US" dirty="0"/>
              <a:t>Sudden Illness </a:t>
            </a:r>
            <a:br>
              <a:rPr lang="en-US" altLang="en-US" dirty="0"/>
            </a:br>
            <a:r>
              <a:rPr lang="en-US" altLang="en-US" sz="3200" dirty="0"/>
              <a:t>Scenario 2 Answer 2</a:t>
            </a:r>
            <a:endParaRPr lang="en-US" sz="3200" dirty="0"/>
          </a:p>
        </p:txBody>
      </p:sp>
      <p:sp>
        <p:nvSpPr>
          <p:cNvPr id="3" name="Content Placeholder 2"/>
          <p:cNvSpPr>
            <a:spLocks noGrp="1"/>
          </p:cNvSpPr>
          <p:nvPr>
            <p:ph idx="1"/>
          </p:nvPr>
        </p:nvSpPr>
        <p:spPr>
          <a:xfrm>
            <a:off x="649602" y="1693026"/>
            <a:ext cx="7416800" cy="1955988"/>
          </a:xfrm>
        </p:spPr>
        <p:txBody>
          <a:bodyPr rtlCol="0">
            <a:noAutofit/>
          </a:bodyPr>
          <a:lstStyle/>
          <a:p>
            <a:pPr marL="0" indent="0" algn="just">
              <a:lnSpc>
                <a:spcPct val="100000"/>
              </a:lnSpc>
              <a:spcBef>
                <a:spcPts val="0"/>
              </a:spcBef>
              <a:spcAft>
                <a:spcPts val="600"/>
              </a:spcAft>
              <a:buNone/>
              <a:defRPr/>
            </a:pPr>
            <a:r>
              <a:rPr lang="en-US" sz="1800" b="1" dirty="0">
                <a:solidFill>
                  <a:srgbClr val="080808"/>
                </a:solidFill>
              </a:rPr>
              <a:t>2. How would you provide care</a:t>
            </a:r>
            <a:r>
              <a:rPr lang="en-US" sz="1800" b="1" dirty="0" smtClean="0">
                <a:solidFill>
                  <a:srgbClr val="080808"/>
                </a:solidFill>
              </a:rPr>
              <a:t>?</a:t>
            </a:r>
            <a:endParaRPr lang="en-US" sz="1200" dirty="0">
              <a:solidFill>
                <a:srgbClr val="080808"/>
              </a:solidFill>
            </a:endParaRPr>
          </a:p>
          <a:p>
            <a:pPr lvl="1">
              <a:lnSpc>
                <a:spcPct val="100000"/>
              </a:lnSpc>
              <a:spcBef>
                <a:spcPts val="0"/>
              </a:spcBef>
              <a:defRPr/>
            </a:pPr>
            <a:r>
              <a:rPr lang="en-US" sz="1600" dirty="0">
                <a:solidFill>
                  <a:schemeClr val="accent6">
                    <a:lumMod val="10000"/>
                  </a:schemeClr>
                </a:solidFill>
              </a:rPr>
              <a:t>Give him sugar or ask someone to bring some food or a drink high in glucose.</a:t>
            </a:r>
          </a:p>
          <a:p>
            <a:pPr lvl="1">
              <a:lnSpc>
                <a:spcPct val="100000"/>
              </a:lnSpc>
              <a:spcBef>
                <a:spcPts val="0"/>
              </a:spcBef>
              <a:defRPr/>
            </a:pPr>
            <a:r>
              <a:rPr lang="en-US" sz="1600" dirty="0">
                <a:solidFill>
                  <a:schemeClr val="accent6">
                    <a:lumMod val="10000"/>
                  </a:schemeClr>
                </a:solidFill>
              </a:rPr>
              <a:t>Ask Manny or help him to lay down and raise his legs 6-12 inches. </a:t>
            </a:r>
          </a:p>
          <a:p>
            <a:pPr lvl="1">
              <a:lnSpc>
                <a:spcPct val="100000"/>
              </a:lnSpc>
              <a:spcBef>
                <a:spcPts val="0"/>
              </a:spcBef>
              <a:defRPr/>
            </a:pPr>
            <a:r>
              <a:rPr lang="en-US" sz="1600" dirty="0">
                <a:solidFill>
                  <a:schemeClr val="accent6">
                    <a:lumMod val="10000"/>
                  </a:schemeClr>
                </a:solidFill>
              </a:rPr>
              <a:t>Loosen any constricting clothes. </a:t>
            </a:r>
            <a:endParaRPr lang="en-US" sz="1600" dirty="0">
              <a:solidFill>
                <a:srgbClr val="FF0000"/>
              </a:solidFill>
            </a:endParaRPr>
          </a:p>
          <a:p>
            <a:pPr lvl="1" algn="just">
              <a:lnSpc>
                <a:spcPct val="100000"/>
              </a:lnSpc>
              <a:spcBef>
                <a:spcPts val="0"/>
              </a:spcBef>
              <a:defRPr/>
            </a:pPr>
            <a:r>
              <a:rPr lang="en-US" sz="1600" dirty="0">
                <a:solidFill>
                  <a:srgbClr val="080808"/>
                </a:solidFill>
              </a:rPr>
              <a:t>Call 9-1-1 if he becomes unresponsive or continues to have significant signs and symptoms and monitor his/her breathing. </a:t>
            </a:r>
          </a:p>
          <a:p>
            <a:pPr marL="0" indent="0">
              <a:spcBef>
                <a:spcPts val="0"/>
              </a:spcBef>
              <a:buNone/>
              <a:defRPr/>
            </a:pPr>
            <a:endParaRPr lang="en-US" sz="1600" dirty="0">
              <a:solidFill>
                <a:srgbClr val="FF0000"/>
              </a:solidFill>
            </a:endParaRPr>
          </a:p>
        </p:txBody>
      </p:sp>
    </p:spTree>
    <p:extLst>
      <p:ext uri="{BB962C8B-B14F-4D97-AF65-F5344CB8AC3E}">
        <p14:creationId xmlns:p14="http://schemas.microsoft.com/office/powerpoint/2010/main" val="27074290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sz="3600" dirty="0">
                <a:latin typeface="+mj-lt"/>
              </a:rPr>
              <a:t>Poisoning and Allergic Reactions Scenarios</a:t>
            </a:r>
          </a:p>
        </p:txBody>
      </p:sp>
      <p:sp>
        <p:nvSpPr>
          <p:cNvPr id="4" name="TextBox 3"/>
          <p:cNvSpPr txBox="1"/>
          <p:nvPr/>
        </p:nvSpPr>
        <p:spPr>
          <a:xfrm>
            <a:off x="1553152" y="4091980"/>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Construction</a:t>
            </a:r>
          </a:p>
        </p:txBody>
      </p:sp>
      <p:sp>
        <p:nvSpPr>
          <p:cNvPr id="5" name="Action Button: Return 4">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21879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711" y="94445"/>
            <a:ext cx="8077981" cy="1284176"/>
          </a:xfrm>
        </p:spPr>
        <p:txBody>
          <a:bodyPr rtlCol="0">
            <a:noAutofit/>
          </a:bodyPr>
          <a:lstStyle/>
          <a:p>
            <a:pPr>
              <a:defRPr/>
            </a:pPr>
            <a:r>
              <a:rPr lang="en-US" altLang="en-US" dirty="0"/>
              <a:t>Poisoning and Allergic Reactions</a:t>
            </a:r>
            <a:r>
              <a:rPr lang="en-US" dirty="0"/>
              <a:t> </a:t>
            </a:r>
            <a:br>
              <a:rPr lang="en-US" dirty="0"/>
            </a:br>
            <a:r>
              <a:rPr lang="en-US" sz="3200" dirty="0"/>
              <a:t>Scenario 1</a:t>
            </a:r>
          </a:p>
        </p:txBody>
      </p:sp>
      <p:sp>
        <p:nvSpPr>
          <p:cNvPr id="3" name="Content Placeholder 2"/>
          <p:cNvSpPr>
            <a:spLocks noGrp="1"/>
          </p:cNvSpPr>
          <p:nvPr>
            <p:ph idx="1"/>
          </p:nvPr>
        </p:nvSpPr>
        <p:spPr>
          <a:xfrm>
            <a:off x="529399" y="1236954"/>
            <a:ext cx="8009294" cy="3330754"/>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Matt Tate was operating a Caterpillar bulldozer equipped with a V-shear attachment to clear a 90-acre tract of land. Working alone, he began clearing from the eastern side of the tract, working south to north. At the northeastern corner of the tract, there was a large hardwood tree. When Matt knocked over the tree he was swarmed by bees and was stung 4 or more times on the right side of his face. </a:t>
            </a:r>
          </a:p>
          <a:p>
            <a:pPr marL="0" indent="0" eaLnBrk="1" fontAlgn="auto" hangingPunct="1">
              <a:lnSpc>
                <a:spcPct val="100000"/>
              </a:lnSpc>
              <a:spcBef>
                <a:spcPts val="0"/>
              </a:spcBef>
              <a:spcAft>
                <a:spcPts val="600"/>
              </a:spcAft>
              <a:buFont typeface="+mj-lt"/>
              <a:buNone/>
              <a:defRPr/>
            </a:pPr>
            <a:r>
              <a:rPr lang="en-US" sz="1600" dirty="0"/>
              <a:t>Matt immediately used his cell phone to call you, the foreman, at the construction trailer. He asked you to bring over his 2 EpiPens from the air-conditioned construction trailer.  You arrive at the bulldozer with the epinephrine auto-injectors and find Matt having difficulty breathing. His mouth and tongue are swollen and he is drooling out of the side of his mouth</a:t>
            </a:r>
            <a:r>
              <a:rPr lang="en-US" sz="1600" dirty="0" smtClean="0"/>
              <a:t>.</a:t>
            </a:r>
            <a:endParaRPr lang="en-US" sz="1200" dirty="0"/>
          </a:p>
          <a:p>
            <a:pPr marL="342900" indent="-342900" eaLnBrk="1" fontAlgn="auto" hangingPunct="1">
              <a:lnSpc>
                <a:spcPct val="100000"/>
              </a:lnSpc>
              <a:spcBef>
                <a:spcPts val="0"/>
              </a:spcBef>
              <a:buFont typeface="+mj-lt"/>
              <a:buAutoNum type="arabicPeriod"/>
              <a:defRPr/>
            </a:pPr>
            <a:r>
              <a:rPr lang="en-US" sz="1800" b="1" dirty="0"/>
              <a:t>What would you do before providing first aid?</a:t>
            </a:r>
          </a:p>
          <a:p>
            <a:pPr marL="342900" indent="-342900" eaLnBrk="1" fontAlgn="auto" hangingPunct="1">
              <a:lnSpc>
                <a:spcPct val="100000"/>
              </a:lnSpc>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600" dirty="0"/>
          </a:p>
        </p:txBody>
      </p:sp>
    </p:spTree>
    <p:extLst>
      <p:ext uri="{BB962C8B-B14F-4D97-AF65-F5344CB8AC3E}">
        <p14:creationId xmlns:p14="http://schemas.microsoft.com/office/powerpoint/2010/main" val="10974270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97590" y="167426"/>
            <a:ext cx="7803728" cy="1111876"/>
          </a:xfrm>
        </p:spPr>
        <p:txBody>
          <a:bodyPr rtlCol="0">
            <a:noAutofit/>
          </a:bodyPr>
          <a:lstStyle/>
          <a:p>
            <a:pPr>
              <a:defRPr/>
            </a:pPr>
            <a:r>
              <a:rPr lang="en-US" altLang="en-US" dirty="0"/>
              <a:t>Poisoning and Allergic Reactions</a:t>
            </a:r>
            <a:r>
              <a:rPr lang="en-US" dirty="0"/>
              <a:t> </a:t>
            </a:r>
            <a:br>
              <a:rPr lang="en-US" dirty="0"/>
            </a:br>
            <a:r>
              <a:rPr lang="en-US" sz="3200" dirty="0"/>
              <a:t>Scenario 1 Answer 1</a:t>
            </a:r>
          </a:p>
        </p:txBody>
      </p:sp>
      <p:sp>
        <p:nvSpPr>
          <p:cNvPr id="3" name="Content Placeholder 2"/>
          <p:cNvSpPr>
            <a:spLocks noGrp="1"/>
          </p:cNvSpPr>
          <p:nvPr>
            <p:ph idx="1"/>
          </p:nvPr>
        </p:nvSpPr>
        <p:spPr>
          <a:xfrm>
            <a:off x="855663" y="1735139"/>
            <a:ext cx="7416800" cy="1600489"/>
          </a:xfrm>
        </p:spPr>
        <p:txBody>
          <a:bodyPr rtlCol="0">
            <a:normAutofit lnSpcReduction="10000"/>
          </a:bodyPr>
          <a:lstStyle/>
          <a:p>
            <a:pPr marL="274320" indent="-274320" eaLnBrk="1" fontAlgn="auto" hangingPunct="1">
              <a:lnSpc>
                <a:spcPct val="100000"/>
              </a:lnSpc>
              <a:spcBef>
                <a:spcPts val="0"/>
              </a:spcBef>
              <a:spcAft>
                <a:spcPts val="600"/>
              </a:spcAft>
              <a:buAutoNum type="arabicPeriod"/>
              <a:defRPr/>
            </a:pPr>
            <a:r>
              <a:rPr lang="en-US" sz="1800" b="1" dirty="0"/>
              <a:t>What would you do before providing first aid</a:t>
            </a:r>
            <a:r>
              <a:rPr lang="en-US" sz="1800" b="1" dirty="0" smtClean="0"/>
              <a:t>?</a:t>
            </a:r>
            <a:endParaRPr lang="en-US" sz="1200" b="1" dirty="0"/>
          </a:p>
          <a:p>
            <a:pPr lvl="1">
              <a:lnSpc>
                <a:spcPct val="100000"/>
              </a:lnSpc>
              <a:spcBef>
                <a:spcPts val="0"/>
              </a:spcBef>
              <a:defRPr/>
            </a:pPr>
            <a:r>
              <a:rPr lang="en-US" sz="1600" dirty="0"/>
              <a:t>Call 9-1-1 before or as you leave the trailer to get to Matt. Even with the epinephrine, Matt will need to be evaluated in the emergency department.</a:t>
            </a:r>
          </a:p>
          <a:p>
            <a:pPr lvl="1">
              <a:lnSpc>
                <a:spcPct val="100000"/>
              </a:lnSpc>
              <a:spcBef>
                <a:spcPts val="0"/>
              </a:spcBef>
              <a:defRPr/>
            </a:pPr>
            <a:r>
              <a:rPr lang="en-US" sz="1600" dirty="0"/>
              <a:t>Make sure the scene is safe to enter. The bulldozer should be secured and no bees should be present/attacking.</a:t>
            </a:r>
          </a:p>
          <a:p>
            <a:pPr marL="685800" indent="0" eaLnBrk="1" fontAlgn="auto" hangingPunct="1">
              <a:lnSpc>
                <a:spcPct val="100000"/>
              </a:lnSpc>
              <a:spcBef>
                <a:spcPts val="0"/>
              </a:spcBef>
              <a:buFont typeface="+mj-lt"/>
              <a:buNone/>
              <a:defRPr/>
            </a:pPr>
            <a:endParaRPr lang="en-US" sz="1600" dirty="0"/>
          </a:p>
        </p:txBody>
      </p:sp>
    </p:spTree>
    <p:extLst>
      <p:ext uri="{BB962C8B-B14F-4D97-AF65-F5344CB8AC3E}">
        <p14:creationId xmlns:p14="http://schemas.microsoft.com/office/powerpoint/2010/main" val="11592469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50260" y="137375"/>
            <a:ext cx="7768229" cy="1356574"/>
          </a:xfrm>
        </p:spPr>
        <p:txBody>
          <a:bodyPr rtlCol="0">
            <a:noAutofit/>
          </a:bodyPr>
          <a:lstStyle/>
          <a:p>
            <a:pPr>
              <a:defRPr/>
            </a:pPr>
            <a:r>
              <a:rPr lang="en-US" altLang="en-US" dirty="0"/>
              <a:t>Poisoning and Allergic Reactions</a:t>
            </a:r>
            <a:r>
              <a:rPr lang="en-US" dirty="0"/>
              <a:t> </a:t>
            </a:r>
            <a:br>
              <a:rPr lang="en-US" dirty="0"/>
            </a:br>
            <a:r>
              <a:rPr lang="en-US" sz="3200" dirty="0"/>
              <a:t>Scenario 1 Answer 2</a:t>
            </a:r>
          </a:p>
        </p:txBody>
      </p:sp>
      <p:sp>
        <p:nvSpPr>
          <p:cNvPr id="3" name="Content Placeholder 2"/>
          <p:cNvSpPr>
            <a:spLocks noGrp="1"/>
          </p:cNvSpPr>
          <p:nvPr>
            <p:ph idx="1"/>
          </p:nvPr>
        </p:nvSpPr>
        <p:spPr>
          <a:xfrm>
            <a:off x="650261" y="1493949"/>
            <a:ext cx="7768228" cy="2878137"/>
          </a:xfrm>
        </p:spPr>
        <p:txBody>
          <a:bodyPr rtlCol="0">
            <a:noAutofit/>
          </a:bodyPr>
          <a:lstStyle/>
          <a:p>
            <a:pPr eaLnBrk="1" fontAlgn="auto" hangingPunct="1">
              <a:lnSpc>
                <a:spcPct val="100000"/>
              </a:lnSpc>
              <a:spcBef>
                <a:spcPts val="0"/>
              </a:spcBef>
              <a:spcAft>
                <a:spcPts val="600"/>
              </a:spcAft>
              <a:buFont typeface="+mj-lt"/>
              <a:buAutoNum type="arabicPeriod" startAt="2"/>
              <a:defRPr/>
            </a:pPr>
            <a:r>
              <a:rPr lang="en-US" sz="1800" b="1" dirty="0"/>
              <a:t>How would you provide care</a:t>
            </a:r>
            <a:r>
              <a:rPr lang="en-US" sz="1800" b="1" dirty="0" smtClean="0"/>
              <a:t>?</a:t>
            </a:r>
            <a:endParaRPr lang="en-US" sz="1800" b="1" dirty="0"/>
          </a:p>
          <a:p>
            <a:pPr lvl="1">
              <a:lnSpc>
                <a:spcPct val="100000"/>
              </a:lnSpc>
              <a:spcBef>
                <a:spcPts val="0"/>
              </a:spcBef>
              <a:defRPr/>
            </a:pPr>
            <a:r>
              <a:rPr lang="en-US" sz="1600" dirty="0"/>
              <a:t>Help Matt use the first of his 2 EpiPens. Take 1 auto-injector out of its case and remove the cap. Administer the medication by jabbing the pen tip into the outer thigh and holding it there for 10 seconds, as indicated on the product’s labeling. This should provide 15-20 minutes of relief. If Matt’s case is severe and his symptoms are not relieved by the first dose, and if EMS personnel are not expected to arrive within 5-10 minutes, help him use the second EpiPen auto-injector.</a:t>
            </a:r>
          </a:p>
          <a:p>
            <a:pPr lvl="1">
              <a:lnSpc>
                <a:spcPct val="100000"/>
              </a:lnSpc>
              <a:spcBef>
                <a:spcPts val="0"/>
              </a:spcBef>
              <a:defRPr/>
            </a:pPr>
            <a:r>
              <a:rPr lang="en-US" sz="1600" dirty="0"/>
              <a:t>Monitor his breathing while you wait for EMS, and be prepared to give CPR if needed.</a:t>
            </a:r>
          </a:p>
          <a:p>
            <a:pPr lvl="1">
              <a:lnSpc>
                <a:spcPct val="100000"/>
              </a:lnSpc>
              <a:spcBef>
                <a:spcPts val="0"/>
              </a:spcBef>
              <a:defRPr/>
            </a:pPr>
            <a:r>
              <a:rPr lang="en-US" sz="1600" dirty="0"/>
              <a:t>If Matt becomes unresponsive, put him in the recovery position.</a:t>
            </a:r>
          </a:p>
          <a:p>
            <a:pPr marL="0" indent="0" eaLnBrk="1" fontAlgn="auto" hangingPunct="1">
              <a:spcBef>
                <a:spcPts val="0"/>
              </a:spcBef>
              <a:buFont typeface="+mj-lt"/>
              <a:buNone/>
              <a:defRPr/>
            </a:pPr>
            <a:endParaRPr lang="en-US" sz="1400" dirty="0"/>
          </a:p>
        </p:txBody>
      </p:sp>
    </p:spTree>
    <p:extLst>
      <p:ext uri="{BB962C8B-B14F-4D97-AF65-F5344CB8AC3E}">
        <p14:creationId xmlns:p14="http://schemas.microsoft.com/office/powerpoint/2010/main" val="20866417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sz="3600" dirty="0">
                <a:latin typeface="+mj-lt"/>
              </a:rPr>
              <a:t>Cold and Heat Injuries</a:t>
            </a:r>
            <a:br>
              <a:rPr lang="en-US" altLang="en-US" sz="3600" dirty="0">
                <a:latin typeface="+mj-lt"/>
              </a:rPr>
            </a:br>
            <a:r>
              <a:rPr lang="en-US" altLang="en-US" sz="3600" dirty="0">
                <a:latin typeface="+mj-lt"/>
              </a:rPr>
              <a:t>Scenarios</a:t>
            </a:r>
          </a:p>
        </p:txBody>
      </p:sp>
      <p:sp>
        <p:nvSpPr>
          <p:cNvPr id="4" name="TextBox 3"/>
          <p:cNvSpPr txBox="1"/>
          <p:nvPr/>
        </p:nvSpPr>
        <p:spPr>
          <a:xfrm>
            <a:off x="1553152" y="4091980"/>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Construction</a:t>
            </a:r>
          </a:p>
        </p:txBody>
      </p:sp>
      <p:sp>
        <p:nvSpPr>
          <p:cNvPr id="5" name="Action Button: Return 4">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45596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63" y="218941"/>
            <a:ext cx="7416800" cy="1286009"/>
          </a:xfrm>
        </p:spPr>
        <p:txBody>
          <a:bodyPr rtlCol="0">
            <a:normAutofit/>
          </a:bodyPr>
          <a:lstStyle/>
          <a:p>
            <a:pPr>
              <a:defRPr/>
            </a:pPr>
            <a:r>
              <a:rPr lang="en-US" altLang="en-US" dirty="0"/>
              <a:t>Cold and Heat Injuries</a:t>
            </a:r>
            <a:r>
              <a:rPr lang="en-US" dirty="0"/>
              <a:t/>
            </a:r>
            <a:br>
              <a:rPr lang="en-US" dirty="0"/>
            </a:br>
            <a:r>
              <a:rPr lang="en-US" sz="3200" dirty="0"/>
              <a:t>Scenario 1</a:t>
            </a:r>
          </a:p>
        </p:txBody>
      </p:sp>
      <p:sp>
        <p:nvSpPr>
          <p:cNvPr id="3" name="Content Placeholder 2"/>
          <p:cNvSpPr>
            <a:spLocks noGrp="1"/>
          </p:cNvSpPr>
          <p:nvPr>
            <p:ph idx="1"/>
          </p:nvPr>
        </p:nvSpPr>
        <p:spPr>
          <a:xfrm>
            <a:off x="855663" y="1535069"/>
            <a:ext cx="7416800" cy="2444504"/>
          </a:xfrm>
        </p:spPr>
        <p:txBody>
          <a:bodyPr rtlCol="0">
            <a:noAutofit/>
          </a:bodyPr>
          <a:lstStyle/>
          <a:p>
            <a:pPr marL="0" indent="0" eaLnBrk="1" fontAlgn="auto" hangingPunct="1">
              <a:lnSpc>
                <a:spcPct val="100000"/>
              </a:lnSpc>
              <a:spcBef>
                <a:spcPts val="0"/>
              </a:spcBef>
              <a:spcAft>
                <a:spcPts val="600"/>
              </a:spcAft>
              <a:buFont typeface="+mj-lt"/>
              <a:buNone/>
              <a:defRPr/>
            </a:pPr>
            <a:r>
              <a:rPr lang="en-US" sz="1800" dirty="0"/>
              <a:t>Hector Rojas, an employee at Western Asbestos Abatement Contractors, Inc., is removing a coal tar pitch roof. He is wearing a Tyvek suit and full face respirator. The temperature is over 90°F and he has been working in direct sunlight. Near the end of the workday, Hector tells you, his supervisor, that he is cramping up, feels dizzy and has a bad headache. You notice that he is sweating profusely</a:t>
            </a:r>
            <a:r>
              <a:rPr lang="en-US" sz="1800" dirty="0" smtClean="0"/>
              <a:t>.</a:t>
            </a:r>
            <a:endParaRPr lang="en-US" sz="1200" dirty="0"/>
          </a:p>
          <a:p>
            <a:pPr marL="274320" indent="-274320" eaLnBrk="1" fontAlgn="auto" hangingPunct="1">
              <a:spcBef>
                <a:spcPts val="0"/>
              </a:spcBef>
              <a:buFont typeface="+mj-lt"/>
              <a:buAutoNum type="arabicPeriod"/>
              <a:defRPr/>
            </a:pPr>
            <a:r>
              <a:rPr lang="en-US" sz="1800" b="1" dirty="0"/>
              <a:t>What would you do before providing first aid?</a:t>
            </a:r>
          </a:p>
          <a:p>
            <a:pPr marL="274320" indent="-274320" eaLnBrk="1" fontAlgn="auto" hangingPunct="1">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400" dirty="0"/>
          </a:p>
        </p:txBody>
      </p:sp>
    </p:spTree>
    <p:extLst>
      <p:ext uri="{BB962C8B-B14F-4D97-AF65-F5344CB8AC3E}">
        <p14:creationId xmlns:p14="http://schemas.microsoft.com/office/powerpoint/2010/main" val="134203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1 </a:t>
            </a:r>
            <a:r>
              <a:rPr lang="en-US" sz="3600" b="1" dirty="0"/>
              <a:t>Answer 2</a:t>
            </a:r>
            <a:endParaRPr lang="en-US" sz="3600" dirty="0"/>
          </a:p>
        </p:txBody>
      </p:sp>
      <p:sp>
        <p:nvSpPr>
          <p:cNvPr id="27650" name="Content Placeholder 2"/>
          <p:cNvSpPr>
            <a:spLocks noGrp="1"/>
          </p:cNvSpPr>
          <p:nvPr>
            <p:ph idx="1"/>
          </p:nvPr>
        </p:nvSpPr>
        <p:spPr>
          <a:xfrm>
            <a:off x="687456" y="1497305"/>
            <a:ext cx="7886700" cy="2645400"/>
          </a:xfrm>
        </p:spPr>
        <p:txBody>
          <a:bodyPr/>
          <a:lstStyle/>
          <a:p>
            <a:pPr marL="342900" indent="-342900" eaLnBrk="1" hangingPunct="1">
              <a:lnSpc>
                <a:spcPct val="100000"/>
              </a:lnSpc>
              <a:spcBef>
                <a:spcPts val="0"/>
              </a:spcBef>
              <a:spcAft>
                <a:spcPts val="600"/>
              </a:spcAft>
              <a:buFont typeface="+mj-lt"/>
              <a:buAutoNum type="arabicPeriod" startAt="2"/>
            </a:pPr>
            <a:r>
              <a:rPr lang="en-US" altLang="en-US" sz="1800" b="1" dirty="0"/>
              <a:t>How would you provide care?</a:t>
            </a:r>
            <a:endParaRPr lang="en-US" altLang="en-US" sz="1200" b="1" dirty="0"/>
          </a:p>
          <a:p>
            <a:pPr lvl="1">
              <a:lnSpc>
                <a:spcPct val="100000"/>
              </a:lnSpc>
              <a:spcBef>
                <a:spcPts val="0"/>
              </a:spcBef>
            </a:pPr>
            <a:r>
              <a:rPr lang="en-US" altLang="en-US" sz="1600" dirty="0"/>
              <a:t>Because of the height from which he fell, you should strongly suspect a spinal injury. So you should direct the worker to remain still, not moving his head or neck.</a:t>
            </a:r>
          </a:p>
          <a:p>
            <a:pPr lvl="1">
              <a:lnSpc>
                <a:spcPct val="100000"/>
              </a:lnSpc>
              <a:spcBef>
                <a:spcPts val="0"/>
              </a:spcBef>
            </a:pPr>
            <a:r>
              <a:rPr lang="en-US" altLang="en-US" sz="1600" dirty="0"/>
              <a:t>Control bleeding by applying direct pressure around the edges of the rebar.</a:t>
            </a:r>
          </a:p>
          <a:p>
            <a:pPr lvl="1">
              <a:lnSpc>
                <a:spcPct val="100000"/>
              </a:lnSpc>
              <a:spcBef>
                <a:spcPts val="0"/>
              </a:spcBef>
            </a:pPr>
            <a:r>
              <a:rPr lang="en-US" altLang="en-US" sz="1600" dirty="0"/>
              <a:t>Dress the wound around the rebar.</a:t>
            </a:r>
          </a:p>
          <a:p>
            <a:pPr lvl="1">
              <a:lnSpc>
                <a:spcPct val="100000"/>
              </a:lnSpc>
              <a:spcBef>
                <a:spcPts val="0"/>
              </a:spcBef>
            </a:pPr>
            <a:r>
              <a:rPr lang="en-US" altLang="en-US" sz="1600" dirty="0"/>
              <a:t>Stabilize the rebar in place with large dressings or folded cloths.</a:t>
            </a:r>
          </a:p>
          <a:p>
            <a:pPr lvl="1">
              <a:lnSpc>
                <a:spcPct val="100000"/>
              </a:lnSpc>
              <a:spcBef>
                <a:spcPts val="0"/>
              </a:spcBef>
            </a:pPr>
            <a:r>
              <a:rPr lang="en-US" altLang="en-US" sz="1600" dirty="0"/>
              <a:t>Support the object while bandaging the dressings in place.</a:t>
            </a:r>
          </a:p>
          <a:p>
            <a:pPr lvl="1">
              <a:lnSpc>
                <a:spcPct val="100000"/>
              </a:lnSpc>
              <a:spcBef>
                <a:spcPts val="0"/>
              </a:spcBef>
            </a:pPr>
            <a:r>
              <a:rPr lang="en-US" altLang="en-US" sz="1600" dirty="0"/>
              <a:t>Treat for shock by maintaining body temperature.</a:t>
            </a:r>
          </a:p>
          <a:p>
            <a:pPr lvl="1">
              <a:lnSpc>
                <a:spcPct val="100000"/>
              </a:lnSpc>
              <a:spcBef>
                <a:spcPts val="0"/>
              </a:spcBef>
            </a:pPr>
            <a:r>
              <a:rPr lang="en-US" altLang="en-US" sz="1600" dirty="0"/>
              <a:t>Be ready to give BLS if needed.</a:t>
            </a:r>
          </a:p>
        </p:txBody>
      </p:sp>
    </p:spTree>
    <p:custDataLst>
      <p:tags r:id="rId1"/>
    </p:custDataLst>
    <p:extLst>
      <p:ext uri="{BB962C8B-B14F-4D97-AF65-F5344CB8AC3E}">
        <p14:creationId xmlns:p14="http://schemas.microsoft.com/office/powerpoint/2010/main" val="41527074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55663" y="257577"/>
            <a:ext cx="7416800" cy="1247373"/>
          </a:xfrm>
        </p:spPr>
        <p:txBody>
          <a:bodyPr rtlCol="0">
            <a:normAutofit/>
          </a:bodyPr>
          <a:lstStyle/>
          <a:p>
            <a:pPr>
              <a:defRPr/>
            </a:pPr>
            <a:r>
              <a:rPr lang="en-US" altLang="en-US" dirty="0"/>
              <a:t>Cold and Heat Injuries</a:t>
            </a:r>
            <a:r>
              <a:rPr lang="en-US" dirty="0"/>
              <a:t/>
            </a:r>
            <a:br>
              <a:rPr lang="en-US" dirty="0"/>
            </a:br>
            <a:r>
              <a:rPr lang="en-US" sz="3200" dirty="0"/>
              <a:t>Scenario 1 Answer</a:t>
            </a:r>
          </a:p>
        </p:txBody>
      </p:sp>
      <p:sp>
        <p:nvSpPr>
          <p:cNvPr id="3" name="Content Placeholder 2"/>
          <p:cNvSpPr>
            <a:spLocks noGrp="1"/>
          </p:cNvSpPr>
          <p:nvPr>
            <p:ph idx="1"/>
          </p:nvPr>
        </p:nvSpPr>
        <p:spPr>
          <a:xfrm>
            <a:off x="855663" y="1895843"/>
            <a:ext cx="7416800" cy="1062006"/>
          </a:xfrm>
        </p:spPr>
        <p:txBody>
          <a:bodyPr rtlCol="0">
            <a:normAutofit/>
          </a:bodyPr>
          <a:lstStyle/>
          <a:p>
            <a:pPr marL="274320" indent="-342900" eaLnBrk="1" fontAlgn="auto" hangingPunct="1">
              <a:lnSpc>
                <a:spcPct val="100000"/>
              </a:lnSpc>
              <a:spcBef>
                <a:spcPts val="0"/>
              </a:spcBef>
              <a:spcAft>
                <a:spcPts val="600"/>
              </a:spcAft>
              <a:buFont typeface="+mj-lt"/>
              <a:buAutoNum type="arabicPeriod"/>
              <a:defRPr/>
            </a:pPr>
            <a:r>
              <a:rPr lang="en-US" sz="1800" b="1" dirty="0"/>
              <a:t>What would you do before providing first aid</a:t>
            </a:r>
            <a:r>
              <a:rPr lang="en-US" sz="1800" b="1" dirty="0" smtClean="0"/>
              <a:t>?</a:t>
            </a:r>
            <a:endParaRPr lang="en-US" sz="1200" b="1" dirty="0"/>
          </a:p>
          <a:p>
            <a:pPr lvl="1">
              <a:lnSpc>
                <a:spcPct val="100000"/>
              </a:lnSpc>
              <a:spcBef>
                <a:spcPts val="0"/>
              </a:spcBef>
              <a:defRPr/>
            </a:pPr>
            <a:r>
              <a:rPr lang="en-US" sz="1600" dirty="0"/>
              <a:t>Ask someone to assist you in helping Hector to a cool place.</a:t>
            </a:r>
          </a:p>
          <a:p>
            <a:pPr lvl="1">
              <a:lnSpc>
                <a:spcPct val="100000"/>
              </a:lnSpc>
              <a:spcBef>
                <a:spcPts val="0"/>
              </a:spcBef>
              <a:defRPr/>
            </a:pPr>
            <a:r>
              <a:rPr lang="en-US" sz="1600" dirty="0"/>
              <a:t>Ask Hector permission to administer first aid.</a:t>
            </a:r>
          </a:p>
          <a:p>
            <a:pPr marL="0" indent="0" eaLnBrk="1" fontAlgn="auto" hangingPunct="1">
              <a:spcBef>
                <a:spcPts val="0"/>
              </a:spcBef>
              <a:buFont typeface="+mj-lt"/>
              <a:buNone/>
              <a:defRPr/>
            </a:pPr>
            <a:endParaRPr lang="en-US" dirty="0"/>
          </a:p>
        </p:txBody>
      </p:sp>
    </p:spTree>
    <p:extLst>
      <p:ext uri="{BB962C8B-B14F-4D97-AF65-F5344CB8AC3E}">
        <p14:creationId xmlns:p14="http://schemas.microsoft.com/office/powerpoint/2010/main" val="6340899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855663" y="154546"/>
            <a:ext cx="7416800" cy="1209727"/>
          </a:xfrm>
        </p:spPr>
        <p:txBody>
          <a:bodyPr rtlCol="0">
            <a:normAutofit/>
          </a:bodyPr>
          <a:lstStyle/>
          <a:p>
            <a:pPr>
              <a:defRPr/>
            </a:pPr>
            <a:r>
              <a:rPr lang="en-US" altLang="en-US" dirty="0"/>
              <a:t>Cold and Heat Injuries</a:t>
            </a:r>
            <a:r>
              <a:rPr lang="en-US" dirty="0"/>
              <a:t/>
            </a:r>
            <a:br>
              <a:rPr lang="en-US" dirty="0"/>
            </a:br>
            <a:r>
              <a:rPr lang="en-US" sz="3200" dirty="0"/>
              <a:t>Scenario 1 Answer 2</a:t>
            </a:r>
          </a:p>
        </p:txBody>
      </p:sp>
      <p:sp>
        <p:nvSpPr>
          <p:cNvPr id="22530" name="Content Placeholder 1"/>
          <p:cNvSpPr>
            <a:spLocks noGrp="1"/>
          </p:cNvSpPr>
          <p:nvPr>
            <p:ph idx="1"/>
          </p:nvPr>
        </p:nvSpPr>
        <p:spPr>
          <a:xfrm>
            <a:off x="812733" y="1599463"/>
            <a:ext cx="7846163" cy="2221269"/>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startAt="2"/>
            </a:pPr>
            <a:r>
              <a:rPr lang="en-US" altLang="en-US" sz="1800" b="1" dirty="0"/>
              <a:t>How would you provide care</a:t>
            </a:r>
            <a:r>
              <a:rPr lang="en-US" altLang="en-US" sz="1800" b="1" dirty="0" smtClean="0"/>
              <a:t>?</a:t>
            </a:r>
            <a:endParaRPr lang="en-US" altLang="en-US" sz="1200" b="1" dirty="0"/>
          </a:p>
          <a:p>
            <a:pPr lvl="1">
              <a:lnSpc>
                <a:spcPct val="100000"/>
              </a:lnSpc>
              <a:spcBef>
                <a:spcPts val="0"/>
              </a:spcBef>
            </a:pPr>
            <a:r>
              <a:rPr lang="en-US" altLang="en-US" sz="1600" dirty="0"/>
              <a:t>Get Hector into a cool place.</a:t>
            </a:r>
          </a:p>
          <a:p>
            <a:pPr lvl="1">
              <a:lnSpc>
                <a:spcPct val="100000"/>
              </a:lnSpc>
              <a:spcBef>
                <a:spcPts val="0"/>
              </a:spcBef>
            </a:pPr>
            <a:r>
              <a:rPr lang="en-US" altLang="en-US" sz="1600" dirty="0"/>
              <a:t>Remove his Tyvek suit and all other outer clothing.</a:t>
            </a:r>
          </a:p>
          <a:p>
            <a:pPr lvl="1">
              <a:lnSpc>
                <a:spcPct val="100000"/>
              </a:lnSpc>
              <a:spcBef>
                <a:spcPts val="0"/>
              </a:spcBef>
            </a:pPr>
            <a:r>
              <a:rPr lang="en-US" altLang="en-US" sz="1600" dirty="0"/>
              <a:t>Attempt to cool him by using a cool water spray or wet cloths on the forehead and body.</a:t>
            </a:r>
          </a:p>
          <a:p>
            <a:pPr lvl="1">
              <a:lnSpc>
                <a:spcPct val="100000"/>
              </a:lnSpc>
              <a:spcBef>
                <a:spcPts val="0"/>
              </a:spcBef>
            </a:pPr>
            <a:r>
              <a:rPr lang="en-US" altLang="en-US" sz="1600" dirty="0"/>
              <a:t>Give him a carbohydrate-electrolyte drink, such as a sports drink, to promote rehydration. (Other beverages, such as 2% milk and coconut water, are also effective.) If a carbohydrate-electrolyte drink is not available, give him water.</a:t>
            </a:r>
          </a:p>
        </p:txBody>
      </p:sp>
    </p:spTree>
    <p:extLst>
      <p:ext uri="{BB962C8B-B14F-4D97-AF65-F5344CB8AC3E}">
        <p14:creationId xmlns:p14="http://schemas.microsoft.com/office/powerpoint/2010/main" val="38260179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894" y="176011"/>
            <a:ext cx="7416800" cy="1328939"/>
          </a:xfrm>
        </p:spPr>
        <p:txBody>
          <a:bodyPr rtlCol="0">
            <a:normAutofit/>
          </a:bodyPr>
          <a:lstStyle/>
          <a:p>
            <a:pPr>
              <a:defRPr/>
            </a:pPr>
            <a:r>
              <a:rPr lang="en-US" altLang="en-US" dirty="0"/>
              <a:t>Cold and Heat Injuries</a:t>
            </a:r>
            <a:r>
              <a:rPr lang="en-US" dirty="0"/>
              <a:t/>
            </a:r>
            <a:br>
              <a:rPr lang="en-US" dirty="0"/>
            </a:br>
            <a:r>
              <a:rPr lang="en-US" sz="3200" dirty="0"/>
              <a:t>Scenario 2</a:t>
            </a:r>
          </a:p>
        </p:txBody>
      </p:sp>
      <p:sp>
        <p:nvSpPr>
          <p:cNvPr id="3" name="Content Placeholder 2"/>
          <p:cNvSpPr>
            <a:spLocks noGrp="1"/>
          </p:cNvSpPr>
          <p:nvPr>
            <p:ph idx="1"/>
          </p:nvPr>
        </p:nvSpPr>
        <p:spPr>
          <a:xfrm>
            <a:off x="653894" y="1383003"/>
            <a:ext cx="7644393" cy="2201617"/>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are the foreman of a 6-person team involved with curb and sidewalk masonry. One of your crew, Jack Laurino, comes to you at the morning break complaining of not feeling well. You tell him to get into the shade to cool off and to drink some water. About 10 minutes later, Jack says that he is alright and returns to his work station. At lunch time, you ask Jack how he feels, and he tells you he is feeling weak and dizzy. You notice he is sweating a lot</a:t>
            </a:r>
            <a:r>
              <a:rPr lang="en-US" sz="1600" dirty="0" smtClean="0"/>
              <a:t>.</a:t>
            </a:r>
            <a:endParaRPr lang="en-US" sz="1600" dirty="0"/>
          </a:p>
          <a:p>
            <a:pPr marL="274320" indent="-274320" eaLnBrk="1" fontAlgn="auto" hangingPunct="1">
              <a:lnSpc>
                <a:spcPct val="100000"/>
              </a:lnSpc>
              <a:spcBef>
                <a:spcPts val="0"/>
              </a:spcBef>
              <a:buFont typeface="+mj-lt"/>
              <a:buAutoNum type="arabicPeriod"/>
              <a:defRPr/>
            </a:pPr>
            <a:r>
              <a:rPr lang="en-US" sz="1800" b="1" dirty="0"/>
              <a:t>What would you do before providing first aid?</a:t>
            </a:r>
          </a:p>
          <a:p>
            <a:pPr marL="274320" indent="-274320" eaLnBrk="1" fontAlgn="auto" hangingPunct="1">
              <a:lnSpc>
                <a:spcPct val="100000"/>
              </a:lnSpc>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400" dirty="0"/>
          </a:p>
        </p:txBody>
      </p:sp>
    </p:spTree>
    <p:extLst>
      <p:ext uri="{BB962C8B-B14F-4D97-AF65-F5344CB8AC3E}">
        <p14:creationId xmlns:p14="http://schemas.microsoft.com/office/powerpoint/2010/main" val="25763513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691" y="137375"/>
            <a:ext cx="7416800" cy="1180563"/>
          </a:xfrm>
        </p:spPr>
        <p:txBody>
          <a:bodyPr rtlCol="0">
            <a:normAutofit/>
          </a:bodyPr>
          <a:lstStyle/>
          <a:p>
            <a:pPr>
              <a:defRPr/>
            </a:pPr>
            <a:r>
              <a:rPr lang="en-US" altLang="en-US" dirty="0"/>
              <a:t>Cold and Heat Injuries</a:t>
            </a:r>
            <a:r>
              <a:rPr lang="en-US" dirty="0"/>
              <a:t/>
            </a:r>
            <a:br>
              <a:rPr lang="en-US" dirty="0"/>
            </a:br>
            <a:r>
              <a:rPr lang="en-US" sz="3200" dirty="0"/>
              <a:t>Scenario 2 Answer 1</a:t>
            </a:r>
          </a:p>
        </p:txBody>
      </p:sp>
      <p:sp>
        <p:nvSpPr>
          <p:cNvPr id="3" name="Content Placeholder 2"/>
          <p:cNvSpPr>
            <a:spLocks noGrp="1"/>
          </p:cNvSpPr>
          <p:nvPr>
            <p:ph idx="1"/>
          </p:nvPr>
        </p:nvSpPr>
        <p:spPr>
          <a:xfrm>
            <a:off x="585206" y="2064606"/>
            <a:ext cx="7416800" cy="1014289"/>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first aid</a:t>
            </a:r>
            <a:r>
              <a:rPr lang="en-US" sz="1800" b="1" dirty="0" smtClean="0"/>
              <a:t>?</a:t>
            </a:r>
            <a:endParaRPr lang="en-US" sz="1200" b="1" dirty="0"/>
          </a:p>
          <a:p>
            <a:pPr lvl="1">
              <a:lnSpc>
                <a:spcPct val="100000"/>
              </a:lnSpc>
              <a:spcBef>
                <a:spcPts val="0"/>
              </a:spcBef>
              <a:defRPr/>
            </a:pPr>
            <a:r>
              <a:rPr lang="en-US" sz="1600" dirty="0"/>
              <a:t>Ask someone to help you walk Jack to a cool or shady place.</a:t>
            </a:r>
          </a:p>
          <a:p>
            <a:pPr lvl="1">
              <a:lnSpc>
                <a:spcPct val="100000"/>
              </a:lnSpc>
              <a:spcBef>
                <a:spcPts val="0"/>
              </a:spcBef>
              <a:defRPr/>
            </a:pPr>
            <a:r>
              <a:rPr lang="en-US" sz="1600" dirty="0"/>
              <a:t>Ask Jack permission to administer first aid.</a:t>
            </a:r>
          </a:p>
          <a:p>
            <a:pPr marL="0" indent="0" eaLnBrk="1" fontAlgn="auto" hangingPunct="1">
              <a:spcBef>
                <a:spcPts val="0"/>
              </a:spcBef>
              <a:buFont typeface="+mj-lt"/>
              <a:buNone/>
              <a:defRPr/>
            </a:pPr>
            <a:endParaRPr lang="en-US" dirty="0"/>
          </a:p>
        </p:txBody>
      </p:sp>
    </p:spTree>
    <p:extLst>
      <p:ext uri="{BB962C8B-B14F-4D97-AF65-F5344CB8AC3E}">
        <p14:creationId xmlns:p14="http://schemas.microsoft.com/office/powerpoint/2010/main" val="16419407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16519" y="171721"/>
            <a:ext cx="7416800" cy="1098996"/>
          </a:xfrm>
        </p:spPr>
        <p:txBody>
          <a:bodyPr rtlCol="0">
            <a:normAutofit/>
          </a:bodyPr>
          <a:lstStyle/>
          <a:p>
            <a:pPr>
              <a:defRPr/>
            </a:pPr>
            <a:r>
              <a:rPr lang="en-US" altLang="en-US" dirty="0"/>
              <a:t>Cold and Heat Injuries</a:t>
            </a:r>
            <a:r>
              <a:rPr lang="en-US" dirty="0"/>
              <a:t/>
            </a:r>
            <a:br>
              <a:rPr lang="en-US" dirty="0"/>
            </a:br>
            <a:r>
              <a:rPr lang="en-US" sz="3200" dirty="0"/>
              <a:t>Scenario 2 Answer 2</a:t>
            </a:r>
          </a:p>
        </p:txBody>
      </p:sp>
      <p:sp>
        <p:nvSpPr>
          <p:cNvPr id="3" name="Content Placeholder 2"/>
          <p:cNvSpPr>
            <a:spLocks noGrp="1"/>
          </p:cNvSpPr>
          <p:nvPr>
            <p:ph idx="1"/>
          </p:nvPr>
        </p:nvSpPr>
        <p:spPr>
          <a:xfrm>
            <a:off x="516519" y="1320421"/>
            <a:ext cx="7416800" cy="2577586"/>
          </a:xfrm>
        </p:spPr>
        <p:txBody>
          <a:bodyPr rtlCol="0">
            <a:normAutofit lnSpcReduction="10000"/>
          </a:bodyPr>
          <a:lstStyle/>
          <a:p>
            <a:pPr marL="274320" indent="-274320" eaLnBrk="1" fontAlgn="auto" hangingPunct="1">
              <a:lnSpc>
                <a:spcPct val="110000"/>
              </a:lnSpc>
              <a:spcBef>
                <a:spcPts val="0"/>
              </a:spcBef>
              <a:spcAft>
                <a:spcPts val="600"/>
              </a:spcAft>
              <a:buFont typeface="+mj-lt"/>
              <a:buAutoNum type="arabicPeriod" startAt="2"/>
              <a:defRPr/>
            </a:pPr>
            <a:r>
              <a:rPr lang="en-US" sz="1800" b="1" dirty="0"/>
              <a:t>How would you provide care</a:t>
            </a:r>
            <a:r>
              <a:rPr lang="en-US" sz="1800" b="1" dirty="0" smtClean="0"/>
              <a:t>?</a:t>
            </a:r>
            <a:endParaRPr lang="en-US" sz="1200" b="1" dirty="0"/>
          </a:p>
          <a:p>
            <a:pPr lvl="1">
              <a:lnSpc>
                <a:spcPct val="100000"/>
              </a:lnSpc>
              <a:spcBef>
                <a:spcPts val="0"/>
              </a:spcBef>
              <a:defRPr/>
            </a:pPr>
            <a:r>
              <a:rPr lang="en-US" sz="1600" dirty="0"/>
              <a:t>Remove or loosen his outer clothing.</a:t>
            </a:r>
          </a:p>
          <a:p>
            <a:pPr lvl="1">
              <a:lnSpc>
                <a:spcPct val="100000"/>
              </a:lnSpc>
              <a:spcBef>
                <a:spcPts val="0"/>
              </a:spcBef>
              <a:defRPr/>
            </a:pPr>
            <a:r>
              <a:rPr lang="en-US" sz="1600" dirty="0"/>
              <a:t>Cool him with a cool water spray or wet cloths on the forehead and body.</a:t>
            </a:r>
          </a:p>
          <a:p>
            <a:pPr lvl="1">
              <a:lnSpc>
                <a:spcPct val="100000"/>
              </a:lnSpc>
              <a:spcBef>
                <a:spcPts val="0"/>
              </a:spcBef>
              <a:defRPr/>
            </a:pPr>
            <a:r>
              <a:rPr lang="en-US" sz="1600" dirty="0"/>
              <a:t>Give him a carbohydrate-electrolyte drink, such as a sports drink, to promote rehydration. (Other beverages, such as 2% milk and coconut water, are also effective.) If a carbohydrate-electrolyte drink is not available, give him water.</a:t>
            </a:r>
          </a:p>
          <a:p>
            <a:pPr lvl="1">
              <a:lnSpc>
                <a:spcPct val="100000"/>
              </a:lnSpc>
              <a:spcBef>
                <a:spcPts val="0"/>
              </a:spcBef>
              <a:defRPr/>
            </a:pPr>
            <a:r>
              <a:rPr lang="en-US" sz="1600" dirty="0"/>
              <a:t>Monitor him to be sure he stops sweating and is feeling better. If he goes back to work after the lunch break, check on him regularly for signs and symptoms of heat exhaustion.</a:t>
            </a:r>
          </a:p>
          <a:p>
            <a:pPr marL="0" indent="0" eaLnBrk="1" fontAlgn="auto" hangingPunct="1">
              <a:spcBef>
                <a:spcPts val="0"/>
              </a:spcBef>
              <a:buFont typeface="+mj-lt"/>
              <a:buNone/>
              <a:defRPr/>
            </a:pPr>
            <a:endParaRPr lang="en-US" dirty="0"/>
          </a:p>
        </p:txBody>
      </p:sp>
    </p:spTree>
    <p:extLst>
      <p:ext uri="{BB962C8B-B14F-4D97-AF65-F5344CB8AC3E}">
        <p14:creationId xmlns:p14="http://schemas.microsoft.com/office/powerpoint/2010/main" val="34483128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latin typeface="+mj-lt"/>
              </a:rPr>
              <a:t>CPR and AED</a:t>
            </a:r>
            <a:br>
              <a:rPr lang="en-US" sz="3600" dirty="0">
                <a:latin typeface="+mj-lt"/>
              </a:rPr>
            </a:br>
            <a:r>
              <a:rPr lang="en-US" sz="3600" dirty="0">
                <a:latin typeface="+mj-lt"/>
              </a:rPr>
              <a:t>Scenarios</a:t>
            </a:r>
          </a:p>
        </p:txBody>
      </p:sp>
      <p:sp>
        <p:nvSpPr>
          <p:cNvPr id="4" name="TextBox 3"/>
          <p:cNvSpPr txBox="1"/>
          <p:nvPr/>
        </p:nvSpPr>
        <p:spPr>
          <a:xfrm>
            <a:off x="1553152" y="4091980"/>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Construction</a:t>
            </a:r>
          </a:p>
        </p:txBody>
      </p:sp>
      <p:sp>
        <p:nvSpPr>
          <p:cNvPr id="5" name="Action Button: Return 4">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15431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CPR and AED</a:t>
            </a:r>
            <a:br>
              <a:rPr lang="en-US" dirty="0"/>
            </a:br>
            <a:r>
              <a:rPr lang="en-US" sz="3200" dirty="0"/>
              <a:t>Scenario 1</a:t>
            </a:r>
          </a:p>
        </p:txBody>
      </p:sp>
      <p:sp>
        <p:nvSpPr>
          <p:cNvPr id="3" name="Content Placeholder 2"/>
          <p:cNvSpPr>
            <a:spLocks noGrp="1"/>
          </p:cNvSpPr>
          <p:nvPr>
            <p:ph idx="1"/>
          </p:nvPr>
        </p:nvSpPr>
        <p:spPr>
          <a:xfrm>
            <a:off x="628650" y="1370013"/>
            <a:ext cx="7886700" cy="2309052"/>
          </a:xfrm>
        </p:spPr>
        <p:txBody>
          <a:bodyPr numCol="1">
            <a:noAutofit/>
          </a:bodyPr>
          <a:lstStyle/>
          <a:p>
            <a:pPr marL="0" indent="0">
              <a:lnSpc>
                <a:spcPct val="100000"/>
              </a:lnSpc>
              <a:spcBef>
                <a:spcPts val="0"/>
              </a:spcBef>
              <a:spcAft>
                <a:spcPts val="600"/>
              </a:spcAft>
              <a:buNone/>
            </a:pPr>
            <a:r>
              <a:rPr lang="en-US" sz="1600" dirty="0"/>
              <a:t>Your crew of 10 was sent to a pipe-laying construction site in California. Your crew is using a hydraulic crane to move heavy-duty trench-shoring equipment. While one of the crew was removing a rigging shackle from a steel I-beam, the crane boom contacted an overhead energized high-voltage conductor. The crew member received an electrical shock and burns to his abdomen</a:t>
            </a:r>
            <a:r>
              <a:rPr lang="en-US" sz="1600" dirty="0" smtClean="0"/>
              <a:t>.</a:t>
            </a:r>
            <a:endParaRPr lang="en-US" sz="1600" dirty="0"/>
          </a:p>
          <a:p>
            <a:pPr marL="0" indent="0">
              <a:lnSpc>
                <a:spcPct val="100000"/>
              </a:lnSpc>
              <a:spcBef>
                <a:spcPts val="0"/>
              </a:spcBef>
              <a:spcAft>
                <a:spcPts val="600"/>
              </a:spcAft>
              <a:buNone/>
            </a:pPr>
            <a:r>
              <a:rPr lang="en-US" sz="1600" dirty="0"/>
              <a:t>You and the other crew members come to his aid. You are all trained in first aid</a:t>
            </a:r>
            <a:r>
              <a:rPr lang="en-US" sz="1600" dirty="0" smtClean="0"/>
              <a:t>.</a:t>
            </a:r>
            <a:endParaRPr lang="en-US" sz="1600" dirty="0"/>
          </a:p>
          <a:p>
            <a:pPr marL="274320" indent="-274320">
              <a:lnSpc>
                <a:spcPct val="100000"/>
              </a:lnSpc>
              <a:spcBef>
                <a:spcPts val="0"/>
              </a:spcBef>
              <a:buFont typeface="+mj-lt"/>
              <a:buAutoNum type="arabicPeriod"/>
            </a:pPr>
            <a:r>
              <a:rPr lang="en-US" sz="1800" b="1" dirty="0"/>
              <a:t>What would you do before providing first aid?</a:t>
            </a:r>
          </a:p>
          <a:p>
            <a:pPr marL="274320" indent="-274320">
              <a:lnSpc>
                <a:spcPct val="100000"/>
              </a:lnSpc>
              <a:spcBef>
                <a:spcPts val="0"/>
              </a:spcBef>
              <a:buFont typeface="+mj-lt"/>
              <a:buAutoNum type="arabicPeriod"/>
            </a:pPr>
            <a:r>
              <a:rPr lang="en-US" sz="1800" b="1" dirty="0"/>
              <a:t>How would you provide care?</a:t>
            </a:r>
          </a:p>
          <a:p>
            <a:pPr marL="457200" lvl="1" indent="0">
              <a:spcAft>
                <a:spcPts val="600"/>
              </a:spcAft>
              <a:buNone/>
            </a:pPr>
            <a:endParaRPr lang="en-US" sz="1600" dirty="0"/>
          </a:p>
        </p:txBody>
      </p:sp>
    </p:spTree>
    <p:extLst>
      <p:ext uri="{BB962C8B-B14F-4D97-AF65-F5344CB8AC3E}">
        <p14:creationId xmlns:p14="http://schemas.microsoft.com/office/powerpoint/2010/main" val="3272650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dirty="0"/>
              <a:t>CPR and AED</a:t>
            </a:r>
            <a:r>
              <a:rPr lang="en-US" sz="4000" dirty="0"/>
              <a:t/>
            </a:r>
            <a:br>
              <a:rPr lang="en-US" sz="4000" dirty="0"/>
            </a:br>
            <a:r>
              <a:rPr lang="en-US" sz="3200" dirty="0"/>
              <a:t>Scenario 1 Answer 1</a:t>
            </a:r>
          </a:p>
        </p:txBody>
      </p:sp>
      <p:sp>
        <p:nvSpPr>
          <p:cNvPr id="3" name="Content Placeholder 2"/>
          <p:cNvSpPr>
            <a:spLocks noGrp="1"/>
          </p:cNvSpPr>
          <p:nvPr>
            <p:ph idx="1"/>
          </p:nvPr>
        </p:nvSpPr>
        <p:spPr>
          <a:xfrm>
            <a:off x="628650" y="1698407"/>
            <a:ext cx="7886700" cy="1746686"/>
          </a:xfrm>
        </p:spPr>
        <p:txBody>
          <a:bodyPr>
            <a:normAutofit/>
          </a:bodyPr>
          <a:lstStyle/>
          <a:p>
            <a:pPr marL="274320" lvl="0" indent="-274320">
              <a:lnSpc>
                <a:spcPct val="100000"/>
              </a:lnSpc>
              <a:spcBef>
                <a:spcPts val="0"/>
              </a:spcBef>
              <a:spcAft>
                <a:spcPts val="600"/>
              </a:spcAft>
              <a:buFont typeface="+mj-lt"/>
              <a:buAutoNum type="arabicPeriod"/>
            </a:pPr>
            <a:r>
              <a:rPr lang="en-US" sz="1800" b="1" dirty="0"/>
              <a:t>What would you do before providing first aid</a:t>
            </a:r>
            <a:r>
              <a:rPr lang="en-US" sz="1800" b="1" dirty="0" smtClean="0"/>
              <a:t>?</a:t>
            </a:r>
            <a:endParaRPr lang="en-US" sz="1200" b="1" dirty="0"/>
          </a:p>
          <a:p>
            <a:pPr lvl="1">
              <a:lnSpc>
                <a:spcPct val="100000"/>
              </a:lnSpc>
              <a:spcBef>
                <a:spcPts val="0"/>
              </a:spcBef>
            </a:pPr>
            <a:r>
              <a:rPr lang="en-US" sz="1600" dirty="0"/>
              <a:t>Make sure the scene is safe before you enter. This may involve obtaining help to make sure the boom is no longer in contact with the conductor.</a:t>
            </a:r>
          </a:p>
          <a:p>
            <a:pPr lvl="1">
              <a:lnSpc>
                <a:spcPct val="100000"/>
              </a:lnSpc>
              <a:spcBef>
                <a:spcPts val="0"/>
              </a:spcBef>
            </a:pPr>
            <a:r>
              <a:rPr lang="en-US" sz="1600" dirty="0"/>
              <a:t>Call or have someone call 9-1-1.</a:t>
            </a:r>
          </a:p>
          <a:p>
            <a:pPr lvl="1">
              <a:lnSpc>
                <a:spcPct val="100000"/>
              </a:lnSpc>
              <a:spcBef>
                <a:spcPts val="0"/>
              </a:spcBef>
            </a:pPr>
            <a:r>
              <a:rPr lang="en-US" sz="1600" dirty="0"/>
              <a:t>Direct someone to bring the first aid kit and an AED if one is available.</a:t>
            </a:r>
          </a:p>
          <a:p>
            <a:pPr lvl="1">
              <a:lnSpc>
                <a:spcPct val="100000"/>
              </a:lnSpc>
              <a:spcBef>
                <a:spcPts val="0"/>
              </a:spcBef>
            </a:pPr>
            <a:r>
              <a:rPr lang="en-US" sz="1600" dirty="0"/>
              <a:t>Put on medical exam gloves.</a:t>
            </a:r>
          </a:p>
          <a:p>
            <a:pPr marL="0" indent="0">
              <a:buNone/>
            </a:pPr>
            <a:endParaRPr lang="en-US" dirty="0"/>
          </a:p>
        </p:txBody>
      </p:sp>
    </p:spTree>
    <p:extLst>
      <p:ext uri="{BB962C8B-B14F-4D97-AF65-F5344CB8AC3E}">
        <p14:creationId xmlns:p14="http://schemas.microsoft.com/office/powerpoint/2010/main" val="2352615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a:noAutofit/>
          </a:bodyPr>
          <a:lstStyle/>
          <a:p>
            <a:r>
              <a:rPr lang="en-US" dirty="0"/>
              <a:t>CPR and AED</a:t>
            </a:r>
            <a:br>
              <a:rPr lang="en-US" dirty="0"/>
            </a:br>
            <a:r>
              <a:rPr lang="en-US" sz="3200" dirty="0"/>
              <a:t>Scenario 1 Answer 2</a:t>
            </a:r>
          </a:p>
        </p:txBody>
      </p:sp>
      <p:sp>
        <p:nvSpPr>
          <p:cNvPr id="6" name="Content Placeholder 2"/>
          <p:cNvSpPr txBox="1">
            <a:spLocks/>
          </p:cNvSpPr>
          <p:nvPr/>
        </p:nvSpPr>
        <p:spPr>
          <a:xfrm>
            <a:off x="628649" y="1294833"/>
            <a:ext cx="7892872" cy="3410249"/>
          </a:xfrm>
          <a:prstGeom prst="rect">
            <a:avLst/>
          </a:prstGeom>
        </p:spPr>
        <p:txBody>
          <a:bodyPr vert="horz" lIns="91440" tIns="45720" rIns="91440" bIns="4572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00000"/>
              </a:lnSpc>
              <a:spcBef>
                <a:spcPts val="0"/>
              </a:spcBef>
              <a:spcAft>
                <a:spcPts val="600"/>
              </a:spcAft>
              <a:buClrTx/>
              <a:buSzTx/>
              <a:buFont typeface="+mj-lt"/>
              <a:buAutoNum type="arabicPeriod" startAt="2"/>
              <a:tabLst/>
              <a:defRPr/>
            </a:pPr>
            <a:r>
              <a:rPr kumimoji="0" lang="en-US" sz="18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How would you provide care</a:t>
            </a:r>
            <a:r>
              <a:rPr kumimoji="0" lang="en-US" sz="1800" b="1"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a:t>
            </a:r>
            <a:endParaRPr kumimoji="0" lang="en-US" sz="12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endParaRPr>
          </a:p>
          <a:p>
            <a:pPr marL="685800" marR="0" lvl="1" indent="-228600" algn="l" defTabSz="45720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Check the crew member quickly for responsiveness and breathing. </a:t>
            </a:r>
            <a:endPar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endParaRPr>
          </a:p>
          <a:p>
            <a:pPr marL="1143000" lvl="2" indent="-228600">
              <a:spcAft>
                <a:spcPts val="0"/>
              </a:spcAft>
              <a:buFont typeface="Arial" panose="020B0604020202020204" pitchFamily="34" charset="0"/>
              <a:buChar char="•"/>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If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he is not breathing or not breathing normally, provide CPR. Use an AED as soon as one is available and ready to </a:t>
            </a: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use.</a:t>
            </a:r>
          </a:p>
          <a:p>
            <a:pPr marL="1143000" lvl="2" indent="-228600">
              <a:spcAft>
                <a:spcPts val="0"/>
              </a:spcAft>
              <a:buFont typeface="Arial" panose="020B0604020202020204" pitchFamily="34" charset="0"/>
              <a:buChar char="•"/>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If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the crew member is breathing normally, care for the burn:</a:t>
            </a:r>
          </a:p>
          <a:p>
            <a:pPr marL="1543050" lvl="4" indent="-28575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Immediately cool the burn with running cool or cold potable water, such as tap water for at least 10 minutes. (Do not put ice on a burn, which could cause tissue injury.) </a:t>
            </a:r>
          </a:p>
          <a:p>
            <a:pPr marL="1543050" lvl="4" indent="-28575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Remove constricting jewelry and clothing items.</a:t>
            </a:r>
          </a:p>
          <a:p>
            <a:pPr marL="1543050" lvl="4" indent="-28575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Loosely put a nonstick dressing over the burn to protect the area.</a:t>
            </a:r>
          </a:p>
          <a:p>
            <a:pPr marL="1543050" lvl="4" indent="-28575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Treat for shock with body positioning (if there is no trauma, such as a neck, back, hip or pelvic injury) and by maintaining body temperature. </a:t>
            </a:r>
          </a:p>
        </p:txBody>
      </p:sp>
    </p:spTree>
    <p:extLst>
      <p:ext uri="{BB962C8B-B14F-4D97-AF65-F5344CB8AC3E}">
        <p14:creationId xmlns:p14="http://schemas.microsoft.com/office/powerpoint/2010/main" val="39543118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latin typeface="+mj-lt"/>
              </a:rPr>
              <a:t>Choking </a:t>
            </a:r>
            <a:br>
              <a:rPr lang="en-US" sz="3600" dirty="0">
                <a:latin typeface="+mj-lt"/>
              </a:rPr>
            </a:br>
            <a:r>
              <a:rPr lang="en-US" sz="3600" dirty="0">
                <a:latin typeface="+mj-lt"/>
              </a:rPr>
              <a:t>Scenarios</a:t>
            </a:r>
          </a:p>
        </p:txBody>
      </p:sp>
      <p:sp>
        <p:nvSpPr>
          <p:cNvPr id="4" name="TextBox 3"/>
          <p:cNvSpPr txBox="1"/>
          <p:nvPr/>
        </p:nvSpPr>
        <p:spPr>
          <a:xfrm>
            <a:off x="1553152" y="4091980"/>
            <a:ext cx="6037695" cy="461665"/>
          </a:xfrm>
          <a:prstGeom prst="rect">
            <a:avLst/>
          </a:prstGeom>
          <a:noFill/>
        </p:spPr>
        <p:txBody>
          <a:bodyPr wrap="square" rtlCol="0">
            <a:spAutoFit/>
          </a:bodyPr>
          <a:lstStyle/>
          <a:p>
            <a:pPr algn="ctr"/>
            <a:r>
              <a:rPr lang="en-US" sz="2400" cap="small" dirty="0">
                <a:solidFill>
                  <a:srgbClr val="7CC54D"/>
                </a:solidFill>
                <a:latin typeface="+mj-lt"/>
                <a:ea typeface="Roboto Condensed" panose="02000000000000000000" pitchFamily="2" charset="0"/>
              </a:rPr>
              <a:t>Construction</a:t>
            </a:r>
          </a:p>
        </p:txBody>
      </p:sp>
      <p:sp>
        <p:nvSpPr>
          <p:cNvPr id="5" name="Action Button: Return 4">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77046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2</a:t>
            </a:r>
          </a:p>
        </p:txBody>
      </p:sp>
      <p:sp>
        <p:nvSpPr>
          <p:cNvPr id="3" name="Content Placeholder 2"/>
          <p:cNvSpPr>
            <a:spLocks noGrp="1"/>
          </p:cNvSpPr>
          <p:nvPr>
            <p:ph idx="1"/>
          </p:nvPr>
        </p:nvSpPr>
        <p:spPr>
          <a:xfrm>
            <a:off x="628650" y="1415078"/>
            <a:ext cx="7613829" cy="2313345"/>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and two other construction laborers are remodeling a commercial building. The three of you just removed a 6-foot x 7-foot piece of glass from a large window. You all lift it from the ground and begin to carry it to a drywall cart to haul away to the dumpster. Suddenly, the glass pane flexes and breaks into several pieces, one of which hits one of your coworkers on the left side of the face.</a:t>
            </a:r>
          </a:p>
          <a:p>
            <a:pPr marL="571500" lvl="1" indent="-342900" eaLnBrk="1" fontAlgn="auto" hangingPunct="1">
              <a:spcBef>
                <a:spcPts val="0"/>
              </a:spcBef>
              <a:buAutoNum type="arabicPeriod"/>
              <a:defRPr/>
            </a:pPr>
            <a:r>
              <a:rPr lang="en-US" sz="1800" b="1" dirty="0"/>
              <a:t>What would you do before providing first aid?</a:t>
            </a:r>
          </a:p>
          <a:p>
            <a:pPr marL="571500" lvl="1" indent="-342900" eaLnBrk="1" fontAlgn="auto" hangingPunct="1">
              <a:spcBef>
                <a:spcPts val="0"/>
              </a:spcBef>
              <a:buAutoNum type="arabicPeriod"/>
              <a:defRPr/>
            </a:pPr>
            <a:r>
              <a:rPr lang="en-US" sz="1800" b="1" dirty="0"/>
              <a:t>How would you provide first aid?</a:t>
            </a:r>
          </a:p>
        </p:txBody>
      </p:sp>
    </p:spTree>
    <p:custDataLst>
      <p:tags r:id="rId1"/>
    </p:custDataLst>
    <p:extLst>
      <p:ext uri="{BB962C8B-B14F-4D97-AF65-F5344CB8AC3E}">
        <p14:creationId xmlns:p14="http://schemas.microsoft.com/office/powerpoint/2010/main" val="6667672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246" y="223123"/>
            <a:ext cx="7945507" cy="993775"/>
          </a:xfrm>
        </p:spPr>
        <p:txBody>
          <a:bodyPr>
            <a:noAutofit/>
          </a:bodyPr>
          <a:lstStyle/>
          <a:p>
            <a:r>
              <a:rPr lang="en-US" dirty="0"/>
              <a:t>Choking</a:t>
            </a:r>
            <a:br>
              <a:rPr lang="en-US" dirty="0"/>
            </a:br>
            <a:r>
              <a:rPr lang="en-US" sz="3200" dirty="0"/>
              <a:t>Scenario 1</a:t>
            </a:r>
          </a:p>
        </p:txBody>
      </p:sp>
      <p:sp>
        <p:nvSpPr>
          <p:cNvPr id="3" name="Content Placeholder 2"/>
          <p:cNvSpPr>
            <a:spLocks noGrp="1"/>
          </p:cNvSpPr>
          <p:nvPr>
            <p:ph idx="1"/>
          </p:nvPr>
        </p:nvSpPr>
        <p:spPr>
          <a:xfrm>
            <a:off x="599246" y="1322790"/>
            <a:ext cx="7886700" cy="2789864"/>
          </a:xfrm>
        </p:spPr>
        <p:txBody>
          <a:bodyPr numCol="1">
            <a:noAutofit/>
          </a:bodyPr>
          <a:lstStyle/>
          <a:p>
            <a:pPr marL="0" indent="0">
              <a:lnSpc>
                <a:spcPct val="100000"/>
              </a:lnSpc>
              <a:spcBef>
                <a:spcPts val="0"/>
              </a:spcBef>
              <a:spcAft>
                <a:spcPts val="600"/>
              </a:spcAft>
              <a:buNone/>
            </a:pPr>
            <a:r>
              <a:rPr lang="en-US" sz="1600" dirty="0"/>
              <a:t>Joe and his 5-year-old son, Josh, went to the construction foreman’s office to pick up his paycheck. While Joe and his boss chatted, Josh went to get a treat from the candy jar on the foreman’s desk. </a:t>
            </a:r>
          </a:p>
          <a:p>
            <a:pPr marL="0" indent="0">
              <a:lnSpc>
                <a:spcPct val="100000"/>
              </a:lnSpc>
              <a:spcBef>
                <a:spcPts val="0"/>
              </a:spcBef>
              <a:spcAft>
                <a:spcPts val="600"/>
              </a:spcAft>
              <a:buNone/>
            </a:pPr>
            <a:r>
              <a:rPr lang="en-US" sz="1600" dirty="0"/>
              <a:t>As Joe gets ready to leave the office, he calls out for Josh. As Josh runs toward his dad with a mouth full of candy, he begins coughing. Suddenly, Josh stops coughing and looks panicked</a:t>
            </a:r>
            <a:r>
              <a:rPr lang="en-US" sz="1600" dirty="0" smtClean="0"/>
              <a:t>.</a:t>
            </a:r>
            <a:endParaRPr lang="en-US" sz="1600" dirty="0"/>
          </a:p>
          <a:p>
            <a:pPr marL="0" indent="0">
              <a:lnSpc>
                <a:spcPct val="100000"/>
              </a:lnSpc>
              <a:spcBef>
                <a:spcPts val="0"/>
              </a:spcBef>
              <a:spcAft>
                <a:spcPts val="600"/>
              </a:spcAft>
              <a:buNone/>
            </a:pPr>
            <a:r>
              <a:rPr lang="en-US" sz="1600" dirty="0"/>
              <a:t>You know first aid and happen to be in the room. </a:t>
            </a:r>
          </a:p>
          <a:p>
            <a:pPr marL="274320" indent="-274320">
              <a:lnSpc>
                <a:spcPct val="100000"/>
              </a:lnSpc>
              <a:spcBef>
                <a:spcPts val="0"/>
              </a:spcBef>
              <a:buFont typeface="+mj-lt"/>
              <a:buAutoNum type="arabicPeriod"/>
            </a:pPr>
            <a:r>
              <a:rPr lang="en-US" sz="1800" b="1" dirty="0"/>
              <a:t>What would you do before providing first aid?</a:t>
            </a:r>
          </a:p>
          <a:p>
            <a:pPr marL="274320" indent="-274320">
              <a:lnSpc>
                <a:spcPct val="100000"/>
              </a:lnSpc>
              <a:spcBef>
                <a:spcPts val="0"/>
              </a:spcBef>
              <a:buFont typeface="+mj-lt"/>
              <a:buAutoNum type="arabicPeriod"/>
            </a:pPr>
            <a:r>
              <a:rPr lang="en-US" sz="1800" b="1" dirty="0"/>
              <a:t>How would you provide care?</a:t>
            </a:r>
          </a:p>
          <a:p>
            <a:pPr marL="457200" lvl="1" indent="0">
              <a:spcAft>
                <a:spcPts val="600"/>
              </a:spcAft>
              <a:buNone/>
            </a:pPr>
            <a:endParaRPr lang="en-US" sz="1600" dirty="0"/>
          </a:p>
        </p:txBody>
      </p:sp>
    </p:spTree>
    <p:extLst>
      <p:ext uri="{BB962C8B-B14F-4D97-AF65-F5344CB8AC3E}">
        <p14:creationId xmlns:p14="http://schemas.microsoft.com/office/powerpoint/2010/main" val="10451573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dirty="0"/>
              <a:t>Choking</a:t>
            </a:r>
            <a:br>
              <a:rPr lang="en-US" dirty="0"/>
            </a:br>
            <a:r>
              <a:rPr lang="en-US" sz="3200" dirty="0"/>
              <a:t>Scenario 1 Answer 1</a:t>
            </a:r>
          </a:p>
        </p:txBody>
      </p:sp>
      <p:sp>
        <p:nvSpPr>
          <p:cNvPr id="3" name="Content Placeholder 2"/>
          <p:cNvSpPr>
            <a:spLocks noGrp="1"/>
          </p:cNvSpPr>
          <p:nvPr>
            <p:ph idx="1"/>
          </p:nvPr>
        </p:nvSpPr>
        <p:spPr>
          <a:xfrm>
            <a:off x="658052" y="1867985"/>
            <a:ext cx="7886700" cy="836579"/>
          </a:xfrm>
        </p:spPr>
        <p:txBody>
          <a:bodyPr>
            <a:normAutofit/>
          </a:bodyPr>
          <a:lstStyle/>
          <a:p>
            <a:pPr marL="274320" indent="-274320">
              <a:lnSpc>
                <a:spcPct val="100000"/>
              </a:lnSpc>
              <a:spcBef>
                <a:spcPts val="0"/>
              </a:spcBef>
              <a:spcAft>
                <a:spcPts val="600"/>
              </a:spcAft>
              <a:buFont typeface="+mj-lt"/>
              <a:buAutoNum type="arabicPeriod"/>
            </a:pPr>
            <a:r>
              <a:rPr lang="en-US" sz="1800" b="1" dirty="0"/>
              <a:t>What would you do before providing first aid?</a:t>
            </a:r>
          </a:p>
          <a:p>
            <a:pPr marL="694944" lvl="1">
              <a:lnSpc>
                <a:spcPct val="100000"/>
              </a:lnSpc>
              <a:spcBef>
                <a:spcPts val="0"/>
              </a:spcBef>
            </a:pPr>
            <a:r>
              <a:rPr lang="en-US" sz="1600" dirty="0"/>
              <a:t>Ask him if he can speak.</a:t>
            </a:r>
          </a:p>
          <a:p>
            <a:pPr marL="0" indent="0">
              <a:buNone/>
            </a:pPr>
            <a:endParaRPr lang="en-US" sz="1800" dirty="0"/>
          </a:p>
        </p:txBody>
      </p:sp>
    </p:spTree>
    <p:extLst>
      <p:ext uri="{BB962C8B-B14F-4D97-AF65-F5344CB8AC3E}">
        <p14:creationId xmlns:p14="http://schemas.microsoft.com/office/powerpoint/2010/main" val="27862132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a:noAutofit/>
          </a:bodyPr>
          <a:lstStyle/>
          <a:p>
            <a:r>
              <a:rPr lang="en-US" dirty="0"/>
              <a:t>Choking</a:t>
            </a:r>
            <a:br>
              <a:rPr lang="en-US" dirty="0"/>
            </a:br>
            <a:r>
              <a:rPr lang="en-US" sz="3200" dirty="0"/>
              <a:t>Scenario 1 </a:t>
            </a:r>
            <a:r>
              <a:rPr lang="en-US" sz="3200" b="1" dirty="0"/>
              <a:t>Answer 2</a:t>
            </a:r>
            <a:endParaRPr lang="en-US" sz="3200" dirty="0"/>
          </a:p>
        </p:txBody>
      </p:sp>
      <p:sp>
        <p:nvSpPr>
          <p:cNvPr id="2" name="Content Placeholder 1"/>
          <p:cNvSpPr>
            <a:spLocks noGrp="1"/>
          </p:cNvSpPr>
          <p:nvPr>
            <p:ph idx="1"/>
          </p:nvPr>
        </p:nvSpPr>
        <p:spPr>
          <a:xfrm>
            <a:off x="658052" y="1268413"/>
            <a:ext cx="7886700" cy="3262312"/>
          </a:xfrm>
        </p:spPr>
        <p:txBody>
          <a:bodyPr/>
          <a:lstStyle/>
          <a:p>
            <a:pPr marL="274320" lvl="0" indent="-274320">
              <a:lnSpc>
                <a:spcPct val="100000"/>
              </a:lnSpc>
              <a:spcBef>
                <a:spcPts val="0"/>
              </a:spcBef>
              <a:spcAft>
                <a:spcPts val="600"/>
              </a:spcAft>
              <a:buFont typeface="+mj-lt"/>
              <a:buAutoNum type="arabicPeriod" startAt="2"/>
            </a:pPr>
            <a:r>
              <a:rPr lang="en-US" sz="1800" b="1" dirty="0"/>
              <a:t>How would you provide care</a:t>
            </a:r>
            <a:r>
              <a:rPr lang="en-US" sz="1800" b="1" dirty="0" smtClean="0"/>
              <a:t>?</a:t>
            </a:r>
            <a:endParaRPr lang="en-US" sz="1200" b="1" dirty="0"/>
          </a:p>
          <a:p>
            <a:pPr marL="685800">
              <a:lnSpc>
                <a:spcPct val="100000"/>
              </a:lnSpc>
              <a:spcBef>
                <a:spcPts val="0"/>
              </a:spcBef>
              <a:tabLst>
                <a:tab pos="800100" algn="l"/>
              </a:tabLst>
            </a:pPr>
            <a:r>
              <a:rPr lang="en-US" sz="1600" dirty="0"/>
              <a:t>If the child cannot speak, give abdominal thrusts:</a:t>
            </a:r>
          </a:p>
          <a:p>
            <a:pPr lvl="2">
              <a:lnSpc>
                <a:spcPct val="100000"/>
              </a:lnSpc>
              <a:spcBef>
                <a:spcPts val="0"/>
              </a:spcBef>
              <a:tabLst>
                <a:tab pos="800100" algn="l"/>
              </a:tabLst>
            </a:pPr>
            <a:r>
              <a:rPr lang="en-US" sz="1500" dirty="0"/>
              <a:t>Kneel or stand behind him and reach around his abdomen.</a:t>
            </a:r>
          </a:p>
          <a:p>
            <a:pPr lvl="2">
              <a:lnSpc>
                <a:spcPct val="100000"/>
              </a:lnSpc>
              <a:spcBef>
                <a:spcPts val="0"/>
              </a:spcBef>
              <a:tabLst>
                <a:tab pos="800100" algn="l"/>
              </a:tabLst>
            </a:pPr>
            <a:r>
              <a:rPr lang="en-US" sz="1500" dirty="0"/>
              <a:t>Locate his navel with a finger from 1 hand.</a:t>
            </a:r>
          </a:p>
          <a:p>
            <a:pPr lvl="2">
              <a:lnSpc>
                <a:spcPct val="100000"/>
              </a:lnSpc>
              <a:spcBef>
                <a:spcPts val="0"/>
              </a:spcBef>
              <a:tabLst>
                <a:tab pos="800100" algn="l"/>
              </a:tabLst>
            </a:pPr>
            <a:r>
              <a:rPr lang="en-US" sz="1500" dirty="0"/>
              <a:t>Make a fist with the other hand and place the thumb side of the fist against his abdomen, just above the navel.</a:t>
            </a:r>
          </a:p>
          <a:p>
            <a:pPr lvl="2">
              <a:lnSpc>
                <a:spcPct val="100000"/>
              </a:lnSpc>
              <a:spcBef>
                <a:spcPts val="0"/>
              </a:spcBef>
              <a:tabLst>
                <a:tab pos="800100" algn="l"/>
              </a:tabLst>
            </a:pPr>
            <a:r>
              <a:rPr lang="en-US" sz="1500" dirty="0"/>
              <a:t>Grasp your fist with your other hand and thrust inward and upward into his abdomen with quick thrusts.</a:t>
            </a:r>
          </a:p>
          <a:p>
            <a:pPr lvl="2">
              <a:lnSpc>
                <a:spcPct val="100000"/>
              </a:lnSpc>
              <a:spcBef>
                <a:spcPts val="0"/>
              </a:spcBef>
              <a:tabLst>
                <a:tab pos="800100" algn="l"/>
              </a:tabLst>
            </a:pPr>
            <a:r>
              <a:rPr lang="en-US" sz="1500" dirty="0"/>
              <a:t>Continue thrusts until he expels the object or becomes unresponsive.</a:t>
            </a:r>
          </a:p>
          <a:p>
            <a:pPr lvl="2">
              <a:lnSpc>
                <a:spcPct val="100000"/>
              </a:lnSpc>
              <a:spcBef>
                <a:spcPts val="0"/>
              </a:spcBef>
              <a:tabLst>
                <a:tab pos="800100" algn="l"/>
              </a:tabLst>
            </a:pPr>
            <a:r>
              <a:rPr lang="en-US" sz="1500" dirty="0"/>
              <a:t>If he becomes unresponsive, direct the boss to call 9-1-1.</a:t>
            </a:r>
          </a:p>
          <a:p>
            <a:pPr lvl="2">
              <a:lnSpc>
                <a:spcPct val="100000"/>
              </a:lnSpc>
              <a:spcBef>
                <a:spcPts val="0"/>
              </a:spcBef>
              <a:tabLst>
                <a:tab pos="800100" algn="l"/>
              </a:tabLst>
            </a:pPr>
            <a:r>
              <a:rPr lang="en-US" sz="1500" dirty="0"/>
              <a:t>Give CPR. Lower him to the ground, expose his chest, place the heel of 1 hand on the center of his chest and start CPR with 30 chest compressions. Look inside the mouth each time you open the airway to give breaths, and remove any object seen.</a:t>
            </a:r>
          </a:p>
          <a:p>
            <a:endParaRPr lang="en-US" sz="1050" dirty="0"/>
          </a:p>
          <a:p>
            <a:pPr marL="0" indent="0">
              <a:buNone/>
            </a:pPr>
            <a:endParaRPr lang="en-US" dirty="0"/>
          </a:p>
        </p:txBody>
      </p:sp>
    </p:spTree>
    <p:extLst>
      <p:ext uri="{BB962C8B-B14F-4D97-AF65-F5344CB8AC3E}">
        <p14:creationId xmlns:p14="http://schemas.microsoft.com/office/powerpoint/2010/main" val="2614543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rmAutofit fontScale="90000"/>
          </a:bodyPr>
          <a:lstStyle/>
          <a:p>
            <a:pPr>
              <a:defRPr/>
            </a:pPr>
            <a:r>
              <a:rPr lang="en-US" altLang="en-US" sz="4000" dirty="0"/>
              <a:t>Bleeding and Wound Care</a:t>
            </a:r>
            <a:r>
              <a:rPr lang="en-US" dirty="0"/>
              <a:t/>
            </a:r>
            <a:br>
              <a:rPr lang="en-US" dirty="0"/>
            </a:br>
            <a:r>
              <a:rPr lang="en-US" sz="3600" dirty="0"/>
              <a:t>Scenario 2 </a:t>
            </a:r>
            <a:r>
              <a:rPr lang="en-US" sz="3600" b="1" dirty="0"/>
              <a:t>Answer 1</a:t>
            </a:r>
            <a:endParaRPr lang="en-US" sz="3600" dirty="0"/>
          </a:p>
        </p:txBody>
      </p:sp>
      <p:sp>
        <p:nvSpPr>
          <p:cNvPr id="3" name="Content Placeholder 2"/>
          <p:cNvSpPr>
            <a:spLocks noGrp="1"/>
          </p:cNvSpPr>
          <p:nvPr>
            <p:ph idx="1"/>
          </p:nvPr>
        </p:nvSpPr>
        <p:spPr>
          <a:xfrm>
            <a:off x="628650" y="1631872"/>
            <a:ext cx="7886700" cy="1879756"/>
          </a:xfrm>
        </p:spPr>
        <p:txBody>
          <a:bodyPr rtlCol="0">
            <a:normAutofit/>
          </a:bodyPr>
          <a:lstStyle/>
          <a:p>
            <a:pPr marL="342900" indent="-342900" eaLnBrk="1" fontAlgn="auto" hangingPunct="1">
              <a:spcBef>
                <a:spcPts val="0"/>
              </a:spcBef>
              <a:spcAft>
                <a:spcPts val="600"/>
              </a:spcAft>
              <a:buAutoNum type="arabicPeriod"/>
              <a:defRPr/>
            </a:pPr>
            <a:r>
              <a:rPr lang="en-US" sz="1800" b="1" dirty="0"/>
              <a:t>What would you do before providing first aid?</a:t>
            </a:r>
          </a:p>
          <a:p>
            <a:pPr lvl="1">
              <a:lnSpc>
                <a:spcPct val="100000"/>
              </a:lnSpc>
              <a:spcBef>
                <a:spcPts val="0"/>
              </a:spcBef>
              <a:defRPr/>
            </a:pPr>
            <a:r>
              <a:rPr lang="en-US" sz="1600" dirty="0"/>
              <a:t>Direct someone to secure the scene. The scene is unsafe because of all the broken glass. </a:t>
            </a:r>
          </a:p>
          <a:p>
            <a:pPr lvl="1">
              <a:lnSpc>
                <a:spcPct val="100000"/>
              </a:lnSpc>
              <a:spcBef>
                <a:spcPts val="0"/>
              </a:spcBef>
              <a:defRPr/>
            </a:pPr>
            <a:r>
              <a:rPr lang="en-US" sz="1600" dirty="0"/>
              <a:t>Have the injured worker carefully move away from the broken glass.</a:t>
            </a:r>
          </a:p>
          <a:p>
            <a:pPr lvl="1">
              <a:lnSpc>
                <a:spcPct val="100000"/>
              </a:lnSpc>
              <a:spcBef>
                <a:spcPts val="0"/>
              </a:spcBef>
              <a:defRPr/>
            </a:pPr>
            <a:r>
              <a:rPr lang="en-US" sz="1600" dirty="0"/>
              <a:t>Call or have someone call 9-1-1 and get the first aid kit.</a:t>
            </a:r>
          </a:p>
          <a:p>
            <a:pPr lvl="1">
              <a:lnSpc>
                <a:spcPct val="100000"/>
              </a:lnSpc>
              <a:spcBef>
                <a:spcPts val="0"/>
              </a:spcBef>
              <a:defRPr/>
            </a:pPr>
            <a:r>
              <a:rPr lang="en-US" sz="1600" dirty="0"/>
              <a:t>Put on medical exam gloves.</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30098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3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Custom Design">
  <a:themeElements>
    <a:clrScheme name="Custom 6">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Custom Design">
  <a:themeElements>
    <a:clrScheme name="Custom 7">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0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2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35277</TotalTime>
  <Words>7118</Words>
  <Application>Microsoft Office PowerPoint</Application>
  <PresentationFormat>On-screen Show (16:9)</PresentationFormat>
  <Paragraphs>439</Paragraphs>
  <Slides>82</Slides>
  <Notes>9</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82</vt:i4>
      </vt:variant>
    </vt:vector>
  </HeadingPairs>
  <TitlesOfParts>
    <vt:vector size="97" baseType="lpstr">
      <vt:lpstr>Arial</vt:lpstr>
      <vt:lpstr>Calibri</vt:lpstr>
      <vt:lpstr>Roboto</vt:lpstr>
      <vt:lpstr>Roboto Condensed</vt:lpstr>
      <vt:lpstr>Roboto Condensed Light</vt:lpstr>
      <vt:lpstr>1_Office Theme</vt:lpstr>
      <vt:lpstr>1_Custom Design</vt:lpstr>
      <vt:lpstr>8_Custom Design</vt:lpstr>
      <vt:lpstr>9_Custom Design</vt:lpstr>
      <vt:lpstr>6_Custom Design</vt:lpstr>
      <vt:lpstr>10_Custom Design</vt:lpstr>
      <vt:lpstr>11_Custom Design</vt:lpstr>
      <vt:lpstr>12_Custom Design</vt:lpstr>
      <vt:lpstr>7_Custom Design</vt:lpstr>
      <vt:lpstr>13_Custom Design</vt:lpstr>
      <vt:lpstr>Case Scenarios for Customizing Your Training </vt:lpstr>
      <vt:lpstr>FA/CPR/AED Case Scenarios CONSTRUCTION </vt:lpstr>
      <vt:lpstr>Scenario Guide</vt:lpstr>
      <vt:lpstr>Bleeding and Wound Care  Scenarios</vt:lpstr>
      <vt:lpstr>Bleeding and Wound Care Scenario 1</vt:lpstr>
      <vt:lpstr>Bleeding and Wound Care Scenario 1 Answer 1</vt:lpstr>
      <vt:lpstr>Bleeding and Wound Care Scenario 1 Answer 2</vt:lpstr>
      <vt:lpstr>Bleeding and Wound Care Scenario 2</vt:lpstr>
      <vt:lpstr>Bleeding and Wound Care Scenario 2 Answer 1</vt:lpstr>
      <vt:lpstr>Bleeding and Wound Care Scenario 2 Answer 2</vt:lpstr>
      <vt:lpstr>Bleeding and Wound Care Scenario 2 Answer 2 Continued</vt:lpstr>
      <vt:lpstr>Bleeding and Wound Care Scenario 3</vt:lpstr>
      <vt:lpstr>Bleeding and Wound Care Scenario 3 Answer 1</vt:lpstr>
      <vt:lpstr>Bleeding and Wound Care Scenario 3 Answer 2 Continues on next page</vt:lpstr>
      <vt:lpstr>Bleeding and Wound Care Scenario 3 Answer 2 Continued</vt:lpstr>
      <vt:lpstr>Bleeding and Wound Care Scenario 4</vt:lpstr>
      <vt:lpstr>Bleeding and Wound Care Scenario 4 Answer 1</vt:lpstr>
      <vt:lpstr>Bleeding and Wound Care Scenario 4 Answer 2 Continues on next page</vt:lpstr>
      <vt:lpstr>Bleeding and Wound Care Scenario 4 Answer 2 Continued</vt:lpstr>
      <vt:lpstr>Bleeding and Wound Care Scenario 5</vt:lpstr>
      <vt:lpstr>Bleeding and Wound Care Scenario 5 Answer 1</vt:lpstr>
      <vt:lpstr>Bleeding and Wound Care Scenario 5 Answer</vt:lpstr>
      <vt:lpstr>Burns  Scenarios</vt:lpstr>
      <vt:lpstr>Burns Scenario 1</vt:lpstr>
      <vt:lpstr>Burns Scenario 1 Answer 1</vt:lpstr>
      <vt:lpstr>Burns Scenario 1 Answer 2</vt:lpstr>
      <vt:lpstr>Burns  Scenario 2</vt:lpstr>
      <vt:lpstr>Burns  Scenario 2 Answer 1</vt:lpstr>
      <vt:lpstr>Burns Scenario 2 Answer 2</vt:lpstr>
      <vt:lpstr>Burns  Scenario 3</vt:lpstr>
      <vt:lpstr>Burns  Scenario 3 Answer 1</vt:lpstr>
      <vt:lpstr>Burns  Scenario 3 Answer 2 Continues on next page</vt:lpstr>
      <vt:lpstr>Burns Scenario 3 Answer 2 Continued</vt:lpstr>
      <vt:lpstr>Burns  Scenario 4</vt:lpstr>
      <vt:lpstr>Burns Scenario 4 Answer 1</vt:lpstr>
      <vt:lpstr>Burns Scenario 4 Answer 2</vt:lpstr>
      <vt:lpstr>Bone, Joint and Muscle Injuries Scenarios</vt:lpstr>
      <vt:lpstr>Bone, Joint and Muscle Injuries  Scenario 1</vt:lpstr>
      <vt:lpstr>Bone, Joint and Muscle Injuries  Scenario 1 Answer 1</vt:lpstr>
      <vt:lpstr>Bone, Joint and Muscle Injuries  Scenario 1 Answer 2</vt:lpstr>
      <vt:lpstr>Bone, Joint and Muscle Injuries  Scenario 2</vt:lpstr>
      <vt:lpstr>Bone, Joint and Muscle Injuries Scenario 2 Answer 1</vt:lpstr>
      <vt:lpstr>Bone, Joint and Muscle Injuries Scenario 2 Answer 2</vt:lpstr>
      <vt:lpstr>Bone, Joint and Muscle Injuries Scenario 3</vt:lpstr>
      <vt:lpstr>Bone, Joint and Muscle Injuries Scenario 3 Answer 2</vt:lpstr>
      <vt:lpstr>Bone, Joint and Muscle Injuries  Scenario 3 Answer 2</vt:lpstr>
      <vt:lpstr>Bone, Joint and Muscle Injuries Scenario 4</vt:lpstr>
      <vt:lpstr>Bone, Joint and Muscle Injuries Scenario 4 Answer 1</vt:lpstr>
      <vt:lpstr>Bone, Joint and Muscle Injuries Scenario 4 Answer 2</vt:lpstr>
      <vt:lpstr>Head and Spine Injuries  Scenarios</vt:lpstr>
      <vt:lpstr>Head and Spine Injuries Scenario 1</vt:lpstr>
      <vt:lpstr>Head and Spine Injuries Scenario 1 Answer 1</vt:lpstr>
      <vt:lpstr>Head and Spine Injuries Scenario 1 Answer 2 </vt:lpstr>
      <vt:lpstr>Head and Spine Injuries Scenario 2</vt:lpstr>
      <vt:lpstr>Head and Spine Injuries Scenario 2 Answer 1</vt:lpstr>
      <vt:lpstr>Head and Spine Injuries Scenario 2 Answer 2</vt:lpstr>
      <vt:lpstr>Sudden Illness Scenarios</vt:lpstr>
      <vt:lpstr>Sudden Illness  Scenario 1</vt:lpstr>
      <vt:lpstr>Sudden Illness  Scenario 1 Answer 1</vt:lpstr>
      <vt:lpstr>Sudden Illness  Scenario 1 Answer 2</vt:lpstr>
      <vt:lpstr>Sudden Illness  Scenario 2</vt:lpstr>
      <vt:lpstr>Sudden Illness  Scenario 2 Answer 1</vt:lpstr>
      <vt:lpstr>Sudden Illness  Scenario 2 Answer 2</vt:lpstr>
      <vt:lpstr>Poisoning and Allergic Reactions Scenarios</vt:lpstr>
      <vt:lpstr>Poisoning and Allergic Reactions  Scenario 1</vt:lpstr>
      <vt:lpstr>Poisoning and Allergic Reactions  Scenario 1 Answer 1</vt:lpstr>
      <vt:lpstr>Poisoning and Allergic Reactions  Scenario 1 Answer 2</vt:lpstr>
      <vt:lpstr>Cold and Heat Injuries Scenarios</vt:lpstr>
      <vt:lpstr>Cold and Heat Injuries Scenario 1</vt:lpstr>
      <vt:lpstr>Cold and Heat Injuries Scenario 1 Answer</vt:lpstr>
      <vt:lpstr>Cold and Heat Injuries Scenario 1 Answer 2</vt:lpstr>
      <vt:lpstr>Cold and Heat Injuries Scenario 2</vt:lpstr>
      <vt:lpstr>Cold and Heat Injuries Scenario 2 Answer 1</vt:lpstr>
      <vt:lpstr>Cold and Heat Injuries Scenario 2 Answer 2</vt:lpstr>
      <vt:lpstr>CPR and AED Scenarios</vt:lpstr>
      <vt:lpstr>CPR and AED Scenario 1</vt:lpstr>
      <vt:lpstr>CPR and AED Scenario 1 Answer 1</vt:lpstr>
      <vt:lpstr>CPR and AED Scenario 1 Answer 2</vt:lpstr>
      <vt:lpstr>Choking  Scenarios</vt:lpstr>
      <vt:lpstr>Choking Scenario 1</vt:lpstr>
      <vt:lpstr>Choking Scenario 1 Answer 1</vt:lpstr>
      <vt:lpstr>Choking Scenario 1 Answer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Edge</dc:creator>
  <cp:lastModifiedBy>Pam Twilegar</cp:lastModifiedBy>
  <cp:revision>1112</cp:revision>
  <cp:lastPrinted>2018-08-08T16:28:35Z</cp:lastPrinted>
  <dcterms:created xsi:type="dcterms:W3CDTF">2012-04-15T17:48:32Z</dcterms:created>
  <dcterms:modified xsi:type="dcterms:W3CDTF">2023-06-20T22:52:18Z</dcterms:modified>
</cp:coreProperties>
</file>