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wmv" ContentType="video/x-ms-wmv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55" r:id="rId4"/>
  </p:sldMasterIdLst>
  <p:notesMasterIdLst>
    <p:notesMasterId r:id="rId13"/>
  </p:notesMasterIdLst>
  <p:handoutMasterIdLst>
    <p:handoutMasterId r:id="rId14"/>
  </p:handoutMasterIdLst>
  <p:sldIdLst>
    <p:sldId id="467" r:id="rId5"/>
    <p:sldId id="474" r:id="rId6"/>
    <p:sldId id="475" r:id="rId7"/>
    <p:sldId id="469" r:id="rId8"/>
    <p:sldId id="468" r:id="rId9"/>
    <p:sldId id="479" r:id="rId10"/>
    <p:sldId id="478" r:id="rId11"/>
    <p:sldId id="473" r:id="rId12"/>
  </p:sldIdLst>
  <p:sldSz cx="9144000" cy="5143500" type="screen16x9"/>
  <p:notesSz cx="7010400" cy="9296400"/>
  <p:custDataLst>
    <p:tags r:id="rId15"/>
  </p:custDataLst>
  <p:defaultTextStyle>
    <a:defPPr>
      <a:defRPr lang="sv-SE"/>
    </a:defPPr>
    <a:lvl1pPr marL="0" algn="l" defTabSz="725691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62846" algn="l" defTabSz="725691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25691" algn="l" defTabSz="725691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88536" algn="l" defTabSz="725691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51381" algn="l" defTabSz="725691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814227" algn="l" defTabSz="725691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77072" algn="l" defTabSz="725691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539918" algn="l" defTabSz="725691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902763" algn="l" defTabSz="725691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46">
          <p15:clr>
            <a:srgbClr val="A4A3A4"/>
          </p15:clr>
        </p15:guide>
        <p15:guide id="2" orient="horz" pos="588">
          <p15:clr>
            <a:srgbClr val="A4A3A4"/>
          </p15:clr>
        </p15:guide>
        <p15:guide id="3" orient="horz" pos="2874">
          <p15:clr>
            <a:srgbClr val="A4A3A4"/>
          </p15:clr>
        </p15:guide>
        <p15:guide id="4" pos="2880">
          <p15:clr>
            <a:srgbClr val="A4A3A4"/>
          </p15:clr>
        </p15:guide>
        <p15:guide id="5" pos="27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9957"/>
    <a:srgbClr val="2FAB61"/>
    <a:srgbClr val="767775"/>
    <a:srgbClr val="98A8A0"/>
    <a:srgbClr val="A0AEA7"/>
    <a:srgbClr val="A5A5C3"/>
    <a:srgbClr val="FFFFFF"/>
    <a:srgbClr val="C0C0C0"/>
    <a:srgbClr val="000000"/>
    <a:srgbClr val="DDCE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19" autoAdjust="0"/>
    <p:restoredTop sz="99490" autoAdjust="0"/>
  </p:normalViewPr>
  <p:slideViewPr>
    <p:cSldViewPr snapToGrid="0">
      <p:cViewPr varScale="1">
        <p:scale>
          <a:sx n="85" d="100"/>
          <a:sy n="85" d="100"/>
        </p:scale>
        <p:origin x="804" y="64"/>
      </p:cViewPr>
      <p:guideLst>
        <p:guide orient="horz" pos="946"/>
        <p:guide orient="horz" pos="588"/>
        <p:guide orient="horz" pos="2874"/>
        <p:guide pos="2880"/>
        <p:guide pos="27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0" d="100"/>
        <a:sy n="130" d="100"/>
      </p:scale>
      <p:origin x="0" y="0"/>
    </p:cViewPr>
  </p:sorterViewPr>
  <p:notesViewPr>
    <p:cSldViewPr snapToGrid="0">
      <p:cViewPr>
        <p:scale>
          <a:sx n="65" d="100"/>
          <a:sy n="65" d="100"/>
        </p:scale>
        <p:origin x="-4188" y="-966"/>
      </p:cViewPr>
      <p:guideLst>
        <p:guide orient="horz" pos="2928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gs" Target="tags/tag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3038654" cy="464376"/>
          </a:xfrm>
          <a:prstGeom prst="rect">
            <a:avLst/>
          </a:prstGeom>
        </p:spPr>
        <p:txBody>
          <a:bodyPr vert="horz" lIns="90948" tIns="45474" rIns="90948" bIns="45474" rtlCol="0"/>
          <a:lstStyle>
            <a:lvl1pPr algn="l">
              <a:defRPr sz="1200"/>
            </a:lvl1pPr>
          </a:lstStyle>
          <a:p>
            <a:endParaRPr lang="sv-SE" sz="110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1751" y="2"/>
            <a:ext cx="3037025" cy="464376"/>
          </a:xfrm>
          <a:prstGeom prst="rect">
            <a:avLst/>
          </a:prstGeom>
        </p:spPr>
        <p:txBody>
          <a:bodyPr vert="horz" lIns="90948" tIns="45474" rIns="90948" bIns="45474" rtlCol="0"/>
          <a:lstStyle>
            <a:lvl1pPr algn="r">
              <a:defRPr sz="1200"/>
            </a:lvl1pPr>
          </a:lstStyle>
          <a:p>
            <a:fld id="{2E32AD0D-FCE4-4AC3-80E4-391363750BC0}" type="datetimeFigureOut">
              <a:rPr lang="sv-SE" sz="1100">
                <a:latin typeface="Arial" pitchFamily="34" charset="0"/>
                <a:cs typeface="Arial" pitchFamily="34" charset="0"/>
              </a:rPr>
              <a:t>2018-03-19</a:t>
            </a:fld>
            <a:endParaRPr lang="sv-SE" sz="110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30546"/>
            <a:ext cx="3038654" cy="464376"/>
          </a:xfrm>
          <a:prstGeom prst="rect">
            <a:avLst/>
          </a:prstGeom>
        </p:spPr>
        <p:txBody>
          <a:bodyPr vert="horz" lIns="90948" tIns="45474" rIns="90948" bIns="45474" rtlCol="0" anchor="b"/>
          <a:lstStyle>
            <a:lvl1pPr algn="l">
              <a:defRPr sz="1200"/>
            </a:lvl1pPr>
          </a:lstStyle>
          <a:p>
            <a:endParaRPr lang="sv-SE" sz="110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1751" y="8830546"/>
            <a:ext cx="3037025" cy="464376"/>
          </a:xfrm>
          <a:prstGeom prst="rect">
            <a:avLst/>
          </a:prstGeom>
        </p:spPr>
        <p:txBody>
          <a:bodyPr vert="horz" lIns="90948" tIns="45474" rIns="90948" bIns="45474" rtlCol="0" anchor="b"/>
          <a:lstStyle>
            <a:lvl1pPr algn="r">
              <a:defRPr sz="1200"/>
            </a:lvl1pPr>
          </a:lstStyle>
          <a:p>
            <a:fld id="{04EFD27F-DCDB-4D3B-B6DE-946B7D4F34DB}" type="slidenum">
              <a:rPr lang="sv-SE" sz="1100">
                <a:latin typeface="Arial" pitchFamily="34" charset="0"/>
                <a:cs typeface="Arial" pitchFamily="34" charset="0"/>
              </a:rPr>
              <a:t>‹#›</a:t>
            </a:fld>
            <a:endParaRPr lang="sv-SE" sz="110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4381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5" y="1"/>
            <a:ext cx="3037840" cy="464820"/>
          </a:xfrm>
          <a:prstGeom prst="rect">
            <a:avLst/>
          </a:prstGeom>
        </p:spPr>
        <p:txBody>
          <a:bodyPr vert="horz" lIns="90948" tIns="45474" rIns="90948" bIns="45474" rtlCol="0"/>
          <a:lstStyle>
            <a:lvl1pPr algn="l">
              <a:defRPr sz="1100">
                <a:latin typeface="Arial" pitchFamily="34" charset="0"/>
                <a:cs typeface="Arial" pitchFamily="34" charset="0"/>
              </a:defRPr>
            </a:lvl1pPr>
          </a:lstStyle>
          <a:p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41" y="1"/>
            <a:ext cx="3037840" cy="464820"/>
          </a:xfrm>
          <a:prstGeom prst="rect">
            <a:avLst/>
          </a:prstGeom>
        </p:spPr>
        <p:txBody>
          <a:bodyPr vert="horz" lIns="90948" tIns="45474" rIns="90948" bIns="45474" rtlCol="0"/>
          <a:lstStyle>
            <a:lvl1pPr algn="r">
              <a:defRPr sz="1100">
                <a:latin typeface="Arial" pitchFamily="34" charset="0"/>
                <a:cs typeface="Arial" pitchFamily="34" charset="0"/>
              </a:defRPr>
            </a:lvl1pPr>
          </a:lstStyle>
          <a:p>
            <a:fld id="{B35A79AD-8434-4456-9B6E-2D4F4A74A796}" type="datetimeFigureOut">
              <a:rPr lang="sv-SE" smtClean="0"/>
              <a:pPr/>
              <a:t>2018-03-19</a:t>
            </a:fld>
            <a:endParaRPr lang="sv-S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948" tIns="45474" rIns="90948" bIns="45474" rtlCol="0" anchor="ctr"/>
          <a:lstStyle/>
          <a:p>
            <a:endParaRPr lang="sv-S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415792"/>
            <a:ext cx="5608320" cy="4183380"/>
          </a:xfrm>
          <a:prstGeom prst="rect">
            <a:avLst/>
          </a:prstGeom>
        </p:spPr>
        <p:txBody>
          <a:bodyPr vert="horz" lIns="90948" tIns="45474" rIns="90948" bIns="45474" rtlCol="0"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5" y="8829968"/>
            <a:ext cx="3037840" cy="464820"/>
          </a:xfrm>
          <a:prstGeom prst="rect">
            <a:avLst/>
          </a:prstGeom>
        </p:spPr>
        <p:txBody>
          <a:bodyPr vert="horz" lIns="90948" tIns="45474" rIns="90948" bIns="45474" rtlCol="0" anchor="b"/>
          <a:lstStyle>
            <a:lvl1pPr algn="l">
              <a:defRPr sz="1100">
                <a:latin typeface="Arial" pitchFamily="34" charset="0"/>
                <a:cs typeface="Arial" pitchFamily="34" charset="0"/>
              </a:defRPr>
            </a:lvl1pPr>
          </a:lstStyle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41" y="8829968"/>
            <a:ext cx="3037840" cy="464820"/>
          </a:xfrm>
          <a:prstGeom prst="rect">
            <a:avLst/>
          </a:prstGeom>
        </p:spPr>
        <p:txBody>
          <a:bodyPr vert="horz" lIns="90948" tIns="45474" rIns="90948" bIns="45474" rtlCol="0" anchor="b"/>
          <a:lstStyle>
            <a:lvl1pPr algn="r">
              <a:defRPr sz="1100">
                <a:latin typeface="Arial" pitchFamily="34" charset="0"/>
                <a:cs typeface="Arial" pitchFamily="34" charset="0"/>
              </a:defRPr>
            </a:lvl1pPr>
          </a:lstStyle>
          <a:p>
            <a:fld id="{68186CD8-2B5F-47D2-B024-698315872481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442307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25691" rtl="0" eaLnBrk="1" latinLnBrk="0" hangingPunct="1">
      <a:spcBef>
        <a:spcPts val="794"/>
      </a:spcBef>
      <a:defRPr sz="9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362846" algn="l" defTabSz="725691" rtl="0" eaLnBrk="1" latinLnBrk="0" hangingPunct="1">
      <a:defRPr sz="9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725691" algn="l" defTabSz="725691" rtl="0" eaLnBrk="1" latinLnBrk="0" hangingPunct="1">
      <a:defRPr sz="9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088536" algn="l" defTabSz="725691" rtl="0" eaLnBrk="1" latinLnBrk="0" hangingPunct="1">
      <a:defRPr sz="9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451381" algn="l" defTabSz="725691" rtl="0" eaLnBrk="1" latinLnBrk="0" hangingPunct="1">
      <a:defRPr sz="9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1814227" algn="l" defTabSz="725691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177072" algn="l" defTabSz="725691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539918" algn="l" defTabSz="725691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902763" algn="l" defTabSz="725691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1.bin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2.bin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668161719"/>
              </p:ext>
            </p:extLst>
          </p:nvPr>
        </p:nvGraphicFramePr>
        <p:xfrm>
          <a:off x="1262" y="1262"/>
          <a:ext cx="1259" cy="12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032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62" y="1262"/>
                        <a:ext cx="1259" cy="12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45" name="Rectangle 5"/>
          <p:cNvSpPr>
            <a:spLocks noGrp="1" noChangeArrowheads="1"/>
          </p:cNvSpPr>
          <p:nvPr>
            <p:ph type="ctrTitle"/>
          </p:nvPr>
        </p:nvSpPr>
        <p:spPr>
          <a:xfrm>
            <a:off x="692151" y="3802279"/>
            <a:ext cx="7737475" cy="493063"/>
          </a:xfrm>
        </p:spPr>
        <p:txBody>
          <a:bodyPr/>
          <a:lstStyle>
            <a:lvl1pPr algn="ctr">
              <a:defRPr sz="2400"/>
            </a:lvl1pPr>
          </a:lstStyle>
          <a:p>
            <a:pPr lvl="0"/>
            <a:r>
              <a:rPr lang="en-US" noProof="0" dirty="0" smtClean="0"/>
              <a:t>Click to edit Master title style</a:t>
            </a:r>
          </a:p>
        </p:txBody>
      </p:sp>
      <p:sp>
        <p:nvSpPr>
          <p:cNvPr id="61446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360488" y="4301171"/>
            <a:ext cx="6400801" cy="813754"/>
          </a:xfrm>
        </p:spPr>
        <p:txBody>
          <a:bodyPr/>
          <a:lstStyle>
            <a:lvl1pPr marL="0" indent="0" algn="ctr">
              <a:buFont typeface="Symbol" pitchFamily="18" charset="2"/>
              <a:buNone/>
              <a:defRPr sz="1900"/>
            </a:lvl1pPr>
          </a:lstStyle>
          <a:p>
            <a:pPr lvl="0"/>
            <a:r>
              <a:rPr lang="en-US" noProof="0" dirty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51138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-heading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 b="0"/>
            </a:lvl1pPr>
          </a:lstStyle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17" hasCustomPrompt="1"/>
          </p:nvPr>
        </p:nvSpPr>
        <p:spPr>
          <a:xfrm>
            <a:off x="347138" y="689934"/>
            <a:ext cx="8240271" cy="306518"/>
          </a:xfrm>
        </p:spPr>
        <p:txBody>
          <a:bodyPr anchor="t" anchorCtr="0">
            <a:noAutofit/>
          </a:bodyPr>
          <a:lstStyle>
            <a:lvl1pPr marL="0" indent="0">
              <a:lnSpc>
                <a:spcPts val="2143"/>
              </a:lnSpc>
              <a:buNone/>
              <a:defRPr sz="1800" b="0"/>
            </a:lvl1pPr>
            <a:lvl2pPr marL="362846" indent="0">
              <a:buNone/>
              <a:defRPr sz="1600" b="1"/>
            </a:lvl2pPr>
            <a:lvl3pPr marL="725691" indent="0">
              <a:buNone/>
              <a:defRPr sz="1400" b="1"/>
            </a:lvl3pPr>
            <a:lvl4pPr marL="1088536" indent="0">
              <a:buNone/>
              <a:defRPr sz="1300" b="1"/>
            </a:lvl4pPr>
            <a:lvl5pPr marL="1451381" indent="0">
              <a:buNone/>
              <a:defRPr sz="1300" b="1"/>
            </a:lvl5pPr>
            <a:lvl6pPr marL="1814227" indent="0">
              <a:buNone/>
              <a:defRPr sz="1300" b="1"/>
            </a:lvl6pPr>
            <a:lvl7pPr marL="2177072" indent="0">
              <a:buNone/>
              <a:defRPr sz="1300" b="1"/>
            </a:lvl7pPr>
            <a:lvl8pPr marL="2539918" indent="0">
              <a:buNone/>
              <a:defRPr sz="1300" b="1"/>
            </a:lvl8pPr>
            <a:lvl9pPr marL="2902763" indent="0">
              <a:buNone/>
              <a:defRPr sz="1300" b="1"/>
            </a:lvl9pPr>
          </a:lstStyle>
          <a:p>
            <a:pPr lvl="0"/>
            <a:r>
              <a:rPr lang="en-US" noProof="0" dirty="0" smtClean="0"/>
              <a:t>CLICK TO ADD SUB-HEADING  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24681" y="1398932"/>
            <a:ext cx="8229601" cy="3099792"/>
          </a:xfrm>
        </p:spPr>
        <p:txBody>
          <a:bodyPr/>
          <a:lstStyle>
            <a:lvl1pPr marL="178903" indent="-178903">
              <a:spcBef>
                <a:spcPts val="1429"/>
              </a:spcBef>
              <a:buClr>
                <a:schemeClr val="tx2"/>
              </a:buClr>
              <a:buFont typeface="Symbol" pitchFamily="18" charset="2"/>
              <a:buChar char=""/>
              <a:defRPr/>
            </a:lvl1pPr>
            <a:lvl2pPr>
              <a:spcBef>
                <a:spcPts val="1429"/>
              </a:spcBef>
              <a:defRPr/>
            </a:lvl2pPr>
            <a:lvl3pPr marL="578285" indent="-167564">
              <a:spcBef>
                <a:spcPts val="1429"/>
              </a:spcBef>
              <a:buClr>
                <a:schemeClr val="tx2"/>
              </a:buClr>
              <a:buSzPct val="90000"/>
              <a:buFont typeface="Symbol" pitchFamily="18" charset="2"/>
              <a:buChar char="·"/>
              <a:defRPr/>
            </a:lvl3pPr>
            <a:lvl4pPr marL="778606" indent="-190243">
              <a:spcBef>
                <a:spcPts val="1429"/>
              </a:spcBef>
              <a:defRPr/>
            </a:lvl4pPr>
            <a:lvl5pPr marL="967588" indent="-178903">
              <a:spcBef>
                <a:spcPts val="1429"/>
              </a:spcBef>
              <a:buClr>
                <a:schemeClr val="tx2"/>
              </a:buClr>
              <a:defRPr/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6459" y="4792377"/>
            <a:ext cx="6650754" cy="161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2569" tIns="36284" rIns="72569" bIns="36284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800"/>
            </a:lvl1pPr>
          </a:lstStyle>
          <a:p>
            <a:r>
              <a:rPr lang="en-US" dirty="0" smtClean="0"/>
              <a:t>Presentation Title </a:t>
            </a:r>
            <a:endParaRPr lang="en-US" dirty="0"/>
          </a:p>
        </p:txBody>
      </p:sp>
      <p:sp>
        <p:nvSpPr>
          <p:cNvPr id="10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46459" y="4969614"/>
            <a:ext cx="633705" cy="156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AEAEA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2569" tIns="36284" rIns="72569" bIns="36284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800"/>
            </a:lvl1pPr>
          </a:lstStyle>
          <a:p>
            <a:fld id="{F4BB9EDD-1740-4E4A-8601-A7D0893F42E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446117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22264" y="1407320"/>
            <a:ext cx="3958792" cy="2924174"/>
          </a:xfrm>
        </p:spPr>
        <p:txBody>
          <a:bodyPr/>
          <a:lstStyle>
            <a:lvl1pPr marL="168824" indent="-168824">
              <a:buClr>
                <a:schemeClr val="tx2"/>
              </a:buClr>
              <a:buFont typeface="Symbol" pitchFamily="18" charset="2"/>
              <a:buChar char="·"/>
              <a:defRPr/>
            </a:lvl1pPr>
            <a:lvl3pPr marL="568206" indent="-168824">
              <a:buClr>
                <a:schemeClr val="tx2"/>
              </a:buClr>
              <a:buFont typeface="Symbol" pitchFamily="18" charset="2"/>
              <a:buChar char="·"/>
              <a:defRPr/>
            </a:lvl3pPr>
            <a:lvl5pPr>
              <a:buClr>
                <a:schemeClr val="tx2"/>
              </a:buClr>
              <a:defRPr/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4536455" y="1407320"/>
            <a:ext cx="3958792" cy="2924174"/>
          </a:xfrm>
        </p:spPr>
        <p:txBody>
          <a:bodyPr/>
          <a:lstStyle>
            <a:lvl1pPr marL="168824" indent="-168824">
              <a:buClr>
                <a:schemeClr val="tx2"/>
              </a:buClr>
              <a:buFont typeface="Symbol" pitchFamily="18" charset="2"/>
              <a:buChar char="·"/>
              <a:defRPr/>
            </a:lvl1pPr>
            <a:lvl3pPr marL="568206" indent="-168824">
              <a:buClr>
                <a:schemeClr val="tx2"/>
              </a:buClr>
              <a:buFont typeface="Symbol" pitchFamily="18" charset="2"/>
              <a:buChar char="·"/>
              <a:defRPr/>
            </a:lvl3pPr>
            <a:lvl5pPr>
              <a:buClr>
                <a:schemeClr val="tx2"/>
              </a:buClr>
              <a:defRPr/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10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6459" y="4792377"/>
            <a:ext cx="6650754" cy="161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2569" tIns="36284" rIns="72569" bIns="36284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800"/>
            </a:lvl1pPr>
          </a:lstStyle>
          <a:p>
            <a:r>
              <a:rPr lang="en-US" dirty="0" smtClean="0"/>
              <a:t>Presentation Title </a:t>
            </a:r>
            <a:endParaRPr lang="en-US" dirty="0"/>
          </a:p>
        </p:txBody>
      </p:sp>
      <p:sp>
        <p:nvSpPr>
          <p:cNvPr id="11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46459" y="4969614"/>
            <a:ext cx="633705" cy="156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AEAEA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2569" tIns="36284" rIns="72569" bIns="36284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800"/>
            </a:lvl1pPr>
          </a:lstStyle>
          <a:p>
            <a:fld id="{F4BB9EDD-1740-4E4A-8601-A7D0893F42E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91167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646437740"/>
              </p:ext>
            </p:extLst>
          </p:nvPr>
        </p:nvGraphicFramePr>
        <p:xfrm>
          <a:off x="1262" y="1262"/>
          <a:ext cx="1259" cy="12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79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62" y="1262"/>
                        <a:ext cx="1259" cy="12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4681" y="1398932"/>
            <a:ext cx="8229601" cy="3099792"/>
          </a:xfrm>
        </p:spPr>
        <p:txBody>
          <a:bodyPr/>
          <a:lstStyle>
            <a:lvl1pPr marL="178903" indent="-178903">
              <a:spcBef>
                <a:spcPts val="1429"/>
              </a:spcBef>
              <a:buClr>
                <a:schemeClr val="tx2"/>
              </a:buClr>
              <a:buFont typeface="Symbol" pitchFamily="18" charset="2"/>
              <a:buChar char=""/>
              <a:defRPr/>
            </a:lvl1pPr>
            <a:lvl2pPr>
              <a:spcBef>
                <a:spcPts val="1429"/>
              </a:spcBef>
              <a:defRPr/>
            </a:lvl2pPr>
            <a:lvl3pPr marL="578285" indent="-167564">
              <a:spcBef>
                <a:spcPts val="1429"/>
              </a:spcBef>
              <a:buClr>
                <a:schemeClr val="tx2"/>
              </a:buClr>
              <a:buSzPct val="90000"/>
              <a:buFont typeface="Symbol" pitchFamily="18" charset="2"/>
              <a:buChar char="·"/>
              <a:defRPr/>
            </a:lvl3pPr>
            <a:lvl4pPr marL="778606" indent="-190243">
              <a:spcBef>
                <a:spcPts val="1429"/>
              </a:spcBef>
              <a:defRPr/>
            </a:lvl4pPr>
            <a:lvl5pPr marL="967588" indent="-178903">
              <a:spcBef>
                <a:spcPts val="1429"/>
              </a:spcBef>
              <a:buClr>
                <a:schemeClr val="tx2"/>
              </a:buClr>
              <a:defRPr/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337933" y="265613"/>
            <a:ext cx="8229601" cy="857250"/>
          </a:xfrm>
          <a:prstGeom prst="rect">
            <a:avLst/>
          </a:prstGeom>
        </p:spPr>
        <p:txBody>
          <a:bodyPr vert="horz" lIns="72569" tIns="36284" rIns="72569" bIns="36284" rtlCol="0" anchor="t" anchorCtr="0">
            <a:noAutofit/>
          </a:bodyPr>
          <a:lstStyle/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  <p:sp>
        <p:nvSpPr>
          <p:cNvPr id="8" name="Footer Placeholder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6459" y="4792377"/>
            <a:ext cx="6650754" cy="161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2569" tIns="36284" rIns="72569" bIns="36284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800"/>
            </a:lvl1pPr>
          </a:lstStyle>
          <a:p>
            <a:r>
              <a:rPr lang="en-US" dirty="0" smtClean="0"/>
              <a:t>Presentation Title </a:t>
            </a:r>
            <a:endParaRPr lang="en-US" dirty="0"/>
          </a:p>
        </p:txBody>
      </p:sp>
      <p:sp>
        <p:nvSpPr>
          <p:cNvPr id="9" name="Slide Number Placeholder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46459" y="4969614"/>
            <a:ext cx="633705" cy="156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AEAEA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2569" tIns="36284" rIns="72569" bIns="36284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800"/>
            </a:lvl1pPr>
          </a:lstStyle>
          <a:p>
            <a:fld id="{F4BB9EDD-1740-4E4A-8601-A7D0893F42E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65029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-heading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17" hasCustomPrompt="1"/>
          </p:nvPr>
        </p:nvSpPr>
        <p:spPr>
          <a:xfrm>
            <a:off x="347138" y="689934"/>
            <a:ext cx="8240271" cy="306518"/>
          </a:xfrm>
        </p:spPr>
        <p:txBody>
          <a:bodyPr anchor="t" anchorCtr="0">
            <a:noAutofit/>
          </a:bodyPr>
          <a:lstStyle>
            <a:lvl1pPr marL="0" indent="0">
              <a:lnSpc>
                <a:spcPts val="2143"/>
              </a:lnSpc>
              <a:buNone/>
              <a:defRPr sz="1800" b="0"/>
            </a:lvl1pPr>
            <a:lvl2pPr marL="362846" indent="0">
              <a:buNone/>
              <a:defRPr sz="1600" b="1"/>
            </a:lvl2pPr>
            <a:lvl3pPr marL="725691" indent="0">
              <a:buNone/>
              <a:defRPr sz="1400" b="1"/>
            </a:lvl3pPr>
            <a:lvl4pPr marL="1088536" indent="0">
              <a:buNone/>
              <a:defRPr sz="1300" b="1"/>
            </a:lvl4pPr>
            <a:lvl5pPr marL="1451381" indent="0">
              <a:buNone/>
              <a:defRPr sz="1300" b="1"/>
            </a:lvl5pPr>
            <a:lvl6pPr marL="1814227" indent="0">
              <a:buNone/>
              <a:defRPr sz="1300" b="1"/>
            </a:lvl6pPr>
            <a:lvl7pPr marL="2177072" indent="0">
              <a:buNone/>
              <a:defRPr sz="1300" b="1"/>
            </a:lvl7pPr>
            <a:lvl8pPr marL="2539918" indent="0">
              <a:buNone/>
              <a:defRPr sz="1300" b="1"/>
            </a:lvl8pPr>
            <a:lvl9pPr marL="2902763" indent="0">
              <a:buNone/>
              <a:defRPr sz="1300" b="1"/>
            </a:lvl9pPr>
          </a:lstStyle>
          <a:p>
            <a:pPr lvl="0"/>
            <a:r>
              <a:rPr lang="en-US" noProof="0" dirty="0" smtClean="0"/>
              <a:t>CLICK TO ADD SUB-HEADING  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24681" y="1398932"/>
            <a:ext cx="8229601" cy="3099792"/>
          </a:xfrm>
        </p:spPr>
        <p:txBody>
          <a:bodyPr/>
          <a:lstStyle>
            <a:lvl1pPr marL="178903" indent="-178903">
              <a:spcBef>
                <a:spcPts val="1429"/>
              </a:spcBef>
              <a:buClr>
                <a:schemeClr val="tx2"/>
              </a:buClr>
              <a:buFont typeface="Symbol" pitchFamily="18" charset="2"/>
              <a:buChar char=""/>
              <a:defRPr/>
            </a:lvl1pPr>
            <a:lvl2pPr>
              <a:spcBef>
                <a:spcPts val="1429"/>
              </a:spcBef>
              <a:defRPr/>
            </a:lvl2pPr>
            <a:lvl3pPr marL="578285" indent="-167564">
              <a:spcBef>
                <a:spcPts val="1429"/>
              </a:spcBef>
              <a:buClr>
                <a:schemeClr val="tx2"/>
              </a:buClr>
              <a:buSzPct val="90000"/>
              <a:buFont typeface="Symbol" pitchFamily="18" charset="2"/>
              <a:buChar char="·"/>
              <a:defRPr/>
            </a:lvl3pPr>
            <a:lvl4pPr marL="778606" indent="-190243">
              <a:spcBef>
                <a:spcPts val="1429"/>
              </a:spcBef>
              <a:defRPr/>
            </a:lvl4pPr>
            <a:lvl5pPr marL="967588" indent="-178903">
              <a:spcBef>
                <a:spcPts val="1429"/>
              </a:spcBef>
              <a:buClr>
                <a:schemeClr val="tx2"/>
              </a:buClr>
              <a:defRPr/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6459" y="4792377"/>
            <a:ext cx="6650754" cy="161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2569" tIns="36284" rIns="72569" bIns="36284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800"/>
            </a:lvl1pPr>
          </a:lstStyle>
          <a:p>
            <a:r>
              <a:rPr lang="en-US" dirty="0" smtClean="0"/>
              <a:t>Presentation Title </a:t>
            </a:r>
            <a:endParaRPr lang="en-US" dirty="0"/>
          </a:p>
        </p:txBody>
      </p:sp>
      <p:sp>
        <p:nvSpPr>
          <p:cNvPr id="10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46459" y="4969614"/>
            <a:ext cx="633705" cy="156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AEAEA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2569" tIns="36284" rIns="72569" bIns="36284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800"/>
            </a:lvl1pPr>
          </a:lstStyle>
          <a:p>
            <a:fld id="{F4BB9EDD-1740-4E4A-8601-A7D0893F42E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92545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22264" y="1407320"/>
            <a:ext cx="3958792" cy="2924174"/>
          </a:xfrm>
        </p:spPr>
        <p:txBody>
          <a:bodyPr/>
          <a:lstStyle>
            <a:lvl1pPr marL="168824" indent="-168824">
              <a:buClr>
                <a:schemeClr val="tx2"/>
              </a:buClr>
              <a:buFont typeface="Symbol" pitchFamily="18" charset="2"/>
              <a:buChar char="·"/>
              <a:defRPr/>
            </a:lvl1pPr>
            <a:lvl3pPr marL="568206" indent="-168824">
              <a:buClr>
                <a:schemeClr val="tx2"/>
              </a:buClr>
              <a:buFont typeface="Symbol" pitchFamily="18" charset="2"/>
              <a:buChar char="·"/>
              <a:defRPr/>
            </a:lvl3pPr>
            <a:lvl5pPr>
              <a:buClr>
                <a:schemeClr val="tx2"/>
              </a:buClr>
              <a:defRPr/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4536455" y="1407320"/>
            <a:ext cx="3958792" cy="2924174"/>
          </a:xfrm>
        </p:spPr>
        <p:txBody>
          <a:bodyPr/>
          <a:lstStyle>
            <a:lvl1pPr marL="168824" indent="-168824">
              <a:buClr>
                <a:schemeClr val="tx2"/>
              </a:buClr>
              <a:buFont typeface="Symbol" pitchFamily="18" charset="2"/>
              <a:buChar char="·"/>
              <a:defRPr/>
            </a:lvl1pPr>
            <a:lvl3pPr marL="568206" indent="-168824">
              <a:buClr>
                <a:schemeClr val="tx2"/>
              </a:buClr>
              <a:buFont typeface="Symbol" pitchFamily="18" charset="2"/>
              <a:buChar char="·"/>
              <a:defRPr/>
            </a:lvl3pPr>
            <a:lvl5pPr>
              <a:buClr>
                <a:schemeClr val="tx2"/>
              </a:buClr>
              <a:defRPr/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10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6459" y="4792377"/>
            <a:ext cx="6650754" cy="161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2569" tIns="36284" rIns="72569" bIns="36284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800"/>
            </a:lvl1pPr>
          </a:lstStyle>
          <a:p>
            <a:r>
              <a:rPr lang="en-US" dirty="0" smtClean="0"/>
              <a:t>Presentation Title </a:t>
            </a:r>
            <a:endParaRPr lang="en-US" dirty="0"/>
          </a:p>
        </p:txBody>
      </p:sp>
      <p:sp>
        <p:nvSpPr>
          <p:cNvPr id="11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46459" y="4969614"/>
            <a:ext cx="633705" cy="156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AEAEA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2569" tIns="36284" rIns="72569" bIns="36284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800"/>
            </a:lvl1pPr>
          </a:lstStyle>
          <a:p>
            <a:fld id="{F4BB9EDD-1740-4E4A-8601-A7D0893F42E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33351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Line 18"/>
          <p:cNvSpPr>
            <a:spLocks noChangeShapeType="1"/>
          </p:cNvSpPr>
          <p:nvPr userDrawn="1"/>
        </p:nvSpPr>
        <p:spPr bwMode="auto">
          <a:xfrm>
            <a:off x="1" y="4611761"/>
            <a:ext cx="91440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2569" tIns="36284" rIns="72569" bIns="36284"/>
          <a:lstStyle/>
          <a:p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40567" y="4823143"/>
            <a:ext cx="732063" cy="10001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7933" y="285229"/>
            <a:ext cx="8229601" cy="857250"/>
          </a:xfrm>
          <a:prstGeom prst="rect">
            <a:avLst/>
          </a:prstGeom>
        </p:spPr>
        <p:txBody>
          <a:bodyPr vert="horz" lIns="72569" tIns="36284" rIns="72569" bIns="36284" rtlCol="0" anchor="t" anchorCtr="0">
            <a:noAutofit/>
          </a:bodyPr>
          <a:lstStyle/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681" y="1407038"/>
            <a:ext cx="8229601" cy="3099792"/>
          </a:xfrm>
          <a:prstGeom prst="rect">
            <a:avLst/>
          </a:prstGeom>
        </p:spPr>
        <p:txBody>
          <a:bodyPr vert="horz" lIns="72569" tIns="36284" rIns="72569" bIns="36284" rtlCol="0">
            <a:normAutofit/>
          </a:bodyPr>
          <a:lstStyle/>
          <a:p>
            <a:pPr marL="186463" lvl="0" indent="-186463" algn="l" rtl="0" fontAlgn="base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Font typeface="Symbol" pitchFamily="18" charset="2"/>
              <a:buChar char="·"/>
            </a:pPr>
            <a:r>
              <a:rPr lang="en-US" noProof="0" dirty="0" smtClean="0"/>
              <a:t>Click to edit Master text styles</a:t>
            </a:r>
          </a:p>
          <a:p>
            <a:pPr marL="186463" lvl="1" indent="-186463" algn="l" rtl="0" fontAlgn="base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Font typeface="Symbol" pitchFamily="18" charset="2"/>
              <a:buChar char="·"/>
            </a:pPr>
            <a:r>
              <a:rPr lang="en-US" noProof="0" dirty="0" smtClean="0"/>
              <a:t>Second level</a:t>
            </a:r>
          </a:p>
          <a:p>
            <a:pPr marL="186463" lvl="2" indent="-186463" algn="l" rtl="0" fontAlgn="base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Font typeface="Symbol" pitchFamily="18" charset="2"/>
              <a:buChar char="·"/>
            </a:pPr>
            <a:r>
              <a:rPr lang="en-US" noProof="0" dirty="0" smtClean="0"/>
              <a:t>Third level</a:t>
            </a:r>
          </a:p>
          <a:p>
            <a:pPr marL="186463" lvl="3" indent="-186463" algn="l" rtl="0" fontAlgn="base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Font typeface="Symbol" pitchFamily="18" charset="2"/>
              <a:buChar char="·"/>
            </a:pPr>
            <a:r>
              <a:rPr lang="en-US" noProof="0" dirty="0" smtClean="0"/>
              <a:t>Fourth level</a:t>
            </a:r>
          </a:p>
          <a:p>
            <a:pPr marL="186463" lvl="4" indent="-186463" algn="l" rtl="0" fontAlgn="base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Font typeface="Symbol" pitchFamily="18" charset="2"/>
              <a:buChar char="·"/>
            </a:pPr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19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6459" y="4792377"/>
            <a:ext cx="6650754" cy="161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2569" tIns="36284" rIns="72569" bIns="36284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800"/>
            </a:lvl1pPr>
          </a:lstStyle>
          <a:p>
            <a:r>
              <a:rPr lang="en-US" dirty="0" smtClean="0"/>
              <a:t>March 20, 2018</a:t>
            </a:r>
            <a:endParaRPr lang="en-US" dirty="0"/>
          </a:p>
        </p:txBody>
      </p:sp>
      <p:sp>
        <p:nvSpPr>
          <p:cNvPr id="20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46459" y="4969614"/>
            <a:ext cx="633705" cy="156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AEAEA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2569" tIns="36284" rIns="72569" bIns="36284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800"/>
            </a:lvl1pPr>
          </a:lstStyle>
          <a:p>
            <a:fld id="{F4BB9EDD-1740-4E4A-8601-A7D0893F42E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Rectangle 3"/>
          <p:cNvSpPr/>
          <p:nvPr userDrawn="1"/>
        </p:nvSpPr>
        <p:spPr>
          <a:xfrm>
            <a:off x="1" y="1"/>
            <a:ext cx="9144000" cy="5143500"/>
          </a:xfrm>
          <a:prstGeom prst="rect">
            <a:avLst/>
          </a:prstGeom>
          <a:noFill/>
          <a:ln w="1905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569" tIns="36284" rIns="72569" bIns="36284" rtlCol="0" anchor="ctr"/>
          <a:lstStyle/>
          <a:p>
            <a:pPr algn="ctr"/>
            <a:endParaRPr lang="en-US" sz="1600" dirty="0" smtClean="0">
              <a:solidFill>
                <a:schemeClr val="tx1"/>
              </a:solidFill>
            </a:endParaRPr>
          </a:p>
        </p:txBody>
      </p:sp>
      <p:sp>
        <p:nvSpPr>
          <p:cNvPr id="11" name="Rectangle 7"/>
          <p:cNvSpPr txBox="1">
            <a:spLocks noChangeArrowheads="1"/>
          </p:cNvSpPr>
          <p:nvPr userDrawn="1"/>
        </p:nvSpPr>
        <p:spPr bwMode="auto">
          <a:xfrm>
            <a:off x="346459" y="4630452"/>
            <a:ext cx="6650754" cy="161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2569" tIns="36284" rIns="72569" bIns="36284" numCol="1" anchor="t" anchorCtr="0" compatLnSpc="1">
            <a:prstTxWarp prst="textNoShape">
              <a:avLst/>
            </a:prstTxWarp>
          </a:bodyPr>
          <a:lstStyle>
            <a:defPPr>
              <a:defRPr lang="sv-SE"/>
            </a:defPPr>
            <a:lvl1pPr marL="0" algn="l" defTabSz="725691" rtl="0" eaLnBrk="1" latinLnBrk="0" hangingPunct="1">
              <a:spcBef>
                <a:spcPct val="0"/>
              </a:spcBef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2846" algn="l" defTabSz="725691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25691" algn="l" defTabSz="725691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88536" algn="l" defTabSz="725691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51381" algn="l" defTabSz="725691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14227" algn="l" defTabSz="725691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77072" algn="l" defTabSz="725691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39918" algn="l" defTabSz="725691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02763" algn="l" defTabSz="725691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b="1" dirty="0" smtClean="0"/>
              <a:t>Advanced Safety Technologies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799538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3" r:id="rId1"/>
    <p:sldLayoutId id="2147483783" r:id="rId2"/>
    <p:sldLayoutId id="2147483784" r:id="rId3"/>
    <p:sldLayoutId id="2147483650" r:id="rId4"/>
    <p:sldLayoutId id="2147483651" r:id="rId5"/>
    <p:sldLayoutId id="2147483652" r:id="rId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algn="l" defTabSz="725691" rtl="0" eaLnBrk="1" latinLnBrk="0" hangingPunct="1">
        <a:lnSpc>
          <a:spcPts val="2698"/>
        </a:lnSpc>
        <a:spcBef>
          <a:spcPct val="0"/>
        </a:spcBef>
        <a:buNone/>
        <a:defRPr lang="en-US" sz="2800" b="0" kern="1200" smtClean="0">
          <a:solidFill>
            <a:schemeClr val="tx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272134" indent="-272134" algn="l" defTabSz="725691" rtl="0" eaLnBrk="1" latinLnBrk="0" hangingPunct="1">
        <a:spcBef>
          <a:spcPts val="1429"/>
        </a:spcBef>
        <a:buFont typeface="Symbol" pitchFamily="18" charset="2"/>
        <a:buChar char=""/>
        <a:defRPr lang="en-US" sz="1600" kern="120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399383" indent="-199061" algn="l" defTabSz="725691" rtl="0" eaLnBrk="1" latinLnBrk="0" hangingPunct="1">
        <a:spcBef>
          <a:spcPts val="1429"/>
        </a:spcBef>
        <a:buClr>
          <a:schemeClr val="tx2"/>
        </a:buClr>
        <a:buFont typeface="Arial" pitchFamily="34" charset="0"/>
        <a:buChar char="–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682855" indent="-251976" algn="l" defTabSz="725691" rtl="0" eaLnBrk="1" latinLnBrk="0" hangingPunct="1">
        <a:spcBef>
          <a:spcPts val="1429"/>
        </a:spcBef>
        <a:buSzPct val="90000"/>
        <a:buFont typeface="Arial" pitchFamily="34" charset="0"/>
        <a:buChar char="•"/>
        <a:defRPr lang="en-US" sz="1600" kern="120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788684" indent="-200321" algn="l" defTabSz="725691" rtl="0" eaLnBrk="1" latinLnBrk="0" hangingPunct="1">
        <a:spcBef>
          <a:spcPts val="1429"/>
        </a:spcBef>
        <a:buClr>
          <a:schemeClr val="tx2"/>
        </a:buClr>
        <a:buFont typeface="Arial" pitchFamily="34" charset="0"/>
        <a:buChar char="–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967588" indent="-168824" algn="l" defTabSz="725691" rtl="0" eaLnBrk="1" latinLnBrk="0" hangingPunct="1">
        <a:spcBef>
          <a:spcPts val="1429"/>
        </a:spcBef>
        <a:buClr>
          <a:schemeClr val="tx2"/>
        </a:buClr>
        <a:buFont typeface="Arial" pitchFamily="34" charset="0"/>
        <a:buChar char="»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1995649" indent="-181423" algn="l" defTabSz="725691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58495" indent="-181423" algn="l" defTabSz="725691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21340" indent="-181423" algn="l" defTabSz="725691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84186" indent="-181423" algn="l" defTabSz="725691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72569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62846" algn="l" defTabSz="72569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25691" algn="l" defTabSz="72569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88536" algn="l" defTabSz="72569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51381" algn="l" defTabSz="72569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14227" algn="l" defTabSz="72569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77072" algn="l" defTabSz="72569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39918" algn="l" defTabSz="72569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02763" algn="l" defTabSz="72569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jalopnik.com/volvo-gave-away-their-most-important-invention-to-save-1069825878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dqNtzncxxcI" TargetMode="External"/><Relationship Id="rId2" Type="http://schemas.openxmlformats.org/officeDocument/2006/relationships/hyperlink" Target="https://www.youtube.com/watch?annotation_id=annotation_83258&amp;feature=iv&amp;src_vid=ridS396W2BY&amp;v=WH4F7J7AAFE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hyperlink" Target="https://www.youtube.com/watch?v=iNTKqh7i5jQ" TargetMode="External"/><Relationship Id="rId4" Type="http://schemas.openxmlformats.org/officeDocument/2006/relationships/hyperlink" Target="http://www.tsag-its.org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87806" y="1697254"/>
            <a:ext cx="7737475" cy="493063"/>
          </a:xfrm>
        </p:spPr>
        <p:txBody>
          <a:bodyPr/>
          <a:lstStyle/>
          <a:p>
            <a:r>
              <a:rPr lang="en-US" sz="3200" b="1" dirty="0" smtClean="0"/>
              <a:t>Advanced Safety Technologies</a:t>
            </a:r>
            <a:endParaRPr lang="en-US" sz="3200" b="1" dirty="0"/>
          </a:p>
        </p:txBody>
      </p:sp>
      <p:pic>
        <p:nvPicPr>
          <p:cNvPr id="9" name="Picture 6" descr="Road to Zero_RGB_PowerPoin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800" y="3870960"/>
            <a:ext cx="2605346" cy="1316989"/>
          </a:xfrm>
          <a:prstGeom prst="rect">
            <a:avLst/>
          </a:prstGeom>
          <a:noFill/>
          <a:ln>
            <a:noFill/>
          </a:ln>
          <a:extLst/>
        </p:spPr>
      </p:pic>
      <p:cxnSp>
        <p:nvCxnSpPr>
          <p:cNvPr id="10" name="Straight Connector 9"/>
          <p:cNvCxnSpPr>
            <a:cxnSpLocks noChangeAspect="1"/>
          </p:cNvCxnSpPr>
          <p:nvPr/>
        </p:nvCxnSpPr>
        <p:spPr>
          <a:xfrm>
            <a:off x="8152028" y="-214872"/>
            <a:ext cx="947985" cy="877824"/>
          </a:xfrm>
          <a:prstGeom prst="line">
            <a:avLst/>
          </a:prstGeom>
          <a:ln w="69850" cap="sq">
            <a:solidFill>
              <a:srgbClr val="557FBB"/>
            </a:solidFill>
            <a:bevel/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cxnSpLocks noChangeAspect="1"/>
          </p:cNvCxnSpPr>
          <p:nvPr/>
        </p:nvCxnSpPr>
        <p:spPr>
          <a:xfrm>
            <a:off x="7757769" y="-214871"/>
            <a:ext cx="1335024" cy="1228224"/>
          </a:xfrm>
          <a:prstGeom prst="line">
            <a:avLst/>
          </a:prstGeom>
          <a:ln w="69850" cap="sq">
            <a:solidFill>
              <a:srgbClr val="F78F6C"/>
            </a:solidFill>
            <a:bevel/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cxnSpLocks noChangeAspect="1"/>
          </p:cNvCxnSpPr>
          <p:nvPr/>
        </p:nvCxnSpPr>
        <p:spPr>
          <a:xfrm>
            <a:off x="7386979" y="-227229"/>
            <a:ext cx="1720172" cy="1600200"/>
          </a:xfrm>
          <a:prstGeom prst="line">
            <a:avLst/>
          </a:prstGeom>
          <a:ln w="69850" cap="flat">
            <a:solidFill>
              <a:srgbClr val="897EA9"/>
            </a:solidFill>
            <a:bevel/>
            <a:headEnd type="none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790575" y="2110421"/>
            <a:ext cx="7562850" cy="813754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1600" dirty="0" smtClean="0"/>
              <a:t>Reflections and </a:t>
            </a:r>
            <a:r>
              <a:rPr lang="en-US" sz="1600" dirty="0" smtClean="0"/>
              <a:t>Visions</a:t>
            </a:r>
            <a:endParaRPr lang="en-US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5498095" y="4360044"/>
            <a:ext cx="33940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tx2"/>
                </a:solidFill>
              </a:rPr>
              <a:t>March 20, 2018</a:t>
            </a:r>
          </a:p>
          <a:p>
            <a:pPr algn="ctr"/>
            <a:r>
              <a:rPr lang="en-US" sz="1200" dirty="0" smtClean="0">
                <a:solidFill>
                  <a:schemeClr val="tx2"/>
                </a:solidFill>
              </a:rPr>
              <a:t>Panel Discussion at NTSB Headquarters</a:t>
            </a:r>
          </a:p>
          <a:p>
            <a:pPr algn="ctr"/>
            <a:r>
              <a:rPr lang="en-US" sz="1200" dirty="0" smtClean="0">
                <a:solidFill>
                  <a:schemeClr val="tx2"/>
                </a:solidFill>
              </a:rPr>
              <a:t>L’Enfant Plaza, Washington, D.C.</a:t>
            </a:r>
          </a:p>
        </p:txBody>
      </p:sp>
      <p:sp>
        <p:nvSpPr>
          <p:cNvPr id="15" name="Subtitle 2"/>
          <p:cNvSpPr txBox="1">
            <a:spLocks/>
          </p:cNvSpPr>
          <p:nvPr/>
        </p:nvSpPr>
        <p:spPr>
          <a:xfrm>
            <a:off x="2857500" y="2395563"/>
            <a:ext cx="3394074" cy="698157"/>
          </a:xfrm>
          <a:prstGeom prst="rect">
            <a:avLst/>
          </a:prstGeom>
        </p:spPr>
        <p:txBody>
          <a:bodyPr vert="horz" lIns="72569" tIns="36284" rIns="72569" bIns="36284" rtlCol="0">
            <a:noAutofit/>
          </a:bodyPr>
          <a:lstStyle>
            <a:lvl1pPr marL="0" indent="0" algn="ctr" defTabSz="725691" rtl="0" eaLnBrk="1" latinLnBrk="0" hangingPunct="1">
              <a:spcBef>
                <a:spcPts val="1429"/>
              </a:spcBef>
              <a:buFont typeface="Symbol" pitchFamily="18" charset="2"/>
              <a:buNone/>
              <a:defRPr lang="en-US" sz="19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399383" indent="-199061" algn="l" defTabSz="725691" rtl="0" eaLnBrk="1" latinLnBrk="0" hangingPunct="1">
              <a:spcBef>
                <a:spcPts val="1429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682855" indent="-251976" algn="l" defTabSz="725691" rtl="0" eaLnBrk="1" latinLnBrk="0" hangingPunct="1">
              <a:spcBef>
                <a:spcPts val="1429"/>
              </a:spcBef>
              <a:buSzPct val="90000"/>
              <a:buFont typeface="Arial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788684" indent="-200321" algn="l" defTabSz="725691" rtl="0" eaLnBrk="1" latinLnBrk="0" hangingPunct="1">
              <a:spcBef>
                <a:spcPts val="1429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967588" indent="-168824" algn="l" defTabSz="725691" rtl="0" eaLnBrk="1" latinLnBrk="0" hangingPunct="1">
              <a:spcBef>
                <a:spcPts val="1429"/>
              </a:spcBef>
              <a:buClr>
                <a:schemeClr val="tx2"/>
              </a:buClr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1995649" indent="-181423" algn="l" defTabSz="72569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58495" indent="-181423" algn="l" defTabSz="72569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1340" indent="-181423" algn="l" defTabSz="72569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84186" indent="-181423" algn="l" defTabSz="72569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</a:pPr>
            <a:endParaRPr lang="en-US" sz="1800" b="1" dirty="0" smtClean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600" b="1" dirty="0" smtClean="0"/>
              <a:t>Skip Yeakel, P.E.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600" b="1" dirty="0" smtClean="0"/>
              <a:t>Volvo Group North America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1260939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066" name="Picture 2" descr="https://i.kinja-img.com/gawker-media/image/upload/18welp4dbvzzrjp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7866" y="986412"/>
            <a:ext cx="2203376" cy="3156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37933" y="201409"/>
            <a:ext cx="8229601" cy="857250"/>
          </a:xfrm>
        </p:spPr>
        <p:txBody>
          <a:bodyPr/>
          <a:lstStyle/>
          <a:p>
            <a:r>
              <a:rPr lang="en-US" b="1" dirty="0" smtClean="0"/>
              <a:t>Wear Your Seat Belt</a:t>
            </a:r>
            <a:endParaRPr lang="en-US" b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45696" y="4791898"/>
            <a:ext cx="6873875" cy="161926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March 20, 2018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345697" y="4969178"/>
            <a:ext cx="503238" cy="155973"/>
          </a:xfrm>
        </p:spPr>
        <p:txBody>
          <a:bodyPr/>
          <a:lstStyle/>
          <a:p>
            <a:fld id="{40E9AD42-C178-4DDF-86C3-EDC77BEDCFC5}" type="slidenum">
              <a:rPr lang="en-US" smtClean="0">
                <a:solidFill>
                  <a:srgbClr val="000000"/>
                </a:solidFill>
              </a:rPr>
              <a:pPr/>
              <a:t>2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24681" y="996315"/>
            <a:ext cx="5792883" cy="3593850"/>
          </a:xfrm>
        </p:spPr>
        <p:txBody>
          <a:bodyPr>
            <a:normAutofit/>
          </a:bodyPr>
          <a:lstStyle/>
          <a:p>
            <a:pPr marL="228600" indent="-228600">
              <a:spcBef>
                <a:spcPts val="0"/>
              </a:spcBef>
            </a:pPr>
            <a:r>
              <a:rPr lang="en-US" dirty="0"/>
              <a:t>M</a:t>
            </a:r>
            <a:r>
              <a:rPr lang="en-US" dirty="0" smtClean="0"/>
              <a:t>any trucker deaths are still attributed to the simple lack of wearing the 3-point seat belt that all truck OEM’s provide (ref: FMCSA stats)</a:t>
            </a:r>
          </a:p>
          <a:p>
            <a:pPr marL="228600" indent="-228600">
              <a:spcBef>
                <a:spcPts val="0"/>
              </a:spcBef>
            </a:pPr>
            <a:endParaRPr lang="en-US" dirty="0" smtClean="0"/>
          </a:p>
          <a:p>
            <a:pPr marL="228600" indent="-228600">
              <a:spcBef>
                <a:spcPts val="0"/>
              </a:spcBef>
            </a:pPr>
            <a:endParaRPr lang="en-US" sz="100" dirty="0" smtClean="0"/>
          </a:p>
          <a:p>
            <a:pPr marL="228600" indent="-228600">
              <a:spcBef>
                <a:spcPts val="0"/>
              </a:spcBef>
            </a:pPr>
            <a:r>
              <a:rPr lang="en-US" dirty="0" smtClean="0"/>
              <a:t>As an incentive to increase seat belt use and inspections, a wireless </a:t>
            </a:r>
            <a:r>
              <a:rPr lang="en-US" b="1" dirty="0" smtClean="0"/>
              <a:t>Trusted Truck</a:t>
            </a:r>
            <a:r>
              <a:rPr lang="en-US" b="1" dirty="0" smtClean="0">
                <a:latin typeface="Arial"/>
                <a:cs typeface="Arial"/>
              </a:rPr>
              <a:t>® </a:t>
            </a:r>
            <a:r>
              <a:rPr lang="en-US" dirty="0" smtClean="0">
                <a:latin typeface="Arial"/>
                <a:cs typeface="Arial"/>
              </a:rPr>
              <a:t>concept was demonstrated to reward “trusted” trucks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9" name="Picture 6" descr="Road to Zero_RGB_PowerPoin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800" y="3406139"/>
            <a:ext cx="2450837" cy="1238885"/>
          </a:xfrm>
          <a:prstGeom prst="rect">
            <a:avLst/>
          </a:prstGeom>
          <a:noFill/>
          <a:ln>
            <a:noFill/>
          </a:ln>
          <a:extLst/>
        </p:spPr>
      </p:pic>
      <p:cxnSp>
        <p:nvCxnSpPr>
          <p:cNvPr id="10" name="Straight Connector 9"/>
          <p:cNvCxnSpPr>
            <a:cxnSpLocks noChangeAspect="1"/>
          </p:cNvCxnSpPr>
          <p:nvPr/>
        </p:nvCxnSpPr>
        <p:spPr>
          <a:xfrm>
            <a:off x="8152028" y="-214872"/>
            <a:ext cx="947985" cy="877824"/>
          </a:xfrm>
          <a:prstGeom prst="line">
            <a:avLst/>
          </a:prstGeom>
          <a:ln w="69850" cap="sq">
            <a:solidFill>
              <a:srgbClr val="557FBB"/>
            </a:solidFill>
            <a:bevel/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cxnSpLocks noChangeAspect="1"/>
          </p:cNvCxnSpPr>
          <p:nvPr/>
        </p:nvCxnSpPr>
        <p:spPr>
          <a:xfrm>
            <a:off x="7757769" y="-214871"/>
            <a:ext cx="1335024" cy="1228224"/>
          </a:xfrm>
          <a:prstGeom prst="line">
            <a:avLst/>
          </a:prstGeom>
          <a:ln w="69850" cap="sq">
            <a:solidFill>
              <a:srgbClr val="F78F6C"/>
            </a:solidFill>
            <a:bevel/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cxnSpLocks noChangeAspect="1"/>
          </p:cNvCxnSpPr>
          <p:nvPr/>
        </p:nvCxnSpPr>
        <p:spPr>
          <a:xfrm>
            <a:off x="7386979" y="-227229"/>
            <a:ext cx="1720172" cy="1600200"/>
          </a:xfrm>
          <a:prstGeom prst="line">
            <a:avLst/>
          </a:prstGeom>
          <a:ln w="69850" cap="flat">
            <a:solidFill>
              <a:srgbClr val="897EA9"/>
            </a:solidFill>
            <a:bevel/>
            <a:headEnd type="none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6117564" y="4175720"/>
            <a:ext cx="30340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hlinkClick r:id="rId4"/>
              </a:rPr>
              <a:t>https://jalopnik.com/volvo-gave-away-their-most-important-invention-to-save-1069825878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22003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9050"/>
            <a:ext cx="9144000" cy="4629150"/>
          </a:xfrm>
          <a:prstGeom prst="rect">
            <a:avLst/>
          </a:prstGeom>
          <a:solidFill>
            <a:schemeClr val="tx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smtClean="0">
              <a:solidFill>
                <a:schemeClr val="tx1"/>
              </a:solidFill>
            </a:endParaRPr>
          </a:p>
        </p:txBody>
      </p:sp>
      <p:pic>
        <p:nvPicPr>
          <p:cNvPr id="7" name="Trusted Truck(R).avi.wmv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504951" y="-9524"/>
            <a:ext cx="6134098" cy="4600574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March 20, 2018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4BB9EDD-1740-4E4A-8601-A7D0893F42E6}" type="slidenum">
              <a:rPr lang="en-US" noProof="0" smtClean="0"/>
              <a:pPr/>
              <a:t>3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33721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53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From 1959 to ~Y2K and IVI</a:t>
            </a:r>
            <a:endParaRPr lang="en-US" b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45696" y="4791898"/>
            <a:ext cx="6873875" cy="161926"/>
          </a:xfrm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March 20, 2018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345697" y="4969178"/>
            <a:ext cx="503238" cy="155973"/>
          </a:xfrm>
        </p:spPr>
        <p:txBody>
          <a:bodyPr/>
          <a:lstStyle/>
          <a:p>
            <a:fld id="{40E9AD42-C178-4DDF-86C3-EDC77BEDCFC5}" type="slidenum">
              <a:rPr lang="en-US" smtClean="0">
                <a:solidFill>
                  <a:srgbClr val="000000"/>
                </a:solidFill>
              </a:rPr>
              <a:pPr/>
              <a:t>4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949238" y="1072515"/>
            <a:ext cx="5476043" cy="3593850"/>
          </a:xfrm>
        </p:spPr>
        <p:txBody>
          <a:bodyPr>
            <a:normAutofit/>
          </a:bodyPr>
          <a:lstStyle/>
          <a:p>
            <a:r>
              <a:rPr lang="en-US" dirty="0"/>
              <a:t>Intelligent Vehicle Initiative (IVI</a:t>
            </a:r>
            <a:r>
              <a:rPr lang="en-US" dirty="0" smtClean="0"/>
              <a:t>) / US </a:t>
            </a:r>
            <a:r>
              <a:rPr lang="en-US" dirty="0"/>
              <a:t>DOT JPO</a:t>
            </a:r>
          </a:p>
          <a:p>
            <a:r>
              <a:rPr lang="en-US" dirty="0"/>
              <a:t>4 OEM’s with 1 Goal: RD</a:t>
            </a:r>
            <a:r>
              <a:rPr lang="en-US" baseline="30000" dirty="0"/>
              <a:t>3</a:t>
            </a:r>
            <a:r>
              <a:rPr lang="en-US" dirty="0"/>
              <a:t> = </a:t>
            </a:r>
            <a:r>
              <a:rPr lang="en-US" dirty="0" smtClean="0"/>
              <a:t>R&amp;D + Demo &amp; </a:t>
            </a:r>
            <a:r>
              <a:rPr lang="en-US" b="1" u="sng" dirty="0" smtClean="0"/>
              <a:t>DEPLOY</a:t>
            </a:r>
            <a:r>
              <a:rPr lang="en-US" b="1" u="sng" dirty="0"/>
              <a:t>!</a:t>
            </a:r>
          </a:p>
          <a:p>
            <a:r>
              <a:rPr lang="en-US" dirty="0"/>
              <a:t>CWS + ACC, Lane Keeping, Roll Stability</a:t>
            </a:r>
          </a:p>
          <a:p>
            <a:r>
              <a:rPr lang="en-US" dirty="0" smtClean="0"/>
              <a:t>Deployment results precede regulations</a:t>
            </a:r>
            <a:endParaRPr lang="en-US" dirty="0"/>
          </a:p>
          <a:p>
            <a:r>
              <a:rPr lang="en-US" dirty="0"/>
              <a:t>Many CWS/ACC and LK </a:t>
            </a:r>
            <a:r>
              <a:rPr lang="en-US" dirty="0" smtClean="0"/>
              <a:t>systems sold</a:t>
            </a:r>
            <a:endParaRPr lang="en-US" dirty="0"/>
          </a:p>
          <a:p>
            <a:r>
              <a:rPr lang="en-US" dirty="0"/>
              <a:t>ESC Made Standard ~2006; </a:t>
            </a:r>
            <a:r>
              <a:rPr lang="en-US" dirty="0" smtClean="0"/>
              <a:t>finally </a:t>
            </a:r>
            <a:r>
              <a:rPr lang="en-US" dirty="0"/>
              <a:t>a </a:t>
            </a:r>
            <a:r>
              <a:rPr lang="en-US" dirty="0" smtClean="0"/>
              <a:t>regulation</a:t>
            </a:r>
            <a:endParaRPr lang="en-US" dirty="0"/>
          </a:p>
        </p:txBody>
      </p:sp>
      <p:pic>
        <p:nvPicPr>
          <p:cNvPr id="9" name="Picture 6" descr="Road to Zero_RGB_PowerPoin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800" y="3436620"/>
            <a:ext cx="2390538" cy="1208404"/>
          </a:xfrm>
          <a:prstGeom prst="rect">
            <a:avLst/>
          </a:prstGeom>
          <a:noFill/>
          <a:ln>
            <a:noFill/>
          </a:ln>
          <a:extLst/>
        </p:spPr>
      </p:pic>
      <p:cxnSp>
        <p:nvCxnSpPr>
          <p:cNvPr id="10" name="Straight Connector 9"/>
          <p:cNvCxnSpPr>
            <a:cxnSpLocks noChangeAspect="1"/>
          </p:cNvCxnSpPr>
          <p:nvPr/>
        </p:nvCxnSpPr>
        <p:spPr>
          <a:xfrm>
            <a:off x="8152028" y="-214872"/>
            <a:ext cx="947985" cy="877824"/>
          </a:xfrm>
          <a:prstGeom prst="line">
            <a:avLst/>
          </a:prstGeom>
          <a:ln w="69850" cap="sq">
            <a:solidFill>
              <a:srgbClr val="557FBB"/>
            </a:solidFill>
            <a:bevel/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cxnSpLocks noChangeAspect="1"/>
          </p:cNvCxnSpPr>
          <p:nvPr/>
        </p:nvCxnSpPr>
        <p:spPr>
          <a:xfrm>
            <a:off x="7757769" y="-214871"/>
            <a:ext cx="1335024" cy="1228224"/>
          </a:xfrm>
          <a:prstGeom prst="line">
            <a:avLst/>
          </a:prstGeom>
          <a:ln w="69850" cap="sq">
            <a:solidFill>
              <a:srgbClr val="F78F6C"/>
            </a:solidFill>
            <a:bevel/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cxnSpLocks noChangeAspect="1"/>
          </p:cNvCxnSpPr>
          <p:nvPr/>
        </p:nvCxnSpPr>
        <p:spPr>
          <a:xfrm>
            <a:off x="7386979" y="-227229"/>
            <a:ext cx="1720172" cy="1600200"/>
          </a:xfrm>
          <a:prstGeom prst="line">
            <a:avLst/>
          </a:prstGeom>
          <a:ln w="69850" cap="flat">
            <a:solidFill>
              <a:srgbClr val="897EA9"/>
            </a:solidFill>
            <a:bevel/>
            <a:headEnd type="none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4198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Current Safety Technologies</a:t>
            </a:r>
            <a:endParaRPr lang="en-US" b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45696" y="4791898"/>
            <a:ext cx="6873875" cy="161926"/>
          </a:xfrm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March 20, 2018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345697" y="4969178"/>
            <a:ext cx="503238" cy="155973"/>
          </a:xfrm>
        </p:spPr>
        <p:txBody>
          <a:bodyPr/>
          <a:lstStyle/>
          <a:p>
            <a:fld id="{40E9AD42-C178-4DDF-86C3-EDC77BEDCFC5}" type="slidenum">
              <a:rPr lang="en-US" smtClean="0">
                <a:solidFill>
                  <a:srgbClr val="000000"/>
                </a:solidFill>
              </a:rPr>
              <a:pPr/>
              <a:t>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519241" y="874395"/>
            <a:ext cx="5476043" cy="3593850"/>
          </a:xfrm>
        </p:spPr>
        <p:txBody>
          <a:bodyPr>
            <a:normAutofit/>
          </a:bodyPr>
          <a:lstStyle/>
          <a:p>
            <a:r>
              <a:rPr lang="en-US" sz="1800" dirty="0"/>
              <a:t>HMI ELD Regulation </a:t>
            </a:r>
            <a:r>
              <a:rPr lang="en-US" sz="1800" dirty="0" smtClean="0"/>
              <a:t>effective December 2017</a:t>
            </a:r>
            <a:endParaRPr lang="en-US" sz="1800" dirty="0"/>
          </a:p>
          <a:p>
            <a:r>
              <a:rPr lang="en-US" sz="1800" dirty="0"/>
              <a:t>Automatic E</a:t>
            </a:r>
            <a:r>
              <a:rPr lang="en-US" sz="1800" dirty="0" smtClean="0"/>
              <a:t>mergency </a:t>
            </a:r>
            <a:r>
              <a:rPr lang="en-US" sz="1800" dirty="0"/>
              <a:t>Braking </a:t>
            </a:r>
            <a:r>
              <a:rPr lang="en-US" sz="1800" dirty="0" smtClean="0"/>
              <a:t>now standard</a:t>
            </a:r>
            <a:endParaRPr lang="en-US" sz="1800" dirty="0"/>
          </a:p>
          <a:p>
            <a:r>
              <a:rPr lang="en-US" sz="1800" dirty="0"/>
              <a:t>Camera and 360 Vision System </a:t>
            </a:r>
            <a:r>
              <a:rPr lang="en-US" sz="1800" dirty="0" smtClean="0"/>
              <a:t>options</a:t>
            </a:r>
            <a:endParaRPr lang="en-US" sz="1800" dirty="0"/>
          </a:p>
          <a:p>
            <a:r>
              <a:rPr lang="en-US" sz="1800" dirty="0"/>
              <a:t>Pre-crash </a:t>
            </a:r>
            <a:r>
              <a:rPr lang="en-US" sz="1800" dirty="0" smtClean="0"/>
              <a:t>video </a:t>
            </a:r>
            <a:r>
              <a:rPr lang="en-US" sz="1800" dirty="0"/>
              <a:t>– </a:t>
            </a:r>
            <a:r>
              <a:rPr lang="en-US" sz="1800" dirty="0" smtClean="0"/>
              <a:t>proves 4-wheeler causation</a:t>
            </a:r>
            <a:endParaRPr lang="en-US" sz="1800" dirty="0"/>
          </a:p>
          <a:p>
            <a:r>
              <a:rPr lang="en-US" sz="1800" dirty="0"/>
              <a:t>Distracted Driver Mitigation – CWS and AEB</a:t>
            </a:r>
          </a:p>
          <a:p>
            <a:r>
              <a:rPr lang="en-US" sz="1800" dirty="0"/>
              <a:t>Crash </a:t>
            </a:r>
            <a:r>
              <a:rPr lang="en-US" sz="1800" b="1" u="sng" dirty="0"/>
              <a:t>AVOIDANCE</a:t>
            </a:r>
            <a:r>
              <a:rPr lang="en-US" sz="1800" dirty="0"/>
              <a:t> </a:t>
            </a:r>
            <a:r>
              <a:rPr lang="en-US" sz="1800" dirty="0" smtClean="0"/>
              <a:t>is </a:t>
            </a:r>
            <a:r>
              <a:rPr lang="en-US" sz="1800" dirty="0"/>
              <a:t>the </a:t>
            </a:r>
            <a:r>
              <a:rPr lang="en-US" sz="1800" dirty="0" smtClean="0"/>
              <a:t>universal </a:t>
            </a:r>
            <a:r>
              <a:rPr lang="en-US" sz="1800" dirty="0"/>
              <a:t>CV </a:t>
            </a:r>
            <a:r>
              <a:rPr lang="en-US" sz="1800" dirty="0" smtClean="0"/>
              <a:t>goal</a:t>
            </a:r>
            <a:endParaRPr lang="en-US" sz="1800" dirty="0"/>
          </a:p>
        </p:txBody>
      </p:sp>
      <p:pic>
        <p:nvPicPr>
          <p:cNvPr id="9" name="Picture 6" descr="Road to Zero_RGB_PowerPoin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800" y="3406139"/>
            <a:ext cx="2450837" cy="1238885"/>
          </a:xfrm>
          <a:prstGeom prst="rect">
            <a:avLst/>
          </a:prstGeom>
          <a:noFill/>
          <a:ln>
            <a:noFill/>
          </a:ln>
          <a:extLst/>
        </p:spPr>
      </p:pic>
      <p:cxnSp>
        <p:nvCxnSpPr>
          <p:cNvPr id="10" name="Straight Connector 9"/>
          <p:cNvCxnSpPr>
            <a:cxnSpLocks noChangeAspect="1"/>
          </p:cNvCxnSpPr>
          <p:nvPr/>
        </p:nvCxnSpPr>
        <p:spPr>
          <a:xfrm>
            <a:off x="8152028" y="-214872"/>
            <a:ext cx="947985" cy="877824"/>
          </a:xfrm>
          <a:prstGeom prst="line">
            <a:avLst/>
          </a:prstGeom>
          <a:ln w="69850" cap="sq">
            <a:solidFill>
              <a:srgbClr val="557FBB"/>
            </a:solidFill>
            <a:bevel/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cxnSpLocks noChangeAspect="1"/>
          </p:cNvCxnSpPr>
          <p:nvPr/>
        </p:nvCxnSpPr>
        <p:spPr>
          <a:xfrm>
            <a:off x="7757769" y="-214871"/>
            <a:ext cx="1335024" cy="1228224"/>
          </a:xfrm>
          <a:prstGeom prst="line">
            <a:avLst/>
          </a:prstGeom>
          <a:ln w="69850" cap="sq">
            <a:solidFill>
              <a:srgbClr val="F78F6C"/>
            </a:solidFill>
            <a:bevel/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cxnSpLocks noChangeAspect="1"/>
          </p:cNvCxnSpPr>
          <p:nvPr/>
        </p:nvCxnSpPr>
        <p:spPr>
          <a:xfrm>
            <a:off x="7386979" y="-227229"/>
            <a:ext cx="1720172" cy="1600200"/>
          </a:xfrm>
          <a:prstGeom prst="line">
            <a:avLst/>
          </a:prstGeom>
          <a:ln w="69850" cap="flat">
            <a:solidFill>
              <a:srgbClr val="897EA9"/>
            </a:solidFill>
            <a:bevel/>
            <a:headEnd type="none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5647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Near-Term Safety Apps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45696" y="4791898"/>
            <a:ext cx="6873875" cy="161926"/>
          </a:xfrm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March 20, 2018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345697" y="4969178"/>
            <a:ext cx="503238" cy="155973"/>
          </a:xfrm>
        </p:spPr>
        <p:txBody>
          <a:bodyPr/>
          <a:lstStyle/>
          <a:p>
            <a:fld id="{40E9AD42-C178-4DDF-86C3-EDC77BEDCFC5}" type="slidenum">
              <a:rPr lang="en-US" smtClean="0">
                <a:solidFill>
                  <a:srgbClr val="000000"/>
                </a:solidFill>
              </a:rPr>
              <a:pPr/>
              <a:t>6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519241" y="874395"/>
            <a:ext cx="5476043" cy="3593850"/>
          </a:xfrm>
        </p:spPr>
        <p:txBody>
          <a:bodyPr>
            <a:normAutofit/>
          </a:bodyPr>
          <a:lstStyle/>
          <a:p>
            <a:r>
              <a:rPr lang="en-US" sz="1800" dirty="0"/>
              <a:t>Platooning + Other DSRC App Deployment</a:t>
            </a:r>
          </a:p>
          <a:p>
            <a:r>
              <a:rPr lang="en-US" sz="1800" dirty="0"/>
              <a:t>Distracted Driver Mitigation – CWS and AEB</a:t>
            </a:r>
          </a:p>
          <a:p>
            <a:r>
              <a:rPr lang="en-US" sz="1800" dirty="0"/>
              <a:t>Emergency Responder Day – Penn State Demo with MASITE and PA ITS Chapters – lead to…</a:t>
            </a:r>
          </a:p>
          <a:p>
            <a:r>
              <a:rPr lang="en-US" sz="1800" dirty="0"/>
              <a:t>Self-Contained ER Community DSRC Prospects</a:t>
            </a:r>
          </a:p>
          <a:p>
            <a:r>
              <a:rPr lang="en-US" sz="1800" dirty="0"/>
              <a:t>Work Zone and Incident Infrastructure</a:t>
            </a:r>
          </a:p>
          <a:p>
            <a:r>
              <a:rPr lang="en-US" sz="1800" dirty="0" err="1"/>
              <a:t>SPaT</a:t>
            </a:r>
            <a:r>
              <a:rPr lang="en-US" sz="1800" dirty="0"/>
              <a:t> </a:t>
            </a:r>
            <a:r>
              <a:rPr lang="en-US" sz="1800" dirty="0" smtClean="0"/>
              <a:t>Challenge + Smart </a:t>
            </a:r>
            <a:r>
              <a:rPr lang="en-US" sz="1800" dirty="0"/>
              <a:t>Belt &amp; Other </a:t>
            </a:r>
            <a:r>
              <a:rPr lang="en-US" sz="1800" dirty="0" smtClean="0"/>
              <a:t>Coalitions</a:t>
            </a:r>
            <a:endParaRPr lang="en-US" sz="1800" dirty="0"/>
          </a:p>
        </p:txBody>
      </p:sp>
      <p:pic>
        <p:nvPicPr>
          <p:cNvPr id="9" name="Picture 6" descr="Road to Zero_RGB_PowerPoin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800" y="3406139"/>
            <a:ext cx="2450837" cy="1238885"/>
          </a:xfrm>
          <a:prstGeom prst="rect">
            <a:avLst/>
          </a:prstGeom>
          <a:noFill/>
          <a:ln>
            <a:noFill/>
          </a:ln>
          <a:extLst/>
        </p:spPr>
      </p:pic>
      <p:cxnSp>
        <p:nvCxnSpPr>
          <p:cNvPr id="10" name="Straight Connector 9"/>
          <p:cNvCxnSpPr>
            <a:cxnSpLocks noChangeAspect="1"/>
          </p:cNvCxnSpPr>
          <p:nvPr/>
        </p:nvCxnSpPr>
        <p:spPr>
          <a:xfrm>
            <a:off x="8152028" y="-214872"/>
            <a:ext cx="947985" cy="877824"/>
          </a:xfrm>
          <a:prstGeom prst="line">
            <a:avLst/>
          </a:prstGeom>
          <a:ln w="69850" cap="sq">
            <a:solidFill>
              <a:srgbClr val="557FBB"/>
            </a:solidFill>
            <a:bevel/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cxnSpLocks noChangeAspect="1"/>
          </p:cNvCxnSpPr>
          <p:nvPr/>
        </p:nvCxnSpPr>
        <p:spPr>
          <a:xfrm>
            <a:off x="7757769" y="-214871"/>
            <a:ext cx="1335024" cy="1228224"/>
          </a:xfrm>
          <a:prstGeom prst="line">
            <a:avLst/>
          </a:prstGeom>
          <a:ln w="69850" cap="sq">
            <a:solidFill>
              <a:srgbClr val="F78F6C"/>
            </a:solidFill>
            <a:bevel/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cxnSpLocks noChangeAspect="1"/>
          </p:cNvCxnSpPr>
          <p:nvPr/>
        </p:nvCxnSpPr>
        <p:spPr>
          <a:xfrm>
            <a:off x="7386979" y="-227229"/>
            <a:ext cx="1720172" cy="1600200"/>
          </a:xfrm>
          <a:prstGeom prst="line">
            <a:avLst/>
          </a:prstGeom>
          <a:ln w="69850" cap="flat">
            <a:solidFill>
              <a:srgbClr val="897EA9"/>
            </a:solidFill>
            <a:bevel/>
            <a:headEnd type="none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1200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Future Safety Technologies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45696" y="4791898"/>
            <a:ext cx="6873875" cy="161926"/>
          </a:xfrm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March 20, 2018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345697" y="4969178"/>
            <a:ext cx="503238" cy="155973"/>
          </a:xfrm>
        </p:spPr>
        <p:txBody>
          <a:bodyPr/>
          <a:lstStyle/>
          <a:p>
            <a:fld id="{40E9AD42-C178-4DDF-86C3-EDC77BEDCFC5}" type="slidenum">
              <a:rPr lang="en-US" smtClean="0">
                <a:solidFill>
                  <a:srgbClr val="000000"/>
                </a:solidFill>
              </a:rPr>
              <a:pPr/>
              <a:t>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519241" y="874395"/>
            <a:ext cx="5476043" cy="3593850"/>
          </a:xfrm>
        </p:spPr>
        <p:txBody>
          <a:bodyPr>
            <a:normAutofit/>
          </a:bodyPr>
          <a:lstStyle/>
          <a:p>
            <a:r>
              <a:rPr lang="en-US" sz="1800" dirty="0"/>
              <a:t>Automated Truck and Bus Evolution Continues</a:t>
            </a:r>
          </a:p>
          <a:p>
            <a:r>
              <a:rPr lang="en-US" sz="1800" dirty="0"/>
              <a:t>Self-Contained vs. DSRC – Advanced Warning</a:t>
            </a:r>
          </a:p>
          <a:p>
            <a:r>
              <a:rPr lang="en-US" sz="1800" dirty="0"/>
              <a:t>DSRC vs. 5G; 5G vs. 6G, Satellite, Whatever</a:t>
            </a:r>
          </a:p>
          <a:p>
            <a:r>
              <a:rPr lang="en-US" sz="1800" dirty="0"/>
              <a:t>Fully Autonomous Applications in Demo Mode</a:t>
            </a:r>
          </a:p>
          <a:p>
            <a:r>
              <a:rPr lang="en-US" sz="1800" dirty="0"/>
              <a:t>Construction Equipment, Mines, etc. Apps</a:t>
            </a:r>
          </a:p>
          <a:p>
            <a:r>
              <a:rPr lang="en-US" sz="1800" dirty="0"/>
              <a:t>Widely Autonomous Trucks – </a:t>
            </a:r>
            <a:r>
              <a:rPr lang="en-US" sz="1800" dirty="0" smtClean="0"/>
              <a:t>After </a:t>
            </a:r>
            <a:r>
              <a:rPr lang="en-US" sz="1800" dirty="0"/>
              <a:t>I’m </a:t>
            </a:r>
            <a:r>
              <a:rPr lang="en-US" sz="1800" dirty="0" smtClean="0"/>
              <a:t>Gone</a:t>
            </a:r>
            <a:endParaRPr lang="en-US" sz="1800" dirty="0"/>
          </a:p>
        </p:txBody>
      </p:sp>
      <p:pic>
        <p:nvPicPr>
          <p:cNvPr id="9" name="Picture 6" descr="Road to Zero_RGB_PowerPoin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800" y="3406139"/>
            <a:ext cx="2450837" cy="1238885"/>
          </a:xfrm>
          <a:prstGeom prst="rect">
            <a:avLst/>
          </a:prstGeom>
          <a:noFill/>
          <a:ln>
            <a:noFill/>
          </a:ln>
          <a:extLst/>
        </p:spPr>
      </p:pic>
      <p:cxnSp>
        <p:nvCxnSpPr>
          <p:cNvPr id="10" name="Straight Connector 9"/>
          <p:cNvCxnSpPr>
            <a:cxnSpLocks noChangeAspect="1"/>
          </p:cNvCxnSpPr>
          <p:nvPr/>
        </p:nvCxnSpPr>
        <p:spPr>
          <a:xfrm>
            <a:off x="8152028" y="-214872"/>
            <a:ext cx="947985" cy="877824"/>
          </a:xfrm>
          <a:prstGeom prst="line">
            <a:avLst/>
          </a:prstGeom>
          <a:ln w="69850" cap="sq">
            <a:solidFill>
              <a:srgbClr val="557FBB"/>
            </a:solidFill>
            <a:bevel/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cxnSpLocks noChangeAspect="1"/>
          </p:cNvCxnSpPr>
          <p:nvPr/>
        </p:nvCxnSpPr>
        <p:spPr>
          <a:xfrm>
            <a:off x="7757769" y="-214871"/>
            <a:ext cx="1335024" cy="1228224"/>
          </a:xfrm>
          <a:prstGeom prst="line">
            <a:avLst/>
          </a:prstGeom>
          <a:ln w="69850" cap="sq">
            <a:solidFill>
              <a:srgbClr val="F78F6C"/>
            </a:solidFill>
            <a:bevel/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cxnSpLocks noChangeAspect="1"/>
          </p:cNvCxnSpPr>
          <p:nvPr/>
        </p:nvCxnSpPr>
        <p:spPr>
          <a:xfrm>
            <a:off x="7386979" y="-227229"/>
            <a:ext cx="1720172" cy="1600200"/>
          </a:xfrm>
          <a:prstGeom prst="line">
            <a:avLst/>
          </a:prstGeom>
          <a:ln w="69850" cap="flat">
            <a:solidFill>
              <a:srgbClr val="897EA9"/>
            </a:solidFill>
            <a:bevel/>
            <a:headEnd type="none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4182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Video References  </a:t>
            </a:r>
            <a:endParaRPr lang="en-US" b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45696" y="4791898"/>
            <a:ext cx="6873875" cy="161926"/>
          </a:xfrm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March 20, 2018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345697" y="4969178"/>
            <a:ext cx="503238" cy="155973"/>
          </a:xfrm>
        </p:spPr>
        <p:txBody>
          <a:bodyPr/>
          <a:lstStyle/>
          <a:p>
            <a:fld id="{40E9AD42-C178-4DDF-86C3-EDC77BEDCFC5}" type="slidenum">
              <a:rPr lang="en-US" smtClean="0">
                <a:solidFill>
                  <a:srgbClr val="000000"/>
                </a:solidFill>
              </a:rPr>
              <a:pPr/>
              <a:t>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24681" y="904875"/>
            <a:ext cx="8100600" cy="35938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200" b="1" dirty="0">
                <a:sym typeface="Wingdings" panose="05000000000000000000" pitchFamily="2" charset="2"/>
              </a:rPr>
              <a:t>Automatic Emergency Braking: </a:t>
            </a:r>
            <a:r>
              <a:rPr lang="en-US" sz="1100" dirty="0">
                <a:solidFill>
                  <a:srgbClr val="0000FF"/>
                </a:solidFill>
                <a:sym typeface="Wingdings" panose="05000000000000000000" pitchFamily="2" charset="2"/>
                <a:hlinkClick r:id="rId2"/>
              </a:rPr>
              <a:t>https://www.youtube.com/watch?annotation_id=annotation_83258&amp;feature=iv&amp;src_vid=ridS396W2BY&amp;v=WH4F7J7AAFE</a:t>
            </a:r>
            <a:r>
              <a:rPr lang="en-US" sz="1100" dirty="0">
                <a:solidFill>
                  <a:srgbClr val="0000FF"/>
                </a:solidFill>
                <a:sym typeface="Wingdings" panose="05000000000000000000" pitchFamily="2" charset="2"/>
              </a:rPr>
              <a:t> </a:t>
            </a:r>
            <a:r>
              <a:rPr lang="en-US" sz="1100" dirty="0">
                <a:sym typeface="Wingdings" panose="05000000000000000000" pitchFamily="2" charset="2"/>
              </a:rPr>
              <a:t> </a:t>
            </a:r>
          </a:p>
          <a:p>
            <a:pPr marL="0" indent="0">
              <a:buNone/>
            </a:pPr>
            <a:r>
              <a:rPr lang="en-US" sz="1200" b="1" dirty="0">
                <a:sym typeface="Wingdings" panose="05000000000000000000" pitchFamily="2" charset="2"/>
              </a:rPr>
              <a:t>Collision Avoidance in a Curve: </a:t>
            </a:r>
            <a:r>
              <a:rPr lang="en-US" sz="1200" dirty="0">
                <a:solidFill>
                  <a:srgbClr val="0000FF"/>
                </a:solidFill>
                <a:sym typeface="Wingdings" panose="05000000000000000000" pitchFamily="2" charset="2"/>
                <a:hlinkClick r:id="rId3"/>
              </a:rPr>
              <a:t>https://www.youtube.com/watch?v=dqNtzncxxcI</a:t>
            </a:r>
            <a:r>
              <a:rPr lang="en-US" sz="1200" dirty="0">
                <a:solidFill>
                  <a:srgbClr val="0000FF"/>
                </a:solidFill>
                <a:sym typeface="Wingdings" panose="05000000000000000000" pitchFamily="2" charset="2"/>
              </a:rPr>
              <a:t> </a:t>
            </a:r>
          </a:p>
          <a:p>
            <a:pPr marL="0" indent="0">
              <a:buNone/>
            </a:pPr>
            <a:r>
              <a:rPr lang="en-US" sz="1200" b="1" dirty="0"/>
              <a:t>Crash Zone and Emergency Responder: </a:t>
            </a:r>
            <a:r>
              <a:rPr lang="en-US" sz="1200" dirty="0">
                <a:solidFill>
                  <a:srgbClr val="0000FF"/>
                </a:solidFill>
                <a:hlinkClick r:id="rId4"/>
              </a:rPr>
              <a:t>http://www.tsag-its.org/</a:t>
            </a:r>
            <a:r>
              <a:rPr lang="en-US" sz="1200" dirty="0">
                <a:solidFill>
                  <a:srgbClr val="0000FF"/>
                </a:solidFill>
              </a:rPr>
              <a:t> </a:t>
            </a:r>
          </a:p>
          <a:p>
            <a:pPr marL="0" indent="0">
              <a:buNone/>
            </a:pPr>
            <a:r>
              <a:rPr lang="en-US" sz="1200" b="1" dirty="0"/>
              <a:t>Platooning: </a:t>
            </a:r>
            <a:r>
              <a:rPr lang="en-US" sz="1200" dirty="0">
                <a:solidFill>
                  <a:srgbClr val="0000FF"/>
                </a:solidFill>
                <a:hlinkClick r:id="rId5"/>
              </a:rPr>
              <a:t>https://www.youtube.com/watch?v=iNTKqh7i5jQ</a:t>
            </a:r>
            <a:endParaRPr lang="en-US" sz="1200" dirty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sz="1200" b="1" dirty="0"/>
              <a:t>Work Zone Warning: </a:t>
            </a:r>
            <a:r>
              <a:rPr lang="en-US" sz="1200" dirty="0"/>
              <a:t>CAMP Fowlerville, MI Demo Clip </a:t>
            </a:r>
            <a:r>
              <a:rPr lang="en-US" sz="1200" b="1" dirty="0"/>
              <a:t>(upon request)</a:t>
            </a:r>
          </a:p>
        </p:txBody>
      </p:sp>
      <p:pic>
        <p:nvPicPr>
          <p:cNvPr id="9" name="Picture 6" descr="Road to Zero_RGB_PowerPoint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800" y="3359785"/>
            <a:ext cx="2542540" cy="1285240"/>
          </a:xfrm>
          <a:prstGeom prst="rect">
            <a:avLst/>
          </a:prstGeom>
          <a:noFill/>
          <a:ln>
            <a:noFill/>
          </a:ln>
          <a:extLst/>
        </p:spPr>
      </p:pic>
      <p:cxnSp>
        <p:nvCxnSpPr>
          <p:cNvPr id="10" name="Straight Connector 9"/>
          <p:cNvCxnSpPr>
            <a:cxnSpLocks noChangeAspect="1"/>
          </p:cNvCxnSpPr>
          <p:nvPr/>
        </p:nvCxnSpPr>
        <p:spPr>
          <a:xfrm>
            <a:off x="8152028" y="-214872"/>
            <a:ext cx="947985" cy="877824"/>
          </a:xfrm>
          <a:prstGeom prst="line">
            <a:avLst/>
          </a:prstGeom>
          <a:ln w="69850" cap="sq">
            <a:solidFill>
              <a:srgbClr val="557FBB"/>
            </a:solidFill>
            <a:bevel/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cxnSpLocks noChangeAspect="1"/>
          </p:cNvCxnSpPr>
          <p:nvPr/>
        </p:nvCxnSpPr>
        <p:spPr>
          <a:xfrm>
            <a:off x="7757769" y="-214871"/>
            <a:ext cx="1335024" cy="1228224"/>
          </a:xfrm>
          <a:prstGeom prst="line">
            <a:avLst/>
          </a:prstGeom>
          <a:ln w="69850" cap="sq">
            <a:solidFill>
              <a:srgbClr val="F78F6C"/>
            </a:solidFill>
            <a:bevel/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cxnSpLocks noChangeAspect="1"/>
          </p:cNvCxnSpPr>
          <p:nvPr/>
        </p:nvCxnSpPr>
        <p:spPr>
          <a:xfrm>
            <a:off x="7386979" y="-227229"/>
            <a:ext cx="1720172" cy="1600200"/>
          </a:xfrm>
          <a:prstGeom prst="line">
            <a:avLst/>
          </a:prstGeom>
          <a:ln w="69850" cap="flat">
            <a:solidFill>
              <a:srgbClr val="897EA9"/>
            </a:solidFill>
            <a:bevel/>
            <a:headEnd type="none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6173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Widescreen_Volvo_Group_Headquarters">
  <a:themeElements>
    <a:clrScheme name="Volvo Profile and Accent Colors - AB Volvo/BU">
      <a:dk1>
        <a:srgbClr val="000000"/>
      </a:dk1>
      <a:lt1>
        <a:srgbClr val="FFFFFF"/>
      </a:lt1>
      <a:dk2>
        <a:srgbClr val="616161"/>
      </a:dk2>
      <a:lt2>
        <a:srgbClr val="9D9E9C"/>
      </a:lt2>
      <a:accent1>
        <a:srgbClr val="B1BCC8"/>
      </a:accent1>
      <a:accent2>
        <a:srgbClr val="627890"/>
      </a:accent2>
      <a:accent3>
        <a:srgbClr val="8FA8A0"/>
      </a:accent3>
      <a:accent4>
        <a:srgbClr val="C7D3D0"/>
      </a:accent4>
      <a:accent5>
        <a:srgbClr val="A65E6D"/>
      </a:accent5>
      <a:accent6>
        <a:srgbClr val="E5DAA2"/>
      </a:accent6>
      <a:hlink>
        <a:srgbClr val="627890"/>
      </a:hlink>
      <a:folHlink>
        <a:srgbClr val="7BA96B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9050"/>
      </a:spPr>
      <a:bodyPr rtlCol="0" anchor="ctr"/>
      <a:lstStyle>
        <a:defPPr algn="ctr">
          <a:defRPr sz="200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200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616161"/>
      </a:dk2>
      <a:lt2>
        <a:srgbClr val="9D9E9C"/>
      </a:lt2>
      <a:accent1>
        <a:srgbClr val="B1BCC8"/>
      </a:accent1>
      <a:accent2>
        <a:srgbClr val="627890"/>
      </a:accent2>
      <a:accent3>
        <a:srgbClr val="8FA8A0"/>
      </a:accent3>
      <a:accent4>
        <a:srgbClr val="C7D3D0"/>
      </a:accent4>
      <a:accent5>
        <a:srgbClr val="A65E6D"/>
      </a:accent5>
      <a:accent6>
        <a:srgbClr val="E5DAA2"/>
      </a:accent6>
      <a:hlink>
        <a:srgbClr val="627890"/>
      </a:hlink>
      <a:folHlink>
        <a:srgbClr val="7BA96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616161"/>
      </a:dk2>
      <a:lt2>
        <a:srgbClr val="9D9E9C"/>
      </a:lt2>
      <a:accent1>
        <a:srgbClr val="B1BCC8"/>
      </a:accent1>
      <a:accent2>
        <a:srgbClr val="627890"/>
      </a:accent2>
      <a:accent3>
        <a:srgbClr val="8FA8A0"/>
      </a:accent3>
      <a:accent4>
        <a:srgbClr val="C7D3D0"/>
      </a:accent4>
      <a:accent5>
        <a:srgbClr val="A65E6D"/>
      </a:accent5>
      <a:accent6>
        <a:srgbClr val="E5DAA2"/>
      </a:accent6>
      <a:hlink>
        <a:srgbClr val="627890"/>
      </a:hlink>
      <a:folHlink>
        <a:srgbClr val="7BA96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Violin Document" ma:contentTypeID="0x01010086C4F05DD681D14D8E935E0D21BCCE0400F2E8F23886C3714DA559C76E0300BE6F" ma:contentTypeVersion="42" ma:contentTypeDescription="Violin Document" ma:contentTypeScope="" ma:versionID="6d9824ae9899169f6e8ecfa7d0b1c6a8">
  <xsd:schema xmlns:xsd="http://www.w3.org/2001/XMLSchema" xmlns:xs="http://www.w3.org/2001/XMLSchema" xmlns:p="http://schemas.microsoft.com/office/2006/metadata/properties" xmlns:ns2="da73cbbf-d703-4674-9e11-c9c0be3ba07d" targetNamespace="http://schemas.microsoft.com/office/2006/metadata/properties" ma:root="true" ma:fieldsID="9d6f02fc6da386d6e9fcdccdd397ca7b" ns2:_="">
    <xsd:import namespace="da73cbbf-d703-4674-9e11-c9c0be3ba07d"/>
    <xsd:element name="properties">
      <xsd:complexType>
        <xsd:sequence>
          <xsd:element name="documentManagement">
            <xsd:complexType>
              <xsd:all>
                <xsd:element ref="ns2:ViolinValidFrom"/>
                <xsd:element ref="ns2:c0b6baad6f1e496e8f9c4bcad5700156" minOccurs="0"/>
                <xsd:element ref="ns2:TaxCatchAll" minOccurs="0"/>
                <xsd:element ref="ns2:TaxCatchAllLabel" minOccurs="0"/>
                <xsd:element ref="ns2:ViolinDescription" minOccurs="0"/>
                <xsd:element ref="ns2:ViolinOwner" minOccurs="0"/>
                <xsd:element ref="ns2:m5d1af70ab2d4d5495fe08692d2a5f36" minOccurs="0"/>
                <xsd:element ref="ns2:a2c6c304dc2b43e59fe5b4e1547c04f3" minOccurs="0"/>
                <xsd:element ref="ns2:jd5f208da12847079f01883aac575489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a73cbbf-d703-4674-9e11-c9c0be3ba07d" elementFormDefault="qualified">
    <xsd:import namespace="http://schemas.microsoft.com/office/2006/documentManagement/types"/>
    <xsd:import namespace="http://schemas.microsoft.com/office/infopath/2007/PartnerControls"/>
    <xsd:element name="ViolinValidFrom" ma:index="8" ma:displayName="Valid From" ma:format="DateOnly" ma:internalName="ViolinValidFrom" ma:readOnly="false">
      <xsd:simpleType>
        <xsd:restriction base="dms:DateTime"/>
      </xsd:simpleType>
    </xsd:element>
    <xsd:element name="c0b6baad6f1e496e8f9c4bcad5700156" ma:index="9" nillable="true" ma:taxonomy="true" ma:internalName="c0b6baad6f1e496e8f9c4bcad5700156" ma:taxonomyFieldName="ViolinLanguage" ma:displayName="Language" ma:indexed="true" ma:readOnly="false" ma:default="" ma:fieldId="{c0b6baad-6f1e-496e-8f9c-4bcad5700156}" ma:sspId="3733d03b-b6ea-435d-82fe-a0683924336c" ma:termSetId="f4a8370f-8ef2-42f3-96e5-45d5c0c5170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0" nillable="true" ma:displayName="Taxonomy Catch All Column" ma:hidden="true" ma:list="{5111469f-745c-4798-875e-be230de851c7}" ma:internalName="TaxCatchAll" ma:showField="CatchAllData" ma:web="da73cbbf-d703-4674-9e11-c9c0be3ba07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1" nillable="true" ma:displayName="Taxonomy Catch All Column1" ma:hidden="true" ma:list="{5111469f-745c-4798-875e-be230de851c7}" ma:internalName="TaxCatchAllLabel" ma:readOnly="true" ma:showField="CatchAllDataLabel" ma:web="da73cbbf-d703-4674-9e11-c9c0be3ba07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ViolinDescription" ma:index="13" nillable="true" ma:displayName="Description" ma:internalName="ViolinDescription" ma:readOnly="false">
      <xsd:simpleType>
        <xsd:restriction base="dms:Text"/>
      </xsd:simpleType>
    </xsd:element>
    <xsd:element name="ViolinOwner" ma:index="14" nillable="true" ma:displayName="Owner" ma:internalName="ViolinOwne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5d1af70ab2d4d5495fe08692d2a5f36" ma:index="15" nillable="true" ma:taxonomy="true" ma:internalName="m5d1af70ab2d4d5495fe08692d2a5f36" ma:taxonomyFieldName="ViolinTags" ma:displayName="Topic Tags" ma:default="" ma:fieldId="{65d1af70-ab2d-4d54-95fe-08692d2a5f36}" ma:taxonomyMulti="true" ma:sspId="3733d03b-b6ea-435d-82fe-a0683924336c" ma:termSetId="4fc23154-d74b-4e29-876e-ffd55ce6ac0e" ma:anchorId="3d0768ed-2ac5-4bb3-95a7-4858f9ed7af0" ma:open="false" ma:isKeyword="false">
      <xsd:complexType>
        <xsd:sequence>
          <xsd:element ref="pc:Terms" minOccurs="0" maxOccurs="1"/>
        </xsd:sequence>
      </xsd:complexType>
    </xsd:element>
    <xsd:element name="a2c6c304dc2b43e59fe5b4e1547c04f3" ma:index="17" nillable="true" ma:taxonomy="true" ma:internalName="a2c6c304dc2b43e59fe5b4e1547c04f3" ma:taxonomyFieldName="ViolinOrganizationTags" ma:displayName="Organization Tags" ma:readOnly="false" ma:default="" ma:fieldId="{a2c6c304-dc2b-43e5-9fe5-b4e1547c04f3}" ma:taxonomyMulti="true" ma:sspId="3733d03b-b6ea-435d-82fe-a0683924336c" ma:termSetId="2468add1-202a-4200-97a1-c0d2e18bbb8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jd5f208da12847079f01883aac575489" ma:index="19" nillable="true" ma:taxonomy="true" ma:internalName="jd5f208da12847079f01883aac575489" ma:taxonomyFieldName="ViolinProcessTags" ma:displayName="Process Tags" ma:readOnly="false" ma:default="" ma:fieldId="{3d5f208d-a128-4707-9f01-883aac575489}" ma:taxonomyMulti="true" ma:sspId="3733d03b-b6ea-435d-82fe-a0683924336c" ma:termSetId="bd5dc0ef-1180-4940-bed7-49fc2af1bdd8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5d1af70ab2d4d5495fe08692d2a5f36 xmlns="da73cbbf-d703-4674-9e11-c9c0be3ba07d">
      <Terms xmlns="http://schemas.microsoft.com/office/infopath/2007/PartnerControls"/>
    </m5d1af70ab2d4d5495fe08692d2a5f36>
    <TaxCatchAll xmlns="da73cbbf-d703-4674-9e11-c9c0be3ba07d">
      <Value>1</Value>
    </TaxCatchAll>
    <a2c6c304dc2b43e59fe5b4e1547c04f3 xmlns="da73cbbf-d703-4674-9e11-c9c0be3ba07d">
      <Terms xmlns="http://schemas.microsoft.com/office/infopath/2007/PartnerControls"/>
    </a2c6c304dc2b43e59fe5b4e1547c04f3>
    <jd5f208da12847079f01883aac575489 xmlns="da73cbbf-d703-4674-9e11-c9c0be3ba07d">
      <Terms xmlns="http://schemas.microsoft.com/office/infopath/2007/PartnerControls"/>
    </jd5f208da12847079f01883aac575489>
    <c0b6baad6f1e496e8f9c4bcad5700156 xmlns="da73cbbf-d703-4674-9e11-c9c0be3ba07d">
      <Terms xmlns="http://schemas.microsoft.com/office/infopath/2007/PartnerControls">
        <TermInfo xmlns="http://schemas.microsoft.com/office/infopath/2007/PartnerControls">
          <TermName xmlns="http://schemas.microsoft.com/office/infopath/2007/PartnerControls">English</TermName>
          <TermId xmlns="http://schemas.microsoft.com/office/infopath/2007/PartnerControls">87e31317-c6c6-4d28-86fe-780f9ae74b3b</TermId>
        </TermInfo>
      </Terms>
    </c0b6baad6f1e496e8f9c4bcad5700156>
    <ViolinOwner xmlns="da73cbbf-d703-4674-9e11-c9c0be3ba07d">
      <UserInfo>
        <DisplayName>Sikström Anna</DisplayName>
        <AccountId>13484</AccountId>
        <AccountType/>
      </UserInfo>
    </ViolinOwner>
    <ViolinDescription xmlns="da73cbbf-d703-4674-9e11-c9c0be3ba07d" xsi:nil="true"/>
    <ViolinValidFrom xmlns="da73cbbf-d703-4674-9e11-c9c0be3ba07d">2017-10-19T22:00:00+00:00</ViolinValidFrom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93BFED0-920B-4CC2-8B55-C49BF1D0C40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a73cbbf-d703-4674-9e11-c9c0be3ba07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3B5C620-1BAD-4B2B-9F3C-EBF261B9CC64}">
  <ds:schemaRefs>
    <ds:schemaRef ds:uri="http://www.w3.org/XML/1998/namespace"/>
    <ds:schemaRef ds:uri="http://purl.org/dc/terms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da73cbbf-d703-4674-9e11-c9c0be3ba07d"/>
  </ds:schemaRefs>
</ds:datastoreItem>
</file>

<file path=customXml/itemProps3.xml><?xml version="1.0" encoding="utf-8"?>
<ds:datastoreItem xmlns:ds="http://schemas.openxmlformats.org/officeDocument/2006/customXml" ds:itemID="{149AA133-E5E6-4A7E-9904-9B6D1EBED47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Widescreen_Volvo_Group_Headquarters</Template>
  <TotalTime>0</TotalTime>
  <Words>372</Words>
  <Application>Microsoft Office PowerPoint</Application>
  <PresentationFormat>On-screen Show (16:9)</PresentationFormat>
  <Paragraphs>62</Paragraphs>
  <Slides>8</Slides>
  <Notes>0</Notes>
  <HiddenSlides>0</HiddenSlides>
  <MMClips>1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Symbol</vt:lpstr>
      <vt:lpstr>Wingdings</vt:lpstr>
      <vt:lpstr>Widescreen_Volvo_Group_Headquarters</vt:lpstr>
      <vt:lpstr>think-cell Slide</vt:lpstr>
      <vt:lpstr>Advanced Safety Technologies</vt:lpstr>
      <vt:lpstr>Wear Your Seat Belt</vt:lpstr>
      <vt:lpstr>PowerPoint Presentation</vt:lpstr>
      <vt:lpstr>From 1959 to ~Y2K and IVI</vt:lpstr>
      <vt:lpstr>Current Safety Technologies</vt:lpstr>
      <vt:lpstr>Near-Term Safety Apps</vt:lpstr>
      <vt:lpstr>Future Safety Technologies</vt:lpstr>
      <vt:lpstr>Video References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Pressconference Q3 2017</dc:title>
  <dc:creator/>
  <cp:lastModifiedBy/>
  <cp:revision>1</cp:revision>
  <dcterms:created xsi:type="dcterms:W3CDTF">2017-03-15T07:54:34Z</dcterms:created>
  <dcterms:modified xsi:type="dcterms:W3CDTF">2018-03-20T03:08:31Z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0x01010086C4F05DD681D14D8E935E0D21BCCE0400F2E8F23886C3714DA559C76E0300BE6F</vt:lpwstr>
  </property>
  <property fmtid="{D5CDD505-2E9C-101B-9397-08002B2CF9AE}" pid="3" name="ViolinProcessTags">
    <vt:lpwstr/>
  </property>
  <property fmtid="{D5CDD505-2E9C-101B-9397-08002B2CF9AE}" pid="4" name="ViolinTags">
    <vt:lpwstr/>
  </property>
  <property fmtid="{D5CDD505-2E9C-101B-9397-08002B2CF9AE}" pid="5" name="ViolinOrganizationTags">
    <vt:lpwstr/>
  </property>
  <property fmtid="{D5CDD505-2E9C-101B-9397-08002B2CF9AE}" pid="6" name="ViolinLanguage">
    <vt:lpwstr>1;#English|87e31317-c6c6-4d28-86fe-780f9ae74b3b</vt:lpwstr>
  </property>
</Properties>
</file>