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701" r:id="rId2"/>
  </p:sldMasterIdLst>
  <p:notesMasterIdLst>
    <p:notesMasterId r:id="rId39"/>
  </p:notesMasterIdLst>
  <p:handoutMasterIdLst>
    <p:handoutMasterId r:id="rId40"/>
  </p:handoutMasterIdLst>
  <p:sldIdLst>
    <p:sldId id="452" r:id="rId3"/>
    <p:sldId id="277" r:id="rId4"/>
    <p:sldId id="451" r:id="rId5"/>
    <p:sldId id="278" r:id="rId6"/>
    <p:sldId id="291" r:id="rId7"/>
    <p:sldId id="404" r:id="rId8"/>
    <p:sldId id="294" r:id="rId9"/>
    <p:sldId id="369" r:id="rId10"/>
    <p:sldId id="328" r:id="rId11"/>
    <p:sldId id="367" r:id="rId12"/>
    <p:sldId id="434" r:id="rId13"/>
    <p:sldId id="332" r:id="rId14"/>
    <p:sldId id="264" r:id="rId15"/>
    <p:sldId id="265" r:id="rId16"/>
    <p:sldId id="371" r:id="rId17"/>
    <p:sldId id="266" r:id="rId18"/>
    <p:sldId id="267" r:id="rId19"/>
    <p:sldId id="268" r:id="rId20"/>
    <p:sldId id="433" r:id="rId21"/>
    <p:sldId id="448" r:id="rId22"/>
    <p:sldId id="450" r:id="rId23"/>
    <p:sldId id="449" r:id="rId24"/>
    <p:sldId id="389" r:id="rId25"/>
    <p:sldId id="442" r:id="rId26"/>
    <p:sldId id="443" r:id="rId27"/>
    <p:sldId id="446" r:id="rId28"/>
    <p:sldId id="337" r:id="rId29"/>
    <p:sldId id="447" r:id="rId30"/>
    <p:sldId id="445" r:id="rId31"/>
    <p:sldId id="437" r:id="rId32"/>
    <p:sldId id="311" r:id="rId33"/>
    <p:sldId id="435" r:id="rId34"/>
    <p:sldId id="309" r:id="rId35"/>
    <p:sldId id="283" r:id="rId36"/>
    <p:sldId id="313" r:id="rId37"/>
    <p:sldId id="453" r:id="rId3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4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C42"/>
    <a:srgbClr val="000000"/>
    <a:srgbClr val="FFFFFF"/>
    <a:srgbClr val="3F7483"/>
    <a:srgbClr val="DD7E7E"/>
    <a:srgbClr val="FF8C00"/>
    <a:srgbClr val="4F669A"/>
    <a:srgbClr val="A4CE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5" autoAdjust="0"/>
    <p:restoredTop sz="94643"/>
  </p:normalViewPr>
  <p:slideViewPr>
    <p:cSldViewPr snapToObjects="1">
      <p:cViewPr varScale="1">
        <p:scale>
          <a:sx n="113" d="100"/>
          <a:sy n="113" d="100"/>
        </p:scale>
        <p:origin x="572" y="68"/>
      </p:cViewPr>
      <p:guideLst>
        <p:guide orient="horz" pos="1620"/>
        <p:guide pos="480"/>
      </p:guideLst>
    </p:cSldViewPr>
  </p:slideViewPr>
  <p:notesTextViewPr>
    <p:cViewPr>
      <p:scale>
        <a:sx n="1" d="1"/>
        <a:sy n="1" d="1"/>
      </p:scale>
      <p:origin x="0" y="0"/>
    </p:cViewPr>
  </p:notesTextViewPr>
  <p:notesViewPr>
    <p:cSldViewPr snapToObjects="1">
      <p:cViewPr varScale="1">
        <p:scale>
          <a:sx n="114" d="100"/>
          <a:sy n="114" d="100"/>
        </p:scale>
        <p:origin x="3696"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2B28A1-E10B-664F-A37B-62FFF531DC76}" type="slidenum">
              <a:rPr lang="en-US" smtClean="0"/>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FC8ABB-F261-9946-BD45-B30F81CA56D0}" type="datetimeFigureOut">
              <a:rPr lang="en-US" smtClean="0"/>
              <a:t>7/11/2019</a:t>
            </a:fld>
            <a:endParaRPr lang="en-US"/>
          </a:p>
        </p:txBody>
      </p:sp>
    </p:spTree>
    <p:extLst>
      <p:ext uri="{BB962C8B-B14F-4D97-AF65-F5344CB8AC3E}">
        <p14:creationId xmlns:p14="http://schemas.microsoft.com/office/powerpoint/2010/main" val="1177841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1FB45-8E5A-0047-85F9-A4792D73B5DE}" type="datetimeFigureOut">
              <a:rPr lang="en-US" smtClean="0"/>
              <a:t>7/11/2019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63312-94B1-2742-B2C8-DACB98136561}" type="slidenum">
              <a:rPr lang="en-US" smtClean="0"/>
              <a:t>‹#›</a:t>
            </a:fld>
            <a:endParaRPr lang="en-US"/>
          </a:p>
        </p:txBody>
      </p:sp>
    </p:spTree>
    <p:extLst>
      <p:ext uri="{BB962C8B-B14F-4D97-AF65-F5344CB8AC3E}">
        <p14:creationId xmlns:p14="http://schemas.microsoft.com/office/powerpoint/2010/main" val="17997276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598DD-99AC-2D49-8B66-235EFCED29F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66612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63312-94B1-2742-B2C8-DACB98136561}" type="slidenum">
              <a:rPr lang="en-US" smtClean="0"/>
              <a:t>19</a:t>
            </a:fld>
            <a:endParaRPr lang="en-US"/>
          </a:p>
        </p:txBody>
      </p:sp>
    </p:spTree>
    <p:extLst>
      <p:ext uri="{BB962C8B-B14F-4D97-AF65-F5344CB8AC3E}">
        <p14:creationId xmlns:p14="http://schemas.microsoft.com/office/powerpoint/2010/main" val="3161729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21</a:t>
            </a:fld>
            <a:endParaRPr lang="en-US"/>
          </a:p>
        </p:txBody>
      </p:sp>
    </p:spTree>
    <p:extLst>
      <p:ext uri="{BB962C8B-B14F-4D97-AF65-F5344CB8AC3E}">
        <p14:creationId xmlns:p14="http://schemas.microsoft.com/office/powerpoint/2010/main" val="4018489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22</a:t>
            </a:fld>
            <a:endParaRPr lang="en-US"/>
          </a:p>
        </p:txBody>
      </p:sp>
    </p:spTree>
    <p:extLst>
      <p:ext uri="{BB962C8B-B14F-4D97-AF65-F5344CB8AC3E}">
        <p14:creationId xmlns:p14="http://schemas.microsoft.com/office/powerpoint/2010/main" val="2438804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24</a:t>
            </a:fld>
            <a:endParaRPr lang="en-US"/>
          </a:p>
        </p:txBody>
      </p:sp>
    </p:spTree>
    <p:extLst>
      <p:ext uri="{BB962C8B-B14F-4D97-AF65-F5344CB8AC3E}">
        <p14:creationId xmlns:p14="http://schemas.microsoft.com/office/powerpoint/2010/main" val="2849948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25</a:t>
            </a:fld>
            <a:endParaRPr lang="en-US"/>
          </a:p>
        </p:txBody>
      </p:sp>
    </p:spTree>
    <p:extLst>
      <p:ext uri="{BB962C8B-B14F-4D97-AF65-F5344CB8AC3E}">
        <p14:creationId xmlns:p14="http://schemas.microsoft.com/office/powerpoint/2010/main" val="1969445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26</a:t>
            </a:fld>
            <a:endParaRPr lang="en-US"/>
          </a:p>
        </p:txBody>
      </p:sp>
    </p:spTree>
    <p:extLst>
      <p:ext uri="{BB962C8B-B14F-4D97-AF65-F5344CB8AC3E}">
        <p14:creationId xmlns:p14="http://schemas.microsoft.com/office/powerpoint/2010/main" val="2712461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Is there another way to communicate this w/o equations?</a:t>
            </a:r>
          </a:p>
        </p:txBody>
      </p:sp>
      <p:sp>
        <p:nvSpPr>
          <p:cNvPr id="4" name="Slide Number Placeholder 3"/>
          <p:cNvSpPr>
            <a:spLocks noGrp="1"/>
          </p:cNvSpPr>
          <p:nvPr>
            <p:ph type="sldNum" sz="quarter" idx="5"/>
          </p:nvPr>
        </p:nvSpPr>
        <p:spPr/>
        <p:txBody>
          <a:bodyPr/>
          <a:lstStyle/>
          <a:p>
            <a:fld id="{59763312-94B1-2742-B2C8-DACB98136561}" type="slidenum">
              <a:rPr lang="en-US" smtClean="0"/>
              <a:t>27</a:t>
            </a:fld>
            <a:endParaRPr lang="en-US"/>
          </a:p>
        </p:txBody>
      </p:sp>
    </p:spTree>
    <p:extLst>
      <p:ext uri="{BB962C8B-B14F-4D97-AF65-F5344CB8AC3E}">
        <p14:creationId xmlns:p14="http://schemas.microsoft.com/office/powerpoint/2010/main" val="1623431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28</a:t>
            </a:fld>
            <a:endParaRPr lang="en-US"/>
          </a:p>
        </p:txBody>
      </p:sp>
    </p:spTree>
    <p:extLst>
      <p:ext uri="{BB962C8B-B14F-4D97-AF65-F5344CB8AC3E}">
        <p14:creationId xmlns:p14="http://schemas.microsoft.com/office/powerpoint/2010/main" val="3104199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29</a:t>
            </a:fld>
            <a:endParaRPr lang="en-US"/>
          </a:p>
        </p:txBody>
      </p:sp>
    </p:spTree>
    <p:extLst>
      <p:ext uri="{BB962C8B-B14F-4D97-AF65-F5344CB8AC3E}">
        <p14:creationId xmlns:p14="http://schemas.microsoft.com/office/powerpoint/2010/main" val="3013675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30</a:t>
            </a:fld>
            <a:endParaRPr lang="en-US"/>
          </a:p>
        </p:txBody>
      </p:sp>
    </p:spTree>
    <p:extLst>
      <p:ext uri="{BB962C8B-B14F-4D97-AF65-F5344CB8AC3E}">
        <p14:creationId xmlns:p14="http://schemas.microsoft.com/office/powerpoint/2010/main" val="259725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6</a:t>
            </a:fld>
            <a:endParaRPr lang="en-US"/>
          </a:p>
        </p:txBody>
      </p:sp>
    </p:spTree>
    <p:extLst>
      <p:ext uri="{BB962C8B-B14F-4D97-AF65-F5344CB8AC3E}">
        <p14:creationId xmlns:p14="http://schemas.microsoft.com/office/powerpoint/2010/main" val="4031278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31</a:t>
            </a:fld>
            <a:endParaRPr lang="en-US"/>
          </a:p>
        </p:txBody>
      </p:sp>
    </p:spTree>
    <p:extLst>
      <p:ext uri="{BB962C8B-B14F-4D97-AF65-F5344CB8AC3E}">
        <p14:creationId xmlns:p14="http://schemas.microsoft.com/office/powerpoint/2010/main" val="3142045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63312-94B1-2742-B2C8-DACB98136561}" type="slidenum">
              <a:rPr lang="en-US" smtClean="0"/>
              <a:t>33</a:t>
            </a:fld>
            <a:endParaRPr lang="en-US"/>
          </a:p>
        </p:txBody>
      </p:sp>
    </p:spTree>
    <p:extLst>
      <p:ext uri="{BB962C8B-B14F-4D97-AF65-F5344CB8AC3E}">
        <p14:creationId xmlns:p14="http://schemas.microsoft.com/office/powerpoint/2010/main" val="2356289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34</a:t>
            </a:fld>
            <a:endParaRPr lang="en-US"/>
          </a:p>
        </p:txBody>
      </p:sp>
    </p:spTree>
    <p:extLst>
      <p:ext uri="{BB962C8B-B14F-4D97-AF65-F5344CB8AC3E}">
        <p14:creationId xmlns:p14="http://schemas.microsoft.com/office/powerpoint/2010/main" val="2661655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63312-94B1-2742-B2C8-DACB98136561}" type="slidenum">
              <a:rPr lang="en-US" smtClean="0"/>
              <a:t>8</a:t>
            </a:fld>
            <a:endParaRPr lang="en-US"/>
          </a:p>
        </p:txBody>
      </p:sp>
    </p:spTree>
    <p:extLst>
      <p:ext uri="{BB962C8B-B14F-4D97-AF65-F5344CB8AC3E}">
        <p14:creationId xmlns:p14="http://schemas.microsoft.com/office/powerpoint/2010/main" val="3046932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13</a:t>
            </a:fld>
            <a:endParaRPr lang="en-US"/>
          </a:p>
        </p:txBody>
      </p:sp>
    </p:spTree>
    <p:extLst>
      <p:ext uri="{BB962C8B-B14F-4D97-AF65-F5344CB8AC3E}">
        <p14:creationId xmlns:p14="http://schemas.microsoft.com/office/powerpoint/2010/main" val="1062463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14</a:t>
            </a:fld>
            <a:endParaRPr lang="en-US"/>
          </a:p>
        </p:txBody>
      </p:sp>
    </p:spTree>
    <p:extLst>
      <p:ext uri="{BB962C8B-B14F-4D97-AF65-F5344CB8AC3E}">
        <p14:creationId xmlns:p14="http://schemas.microsoft.com/office/powerpoint/2010/main" val="17201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15</a:t>
            </a:fld>
            <a:endParaRPr lang="en-US"/>
          </a:p>
        </p:txBody>
      </p:sp>
    </p:spTree>
    <p:extLst>
      <p:ext uri="{BB962C8B-B14F-4D97-AF65-F5344CB8AC3E}">
        <p14:creationId xmlns:p14="http://schemas.microsoft.com/office/powerpoint/2010/main" val="3601160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16</a:t>
            </a:fld>
            <a:endParaRPr lang="en-US"/>
          </a:p>
        </p:txBody>
      </p:sp>
    </p:spTree>
    <p:extLst>
      <p:ext uri="{BB962C8B-B14F-4D97-AF65-F5344CB8AC3E}">
        <p14:creationId xmlns:p14="http://schemas.microsoft.com/office/powerpoint/2010/main" val="213781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17</a:t>
            </a:fld>
            <a:endParaRPr lang="en-US"/>
          </a:p>
        </p:txBody>
      </p:sp>
    </p:spTree>
    <p:extLst>
      <p:ext uri="{BB962C8B-B14F-4D97-AF65-F5344CB8AC3E}">
        <p14:creationId xmlns:p14="http://schemas.microsoft.com/office/powerpoint/2010/main" val="1036257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763312-94B1-2742-B2C8-DACB98136561}" type="slidenum">
              <a:rPr lang="en-US" smtClean="0"/>
              <a:t>18</a:t>
            </a:fld>
            <a:endParaRPr lang="en-US"/>
          </a:p>
        </p:txBody>
      </p:sp>
    </p:spTree>
    <p:extLst>
      <p:ext uri="{BB962C8B-B14F-4D97-AF65-F5344CB8AC3E}">
        <p14:creationId xmlns:p14="http://schemas.microsoft.com/office/powerpoint/2010/main" val="1765264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ener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ulsar Logo" descr="PulsarLogo_White.eps">
            <a:extLst>
              <a:ext uri="{FF2B5EF4-FFF2-40B4-BE49-F238E27FC236}">
                <a16:creationId xmlns:a16="http://schemas.microsoft.com/office/drawing/2014/main" id="{51544467-D17C-3040-B58B-C7F00F8C11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49" y="2040606"/>
            <a:ext cx="2184867" cy="519177"/>
          </a:xfrm>
          <a:prstGeom prst="rect">
            <a:avLst/>
          </a:prstGeom>
        </p:spPr>
      </p:pic>
      <p:sp>
        <p:nvSpPr>
          <p:cNvPr id="6" name="Title">
            <a:extLst>
              <a:ext uri="{FF2B5EF4-FFF2-40B4-BE49-F238E27FC236}">
                <a16:creationId xmlns:a16="http://schemas.microsoft.com/office/drawing/2014/main" id="{D53280AD-72F9-F345-BD72-C6DADF4535B5}"/>
              </a:ext>
            </a:extLst>
          </p:cNvPr>
          <p:cNvSpPr>
            <a:spLocks noGrp="1"/>
          </p:cNvSpPr>
          <p:nvPr>
            <p:ph type="ctrTitle"/>
          </p:nvPr>
        </p:nvSpPr>
        <p:spPr>
          <a:xfrm>
            <a:off x="628650" y="2934557"/>
            <a:ext cx="7886700" cy="589613"/>
          </a:xfrm>
        </p:spPr>
        <p:txBody>
          <a:bodyPr wrap="none" anchor="t">
            <a:normAutofit/>
          </a:bodyPr>
          <a:lstStyle>
            <a:lvl1pPr algn="l">
              <a:defRPr sz="3600" b="0" spc="0">
                <a:solidFill>
                  <a:schemeClr val="bg1"/>
                </a:solidFill>
                <a:effectLst/>
                <a:latin typeface="+mj-lt"/>
              </a:defRPr>
            </a:lvl1pPr>
          </a:lstStyle>
          <a:p>
            <a:r>
              <a:rPr lang="en-US" dirty="0"/>
              <a:t>Click to edit Master title style</a:t>
            </a:r>
          </a:p>
        </p:txBody>
      </p:sp>
      <p:sp>
        <p:nvSpPr>
          <p:cNvPr id="7" name="Subtitle">
            <a:extLst>
              <a:ext uri="{FF2B5EF4-FFF2-40B4-BE49-F238E27FC236}">
                <a16:creationId xmlns:a16="http://schemas.microsoft.com/office/drawing/2014/main" id="{89DD299B-909D-6A4C-B38A-C5F3367119E5}"/>
              </a:ext>
            </a:extLst>
          </p:cNvPr>
          <p:cNvSpPr>
            <a:spLocks noGrp="1"/>
          </p:cNvSpPr>
          <p:nvPr>
            <p:ph type="subTitle" idx="1"/>
          </p:nvPr>
        </p:nvSpPr>
        <p:spPr>
          <a:xfrm>
            <a:off x="628649" y="3524166"/>
            <a:ext cx="7886700" cy="1230713"/>
          </a:xfrm>
        </p:spPr>
        <p:txBody>
          <a:bodyPr anchor="t">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160" b="0">
                <a:solidFill>
                  <a:schemeClr val="bg1"/>
                </a:solidFill>
                <a:latin typeface="+mj-lt"/>
              </a:defRPr>
            </a:lvl1pPr>
            <a:lvl2pPr marL="308600" indent="0" algn="ctr">
              <a:buNone/>
              <a:defRPr sz="1350"/>
            </a:lvl2pPr>
            <a:lvl3pPr marL="617198" indent="0" algn="ctr">
              <a:buNone/>
              <a:defRPr sz="1215"/>
            </a:lvl3pPr>
            <a:lvl4pPr marL="925798" indent="0" algn="ctr">
              <a:buNone/>
              <a:defRPr sz="1080"/>
            </a:lvl4pPr>
            <a:lvl5pPr marL="1234397" indent="0" algn="ctr">
              <a:buNone/>
              <a:defRPr sz="1080"/>
            </a:lvl5pPr>
            <a:lvl6pPr marL="1542997" indent="0" algn="ctr">
              <a:buNone/>
              <a:defRPr sz="1080"/>
            </a:lvl6pPr>
            <a:lvl7pPr marL="1851595" indent="0" algn="ctr">
              <a:buNone/>
              <a:defRPr sz="1080"/>
            </a:lvl7pPr>
            <a:lvl8pPr marL="2160194" indent="0" algn="ctr">
              <a:buNone/>
              <a:defRPr sz="1080"/>
            </a:lvl8pPr>
            <a:lvl9pPr marL="2468795" indent="0" algn="ctr">
              <a:buNone/>
              <a:defRPr sz="1080"/>
            </a:lvl9pPr>
          </a:lstStyle>
          <a:p>
            <a:r>
              <a:rPr lang="en-US" dirty="0"/>
              <a:t>Click to edit Master subtitle</a:t>
            </a:r>
          </a:p>
        </p:txBody>
      </p:sp>
    </p:spTree>
    <p:extLst>
      <p:ext uri="{BB962C8B-B14F-4D97-AF65-F5344CB8AC3E}">
        <p14:creationId xmlns:p14="http://schemas.microsoft.com/office/powerpoint/2010/main" val="3819705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Layout">
    <p:spTree>
      <p:nvGrpSpPr>
        <p:cNvPr id="1" name=""/>
        <p:cNvGrpSpPr/>
        <p:nvPr/>
      </p:nvGrpSpPr>
      <p:grpSpPr>
        <a:xfrm>
          <a:off x="0" y="0"/>
          <a:ext cx="0" cy="0"/>
          <a:chOff x="0" y="0"/>
          <a:chExt cx="0" cy="0"/>
        </a:xfrm>
      </p:grpSpPr>
      <p:sp>
        <p:nvSpPr>
          <p:cNvPr id="6" name="Rectangle 5"/>
          <p:cNvSpPr/>
          <p:nvPr userDrawn="1"/>
        </p:nvSpPr>
        <p:spPr>
          <a:xfrm>
            <a:off x="0" y="765137"/>
            <a:ext cx="9144000" cy="43783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7"/>
          </p:nvPr>
        </p:nvSpPr>
        <p:spPr>
          <a:xfrm>
            <a:off x="8484972" y="4972756"/>
            <a:ext cx="659027" cy="170743"/>
          </a:xfrm>
        </p:spPr>
        <p:txBody>
          <a:bodyPr/>
          <a:lstStyle>
            <a:lvl1pPr>
              <a:defRPr>
                <a:solidFill>
                  <a:schemeClr val="tx1">
                    <a:tint val="75000"/>
                    <a:alpha val="80000"/>
                  </a:schemeClr>
                </a:solidFill>
              </a:defRPr>
            </a:lvl1pPr>
          </a:lstStyle>
          <a:p>
            <a:fld id="{19C19ECC-DFE0-3F45-BB10-C5B429376582}" type="slidenum">
              <a:rPr lang="en-US" smtClean="0"/>
              <a:pPr/>
              <a:t>‹#›</a:t>
            </a:fld>
            <a:endParaRPr lang="en-US"/>
          </a:p>
        </p:txBody>
      </p:sp>
      <p:sp>
        <p:nvSpPr>
          <p:cNvPr id="11" name="Rectangle 10">
            <a:extLst>
              <a:ext uri="{FF2B5EF4-FFF2-40B4-BE49-F238E27FC236}">
                <a16:creationId xmlns:a16="http://schemas.microsoft.com/office/drawing/2014/main" id="{D78D5367-4521-4F45-B540-E0E23C82E2AE}"/>
              </a:ext>
            </a:extLst>
          </p:cNvPr>
          <p:cNvSpPr/>
          <p:nvPr userDrawn="1"/>
        </p:nvSpPr>
        <p:spPr>
          <a:xfrm>
            <a:off x="-8239" y="773445"/>
            <a:ext cx="4575859" cy="4370053"/>
          </a:xfrm>
          <a:prstGeom prst="rect">
            <a:avLst/>
          </a:prstGeom>
          <a:solidFill>
            <a:srgbClr val="FFFFFF"/>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545D98-12E6-CF4C-B6B4-4495610AF5BA}"/>
              </a:ext>
            </a:extLst>
          </p:cNvPr>
          <p:cNvSpPr/>
          <p:nvPr userDrawn="1"/>
        </p:nvSpPr>
        <p:spPr>
          <a:xfrm>
            <a:off x="4567622" y="773446"/>
            <a:ext cx="4576378" cy="4370053"/>
          </a:xfrm>
          <a:prstGeom prst="rect">
            <a:avLst/>
          </a:prstGeom>
          <a:solidFill>
            <a:srgbClr val="FFFFFF"/>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a:p>
            <a:pPr algn="ctr"/>
            <a:endParaRPr lang="en-US" dirty="0"/>
          </a:p>
        </p:txBody>
      </p:sp>
      <p:sp>
        <p:nvSpPr>
          <p:cNvPr id="15" name="Slide Number Placeholder 4">
            <a:extLst>
              <a:ext uri="{FF2B5EF4-FFF2-40B4-BE49-F238E27FC236}">
                <a16:creationId xmlns:a16="http://schemas.microsoft.com/office/drawing/2014/main" id="{E3E7C957-4332-3647-B5F6-CD747489DB58}"/>
              </a:ext>
            </a:extLst>
          </p:cNvPr>
          <p:cNvSpPr txBox="1">
            <a:spLocks/>
          </p:cNvSpPr>
          <p:nvPr userDrawn="1"/>
        </p:nvSpPr>
        <p:spPr>
          <a:xfrm>
            <a:off x="8484972" y="4972756"/>
            <a:ext cx="659027" cy="170743"/>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C19ECC-DFE0-3F45-BB10-C5B429376582}" type="slidenum">
              <a:rPr lang="en-US" smtClean="0"/>
              <a:pPr/>
              <a:t>‹#›</a:t>
            </a:fld>
            <a:endParaRPr lang="en-US"/>
          </a:p>
        </p:txBody>
      </p:sp>
      <p:sp>
        <p:nvSpPr>
          <p:cNvPr id="22" name="Title">
            <a:extLst>
              <a:ext uri="{FF2B5EF4-FFF2-40B4-BE49-F238E27FC236}">
                <a16:creationId xmlns:a16="http://schemas.microsoft.com/office/drawing/2014/main" id="{6B0957E3-3821-BB46-B8FD-6635D06A2478}"/>
              </a:ext>
            </a:extLst>
          </p:cNvPr>
          <p:cNvSpPr>
            <a:spLocks noGrp="1"/>
          </p:cNvSpPr>
          <p:nvPr>
            <p:ph type="title"/>
          </p:nvPr>
        </p:nvSpPr>
        <p:spPr>
          <a:xfrm>
            <a:off x="661441" y="118664"/>
            <a:ext cx="7772400" cy="578379"/>
          </a:xfrm>
        </p:spPr>
        <p:txBody>
          <a:bodyPr>
            <a:normAutofit/>
          </a:bodyPr>
          <a:lstStyle>
            <a:lvl1pPr algn="ctr">
              <a:defRPr sz="2400" b="1"/>
            </a:lvl1pPr>
          </a:lstStyle>
          <a:p>
            <a:r>
              <a:rPr lang="en-US" dirty="0"/>
              <a:t>Click to edit Master title style</a:t>
            </a:r>
          </a:p>
        </p:txBody>
      </p:sp>
      <p:sp>
        <p:nvSpPr>
          <p:cNvPr id="24" name="Footer Placeholder 5">
            <a:extLst>
              <a:ext uri="{FF2B5EF4-FFF2-40B4-BE49-F238E27FC236}">
                <a16:creationId xmlns:a16="http://schemas.microsoft.com/office/drawing/2014/main" id="{E6D4A6A1-13DA-734E-9B98-0621D5C21CA6}"/>
              </a:ext>
            </a:extLst>
          </p:cNvPr>
          <p:cNvSpPr txBox="1">
            <a:spLocks/>
          </p:cNvSpPr>
          <p:nvPr userDrawn="1"/>
        </p:nvSpPr>
        <p:spPr>
          <a:xfrm>
            <a:off x="619" y="4983251"/>
            <a:ext cx="2353961" cy="171679"/>
          </a:xfrm>
          <a:prstGeom prst="rect">
            <a:avLst/>
          </a:prstGeom>
        </p:spPr>
        <p:txBody>
          <a:bodyPr vert="horz" lIns="91440" tIns="45720" rIns="91440" bIns="45720" rtlCol="0" anchor="ctr"/>
          <a:lstStyle>
            <a:defPPr>
              <a:defRPr lang="en-US"/>
            </a:defPPr>
            <a:lvl1pPr marL="0" algn="l" defTabSz="685800" rtl="0" eaLnBrk="1" latinLnBrk="0" hangingPunct="1">
              <a:defRPr sz="800" kern="1200">
                <a:solidFill>
                  <a:schemeClr val="tx1">
                    <a:tint val="75000"/>
                    <a:alpha val="8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smtClean="0"/>
              <a:t>Copyright © 2019 Pulsar Informatics, Inc.</a:t>
            </a:r>
            <a:endParaRPr lang="en-US" dirty="0"/>
          </a:p>
        </p:txBody>
      </p:sp>
      <p:sp>
        <p:nvSpPr>
          <p:cNvPr id="26" name="Content Placeholder">
            <a:extLst>
              <a:ext uri="{FF2B5EF4-FFF2-40B4-BE49-F238E27FC236}">
                <a16:creationId xmlns:a16="http://schemas.microsoft.com/office/drawing/2014/main" id="{6DDA4679-FA5A-4345-B447-D2CA7DD117AA}"/>
              </a:ext>
            </a:extLst>
          </p:cNvPr>
          <p:cNvSpPr>
            <a:spLocks noGrp="1"/>
          </p:cNvSpPr>
          <p:nvPr>
            <p:ph idx="1"/>
          </p:nvPr>
        </p:nvSpPr>
        <p:spPr>
          <a:xfrm>
            <a:off x="459219" y="3474933"/>
            <a:ext cx="3681958" cy="1311184"/>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a:extLst>
              <a:ext uri="{FF2B5EF4-FFF2-40B4-BE49-F238E27FC236}">
                <a16:creationId xmlns:a16="http://schemas.microsoft.com/office/drawing/2014/main" id="{51E57528-6F51-7E49-BDE6-4026562BC167}"/>
              </a:ext>
            </a:extLst>
          </p:cNvPr>
          <p:cNvSpPr>
            <a:spLocks noGrp="1"/>
          </p:cNvSpPr>
          <p:nvPr>
            <p:ph idx="18"/>
          </p:nvPr>
        </p:nvSpPr>
        <p:spPr>
          <a:xfrm>
            <a:off x="5013635" y="3474933"/>
            <a:ext cx="3681958" cy="1311184"/>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5CA1E6FD-525A-FC4B-BC7C-5AFF9DE17F5B}"/>
              </a:ext>
            </a:extLst>
          </p:cNvPr>
          <p:cNvSpPr>
            <a:spLocks noGrp="1"/>
          </p:cNvSpPr>
          <p:nvPr>
            <p:ph type="pic" sz="quarter" idx="19"/>
          </p:nvPr>
        </p:nvSpPr>
        <p:spPr>
          <a:xfrm>
            <a:off x="7938" y="773113"/>
            <a:ext cx="4559300" cy="2541587"/>
          </a:xfrm>
        </p:spPr>
        <p:txBody>
          <a:bodyPr/>
          <a:lstStyle/>
          <a:p>
            <a:endParaRPr lang="en-US"/>
          </a:p>
        </p:txBody>
      </p:sp>
      <p:sp>
        <p:nvSpPr>
          <p:cNvPr id="28" name="Picture Placeholder 2">
            <a:extLst>
              <a:ext uri="{FF2B5EF4-FFF2-40B4-BE49-F238E27FC236}">
                <a16:creationId xmlns:a16="http://schemas.microsoft.com/office/drawing/2014/main" id="{CB80263B-6C76-9C4A-86A5-3B61A4FD31B3}"/>
              </a:ext>
            </a:extLst>
          </p:cNvPr>
          <p:cNvSpPr>
            <a:spLocks noGrp="1"/>
          </p:cNvSpPr>
          <p:nvPr>
            <p:ph type="pic" sz="quarter" idx="20"/>
          </p:nvPr>
        </p:nvSpPr>
        <p:spPr>
          <a:xfrm>
            <a:off x="4597523" y="773113"/>
            <a:ext cx="4559300" cy="2541587"/>
          </a:xfrm>
        </p:spPr>
        <p:txBody>
          <a:bodyPr/>
          <a:lstStyle/>
          <a:p>
            <a:endParaRPr lang="en-US"/>
          </a:p>
        </p:txBody>
      </p:sp>
    </p:spTree>
    <p:extLst>
      <p:ext uri="{BB962C8B-B14F-4D97-AF65-F5344CB8AC3E}">
        <p14:creationId xmlns:p14="http://schemas.microsoft.com/office/powerpoint/2010/main" val="2414703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icture and caption">
    <p:spTree>
      <p:nvGrpSpPr>
        <p:cNvPr id="1" name=""/>
        <p:cNvGrpSpPr/>
        <p:nvPr/>
      </p:nvGrpSpPr>
      <p:grpSpPr>
        <a:xfrm>
          <a:off x="0" y="0"/>
          <a:ext cx="0" cy="0"/>
          <a:chOff x="0" y="0"/>
          <a:chExt cx="0" cy="0"/>
        </a:xfrm>
      </p:grpSpPr>
      <p:sp>
        <p:nvSpPr>
          <p:cNvPr id="8" name="Background"/>
          <p:cNvSpPr/>
          <p:nvPr userDrawn="1"/>
        </p:nvSpPr>
        <p:spPr>
          <a:xfrm>
            <a:off x="0" y="0"/>
            <a:ext cx="9144000" cy="5143500"/>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sp>
        <p:nvSpPr>
          <p:cNvPr id="4" name="Text Placeholder"/>
          <p:cNvSpPr>
            <a:spLocks noGrp="1"/>
          </p:cNvSpPr>
          <p:nvPr>
            <p:ph type="body" sz="half" idx="2"/>
          </p:nvPr>
        </p:nvSpPr>
        <p:spPr>
          <a:xfrm>
            <a:off x="664428" y="4466853"/>
            <a:ext cx="7772400" cy="229924"/>
          </a:xfrm>
        </p:spPr>
        <p:txBody>
          <a:bodyPr>
            <a:noAutofit/>
          </a:bodyPr>
          <a:lstStyle>
            <a:lvl1pPr marL="0" indent="0" algn="ctr">
              <a:buNone/>
              <a:defRPr sz="1100">
                <a:solidFill>
                  <a:schemeClr val="tx1"/>
                </a:solidFill>
              </a:defRPr>
            </a:lvl1pPr>
            <a:lvl2pPr marL="342889" indent="0">
              <a:buNone/>
              <a:defRPr sz="1050"/>
            </a:lvl2pPr>
            <a:lvl3pPr marL="685776" indent="0">
              <a:buNone/>
              <a:defRPr sz="900"/>
            </a:lvl3pPr>
            <a:lvl4pPr marL="1028664" indent="0">
              <a:buNone/>
              <a:defRPr sz="750"/>
            </a:lvl4pPr>
            <a:lvl5pPr marL="1371552" indent="0">
              <a:buNone/>
              <a:defRPr sz="750"/>
            </a:lvl5pPr>
            <a:lvl6pPr marL="1714440" indent="0">
              <a:buNone/>
              <a:defRPr sz="750"/>
            </a:lvl6pPr>
            <a:lvl7pPr marL="2057327" indent="0">
              <a:buNone/>
              <a:defRPr sz="750"/>
            </a:lvl7pPr>
            <a:lvl8pPr marL="2400216" indent="0">
              <a:buNone/>
              <a:defRPr sz="750"/>
            </a:lvl8pPr>
            <a:lvl9pPr marL="2743105" indent="0">
              <a:buNone/>
              <a:defRPr sz="750"/>
            </a:lvl9pPr>
          </a:lstStyle>
          <a:p>
            <a:pPr lvl="0"/>
            <a:r>
              <a:rPr lang="en-US" dirty="0"/>
              <a:t>Click to edit Master text styles</a:t>
            </a:r>
          </a:p>
        </p:txBody>
      </p:sp>
      <p:sp>
        <p:nvSpPr>
          <p:cNvPr id="7" name="Picture Placeholder"/>
          <p:cNvSpPr>
            <a:spLocks noGrp="1"/>
          </p:cNvSpPr>
          <p:nvPr>
            <p:ph type="pic" sz="quarter" idx="13"/>
          </p:nvPr>
        </p:nvSpPr>
        <p:spPr>
          <a:xfrm>
            <a:off x="664427" y="268552"/>
            <a:ext cx="7772400" cy="4139142"/>
          </a:xfrm>
        </p:spPr>
        <p:txBody>
          <a:bodyPr/>
          <a:lstStyle>
            <a:lvl1pPr>
              <a:defRPr baseline="0">
                <a:solidFill>
                  <a:schemeClr val="tx1"/>
                </a:solidFill>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10" name="Footer Placeholder 5"/>
          <p:cNvSpPr>
            <a:spLocks noGrp="1"/>
          </p:cNvSpPr>
          <p:nvPr>
            <p:ph type="ftr" sz="quarter" idx="16"/>
          </p:nvPr>
        </p:nvSpPr>
        <p:spPr>
          <a:xfrm>
            <a:off x="0" y="4971820"/>
            <a:ext cx="1552429" cy="171680"/>
          </a:xfrm>
        </p:spPr>
        <p:txBody>
          <a:bodyPr/>
          <a:lstStyle>
            <a:lvl1pPr algn="l">
              <a:defRPr sz="800">
                <a:solidFill>
                  <a:schemeClr val="tx1">
                    <a:tint val="75000"/>
                    <a:alpha val="80000"/>
                  </a:schemeClr>
                </a:solidFill>
              </a:defRPr>
            </a:lvl1pPr>
          </a:lstStyle>
          <a:p>
            <a:r>
              <a:rPr lang="en-US"/>
              <a:t>Confidential. Do not redistribute.</a:t>
            </a:r>
            <a:endParaRPr lang="en-US" dirty="0"/>
          </a:p>
        </p:txBody>
      </p:sp>
      <p:sp>
        <p:nvSpPr>
          <p:cNvPr id="11" name="Slide Number Placeholder 9"/>
          <p:cNvSpPr>
            <a:spLocks noGrp="1"/>
          </p:cNvSpPr>
          <p:nvPr>
            <p:ph type="sldNum" sz="quarter" idx="17"/>
          </p:nvPr>
        </p:nvSpPr>
        <p:spPr>
          <a:xfrm>
            <a:off x="8484972" y="4972756"/>
            <a:ext cx="659027" cy="170743"/>
          </a:xfrm>
        </p:spPr>
        <p:txBody>
          <a:bodyPr/>
          <a:lstStyle>
            <a:lvl1pPr>
              <a:defRPr>
                <a:solidFill>
                  <a:schemeClr val="tx1">
                    <a:tint val="75000"/>
                    <a:alpha val="80000"/>
                  </a:schemeClr>
                </a:solidFill>
              </a:defRPr>
            </a:lvl1pPr>
          </a:lstStyle>
          <a:p>
            <a:fld id="{19C19ECC-DFE0-3F45-BB10-C5B42937658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icture">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0"/>
            <a:ext cx="9144000" cy="5143500"/>
          </a:xfrm>
        </p:spPr>
        <p:txBody>
          <a:bodyPr/>
          <a:lstStyle/>
          <a:p>
            <a:endParaRPr lang="en-US"/>
          </a:p>
        </p:txBody>
      </p:sp>
      <p:sp>
        <p:nvSpPr>
          <p:cNvPr id="10" name="Footer Placeholder 5"/>
          <p:cNvSpPr>
            <a:spLocks noGrp="1"/>
          </p:cNvSpPr>
          <p:nvPr>
            <p:ph type="ftr" sz="quarter" idx="16"/>
          </p:nvPr>
        </p:nvSpPr>
        <p:spPr>
          <a:xfrm>
            <a:off x="0" y="4971820"/>
            <a:ext cx="1552429" cy="171680"/>
          </a:xfrm>
        </p:spPr>
        <p:txBody>
          <a:bodyPr/>
          <a:lstStyle>
            <a:lvl1pPr algn="l">
              <a:defRPr sz="800">
                <a:solidFill>
                  <a:schemeClr val="tx1">
                    <a:tint val="75000"/>
                    <a:alpha val="80000"/>
                  </a:schemeClr>
                </a:solidFill>
              </a:defRPr>
            </a:lvl1pPr>
          </a:lstStyle>
          <a:p>
            <a:r>
              <a:rPr lang="en-US"/>
              <a:t>Confidential. </a:t>
            </a:r>
            <a:r>
              <a:rPr lang="en-US" dirty="0"/>
              <a:t>Do not redistribute.</a:t>
            </a:r>
          </a:p>
        </p:txBody>
      </p:sp>
      <p:sp>
        <p:nvSpPr>
          <p:cNvPr id="11" name="Slide Number Placeholder 9"/>
          <p:cNvSpPr>
            <a:spLocks noGrp="1"/>
          </p:cNvSpPr>
          <p:nvPr>
            <p:ph type="sldNum" sz="quarter" idx="17"/>
          </p:nvPr>
        </p:nvSpPr>
        <p:spPr>
          <a:xfrm>
            <a:off x="8484972" y="4972756"/>
            <a:ext cx="659027" cy="170743"/>
          </a:xfrm>
        </p:spPr>
        <p:txBody>
          <a:bodyPr/>
          <a:lstStyle>
            <a:lvl1pPr>
              <a:defRPr>
                <a:solidFill>
                  <a:schemeClr val="tx1">
                    <a:tint val="75000"/>
                    <a:alpha val="80000"/>
                  </a:schemeClr>
                </a:solidFill>
              </a:defRPr>
            </a:lvl1pPr>
          </a:lstStyle>
          <a:p>
            <a:fld id="{19C19ECC-DFE0-3F45-BB10-C5B429376582}"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Dark BG">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7EAAEA44-A41D-FB47-A5D3-1A8E88C88C8D}"/>
              </a:ext>
            </a:extLst>
          </p:cNvPr>
          <p:cNvSpPr>
            <a:spLocks noGrp="1"/>
          </p:cNvSpPr>
          <p:nvPr>
            <p:ph type="ftr" sz="quarter" idx="16"/>
          </p:nvPr>
        </p:nvSpPr>
        <p:spPr>
          <a:xfrm>
            <a:off x="-1" y="4971820"/>
            <a:ext cx="1552429" cy="171680"/>
          </a:xfrm>
        </p:spPr>
        <p:txBody>
          <a:bodyPr/>
          <a:lstStyle>
            <a:lvl1pPr algn="l">
              <a:defRPr sz="800">
                <a:solidFill>
                  <a:schemeClr val="tx1">
                    <a:tint val="75000"/>
                    <a:alpha val="80000"/>
                  </a:schemeClr>
                </a:solidFill>
              </a:defRPr>
            </a:lvl1pPr>
          </a:lstStyle>
          <a:p>
            <a:r>
              <a:rPr lang="en-US" dirty="0"/>
              <a:t>Confidential. Do not redistribute.</a:t>
            </a:r>
          </a:p>
        </p:txBody>
      </p:sp>
      <p:sp>
        <p:nvSpPr>
          <p:cNvPr id="6" name="Slide Number Placeholder 9">
            <a:extLst>
              <a:ext uri="{FF2B5EF4-FFF2-40B4-BE49-F238E27FC236}">
                <a16:creationId xmlns:a16="http://schemas.microsoft.com/office/drawing/2014/main" id="{A6FBFD87-E8FF-2541-AACE-02EF670F8C87}"/>
              </a:ext>
            </a:extLst>
          </p:cNvPr>
          <p:cNvSpPr>
            <a:spLocks noGrp="1"/>
          </p:cNvSpPr>
          <p:nvPr>
            <p:ph type="sldNum" sz="quarter" idx="17"/>
          </p:nvPr>
        </p:nvSpPr>
        <p:spPr>
          <a:xfrm>
            <a:off x="8484972" y="4972756"/>
            <a:ext cx="659027" cy="170743"/>
          </a:xfrm>
        </p:spPr>
        <p:txBody>
          <a:bodyPr/>
          <a:lstStyle>
            <a:lvl1pPr>
              <a:defRPr>
                <a:solidFill>
                  <a:schemeClr val="tx1">
                    <a:tint val="75000"/>
                    <a:alpha val="80000"/>
                  </a:schemeClr>
                </a:solidFill>
              </a:defRPr>
            </a:lvl1pPr>
          </a:lstStyle>
          <a:p>
            <a:fld id="{19C19ECC-DFE0-3F45-BB10-C5B429376582}" type="slidenum">
              <a:rPr lang="en-US" smtClean="0"/>
              <a:pPr/>
              <a:t>‹#›</a:t>
            </a:fld>
            <a:endParaRPr lang="en-US"/>
          </a:p>
        </p:txBody>
      </p:sp>
    </p:spTree>
    <p:extLst>
      <p:ext uri="{BB962C8B-B14F-4D97-AF65-F5344CB8AC3E}">
        <p14:creationId xmlns:p14="http://schemas.microsoft.com/office/powerpoint/2010/main" val="43656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3" name="Pulsar Logo" descr="PulsarLogo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115" y="420624"/>
            <a:ext cx="2417420" cy="55593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370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13837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89166C-5B58-9740-B8FC-51645F128983}"/>
              </a:ext>
            </a:extLst>
          </p:cNvPr>
          <p:cNvSpPr>
            <a:spLocks noChangeArrowheads="1"/>
          </p:cNvSpPr>
          <p:nvPr userDrawn="1"/>
        </p:nvSpPr>
        <p:spPr bwMode="auto">
          <a:xfrm>
            <a:off x="68102" y="4885721"/>
            <a:ext cx="2895600" cy="168275"/>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700" dirty="0">
                <a:solidFill>
                  <a:schemeClr val="bg1">
                    <a:lumMod val="75000"/>
                  </a:schemeClr>
                </a:solidFill>
              </a:rPr>
              <a:t>© 2019 National Safety Council</a:t>
            </a:r>
          </a:p>
        </p:txBody>
      </p:sp>
      <p:sp>
        <p:nvSpPr>
          <p:cNvPr id="5" name="Title 1">
            <a:extLst>
              <a:ext uri="{FF2B5EF4-FFF2-40B4-BE49-F238E27FC236}">
                <a16:creationId xmlns:a16="http://schemas.microsoft.com/office/drawing/2014/main" id="{6AED2DF0-BF77-9149-8FB7-82870EE67623}"/>
              </a:ext>
            </a:extLst>
          </p:cNvPr>
          <p:cNvSpPr>
            <a:spLocks noGrp="1"/>
          </p:cNvSpPr>
          <p:nvPr>
            <p:ph type="title"/>
          </p:nvPr>
        </p:nvSpPr>
        <p:spPr>
          <a:xfrm>
            <a:off x="628650" y="783691"/>
            <a:ext cx="7886700" cy="994172"/>
          </a:xfrm>
          <a:prstGeom prst="rect">
            <a:avLst/>
          </a:prstGeom>
        </p:spPr>
        <p:txBody>
          <a:bodyPr/>
          <a:lstStyle/>
          <a:p>
            <a:r>
              <a:rPr lang="en-US" dirty="0"/>
              <a:t>Click to edit Master title style</a:t>
            </a:r>
          </a:p>
        </p:txBody>
      </p:sp>
      <p:sp>
        <p:nvSpPr>
          <p:cNvPr id="6" name="Content Placeholder 2">
            <a:extLst>
              <a:ext uri="{FF2B5EF4-FFF2-40B4-BE49-F238E27FC236}">
                <a16:creationId xmlns:a16="http://schemas.microsoft.com/office/drawing/2014/main" id="{B64B28DB-10B2-B840-B498-6C82FA83407C}"/>
              </a:ext>
            </a:extLst>
          </p:cNvPr>
          <p:cNvSpPr>
            <a:spLocks noGrp="1"/>
          </p:cNvSpPr>
          <p:nvPr>
            <p:ph idx="1"/>
          </p:nvPr>
        </p:nvSpPr>
        <p:spPr>
          <a:xfrm>
            <a:off x="628650" y="1786991"/>
            <a:ext cx="7886700" cy="293872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1D1CEC7-CA21-1C48-9F0D-FFE527F1D4CD}"/>
              </a:ext>
            </a:extLst>
          </p:cNvPr>
          <p:cNvPicPr>
            <a:picLocks noChangeAspect="1"/>
          </p:cNvPicPr>
          <p:nvPr userDrawn="1"/>
        </p:nvPicPr>
        <p:blipFill>
          <a:blip r:embed="rId2"/>
          <a:stretch>
            <a:fillRect/>
          </a:stretch>
        </p:blipFill>
        <p:spPr>
          <a:xfrm>
            <a:off x="0" y="0"/>
            <a:ext cx="9144000" cy="736600"/>
          </a:xfrm>
          <a:prstGeom prst="rect">
            <a:avLst/>
          </a:prstGeom>
        </p:spPr>
      </p:pic>
    </p:spTree>
    <p:extLst>
      <p:ext uri="{BB962C8B-B14F-4D97-AF65-F5344CB8AC3E}">
        <p14:creationId xmlns:p14="http://schemas.microsoft.com/office/powerpoint/2010/main" val="287421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783691"/>
            <a:ext cx="7886700" cy="994172"/>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0" y="1786991"/>
            <a:ext cx="7886700" cy="293872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B11C840C-D1D5-0844-B317-DF70F954477E}"/>
              </a:ext>
            </a:extLst>
          </p:cNvPr>
          <p:cNvSpPr>
            <a:spLocks noChangeArrowheads="1"/>
          </p:cNvSpPr>
          <p:nvPr userDrawn="1"/>
        </p:nvSpPr>
        <p:spPr bwMode="auto">
          <a:xfrm>
            <a:off x="68102" y="4885721"/>
            <a:ext cx="2895600" cy="168275"/>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700" dirty="0">
                <a:solidFill>
                  <a:schemeClr val="bg1">
                    <a:lumMod val="75000"/>
                  </a:schemeClr>
                </a:solidFill>
              </a:rPr>
              <a:t>© 2019 National Safety Council</a:t>
            </a:r>
          </a:p>
        </p:txBody>
      </p:sp>
      <p:pic>
        <p:nvPicPr>
          <p:cNvPr id="7" name="Picture 6">
            <a:extLst>
              <a:ext uri="{FF2B5EF4-FFF2-40B4-BE49-F238E27FC236}">
                <a16:creationId xmlns:a16="http://schemas.microsoft.com/office/drawing/2014/main" id="{AC4D926E-6569-E24A-BDDA-3F06D5FBF9EE}"/>
              </a:ext>
            </a:extLst>
          </p:cNvPr>
          <p:cNvPicPr>
            <a:picLocks noChangeAspect="1"/>
          </p:cNvPicPr>
          <p:nvPr userDrawn="1"/>
        </p:nvPicPr>
        <p:blipFill>
          <a:blip r:embed="rId2"/>
          <a:stretch>
            <a:fillRect/>
          </a:stretch>
        </p:blipFill>
        <p:spPr>
          <a:xfrm>
            <a:off x="0" y="0"/>
            <a:ext cx="9144000" cy="736600"/>
          </a:xfrm>
          <a:prstGeom prst="rect">
            <a:avLst/>
          </a:prstGeom>
        </p:spPr>
      </p:pic>
    </p:spTree>
    <p:extLst>
      <p:ext uri="{BB962C8B-B14F-4D97-AF65-F5344CB8AC3E}">
        <p14:creationId xmlns:p14="http://schemas.microsoft.com/office/powerpoint/2010/main" val="580603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1A6772-2A93-E54A-A867-508774E1B373}"/>
              </a:ext>
            </a:extLst>
          </p:cNvPr>
          <p:cNvSpPr>
            <a:spLocks noGrp="1"/>
          </p:cNvSpPr>
          <p:nvPr>
            <p:ph type="title"/>
          </p:nvPr>
        </p:nvSpPr>
        <p:spPr>
          <a:xfrm>
            <a:off x="628650" y="797909"/>
            <a:ext cx="7886700" cy="993775"/>
          </a:xfrm>
          <a:prstGeom prst="rect">
            <a:avLst/>
          </a:prstGeo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0D36A89B-9634-AD48-BE95-93D8F5BC0F75}"/>
              </a:ext>
            </a:extLst>
          </p:cNvPr>
          <p:cNvSpPr>
            <a:spLocks noGrp="1"/>
          </p:cNvSpPr>
          <p:nvPr>
            <p:ph sz="half" idx="1"/>
          </p:nvPr>
        </p:nvSpPr>
        <p:spPr>
          <a:xfrm>
            <a:off x="628650" y="1798664"/>
            <a:ext cx="3867150" cy="326231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4B053DC1-84BF-B645-B1B5-CF9680572A35}"/>
              </a:ext>
            </a:extLst>
          </p:cNvPr>
          <p:cNvSpPr>
            <a:spLocks noGrp="1"/>
          </p:cNvSpPr>
          <p:nvPr>
            <p:ph sz="half" idx="2"/>
          </p:nvPr>
        </p:nvSpPr>
        <p:spPr>
          <a:xfrm>
            <a:off x="4648200" y="1798664"/>
            <a:ext cx="3867150" cy="326231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38914907-68F1-5B42-AB37-257D139A1B18}"/>
              </a:ext>
            </a:extLst>
          </p:cNvPr>
          <p:cNvSpPr>
            <a:spLocks noChangeArrowheads="1"/>
          </p:cNvSpPr>
          <p:nvPr userDrawn="1"/>
        </p:nvSpPr>
        <p:spPr bwMode="auto">
          <a:xfrm>
            <a:off x="68102" y="4885721"/>
            <a:ext cx="2895600" cy="168275"/>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700" dirty="0">
                <a:solidFill>
                  <a:schemeClr val="bg1">
                    <a:lumMod val="75000"/>
                  </a:schemeClr>
                </a:solidFill>
              </a:rPr>
              <a:t>© 2019 National Safety Council</a:t>
            </a:r>
          </a:p>
        </p:txBody>
      </p:sp>
      <p:pic>
        <p:nvPicPr>
          <p:cNvPr id="9" name="Picture 8">
            <a:extLst>
              <a:ext uri="{FF2B5EF4-FFF2-40B4-BE49-F238E27FC236}">
                <a16:creationId xmlns:a16="http://schemas.microsoft.com/office/drawing/2014/main" id="{CB1F1A00-02F6-3A40-917E-D2653F4A45EF}"/>
              </a:ext>
            </a:extLst>
          </p:cNvPr>
          <p:cNvPicPr>
            <a:picLocks noChangeAspect="1"/>
          </p:cNvPicPr>
          <p:nvPr userDrawn="1"/>
        </p:nvPicPr>
        <p:blipFill>
          <a:blip r:embed="rId2"/>
          <a:stretch>
            <a:fillRect/>
          </a:stretch>
        </p:blipFill>
        <p:spPr>
          <a:xfrm>
            <a:off x="0" y="0"/>
            <a:ext cx="9144000" cy="736600"/>
          </a:xfrm>
          <a:prstGeom prst="rect">
            <a:avLst/>
          </a:prstGeom>
        </p:spPr>
      </p:pic>
    </p:spTree>
    <p:extLst>
      <p:ext uri="{BB962C8B-B14F-4D97-AF65-F5344CB8AC3E}">
        <p14:creationId xmlns:p14="http://schemas.microsoft.com/office/powerpoint/2010/main" val="187993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Truc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ulsar Logo" descr="PulsarLogo_White.eps">
            <a:extLst>
              <a:ext uri="{FF2B5EF4-FFF2-40B4-BE49-F238E27FC236}">
                <a16:creationId xmlns:a16="http://schemas.microsoft.com/office/drawing/2014/main" id="{847EF6D7-7713-5247-B01A-1EE7418F2A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49" y="2040606"/>
            <a:ext cx="2184867" cy="519177"/>
          </a:xfrm>
          <a:prstGeom prst="rect">
            <a:avLst/>
          </a:prstGeom>
        </p:spPr>
      </p:pic>
      <p:sp>
        <p:nvSpPr>
          <p:cNvPr id="9" name="Title">
            <a:extLst>
              <a:ext uri="{FF2B5EF4-FFF2-40B4-BE49-F238E27FC236}">
                <a16:creationId xmlns:a16="http://schemas.microsoft.com/office/drawing/2014/main" id="{19E12B0B-3CB0-C64C-B02A-60B22BCC056C}"/>
              </a:ext>
            </a:extLst>
          </p:cNvPr>
          <p:cNvSpPr>
            <a:spLocks noGrp="1"/>
          </p:cNvSpPr>
          <p:nvPr>
            <p:ph type="ctrTitle"/>
          </p:nvPr>
        </p:nvSpPr>
        <p:spPr>
          <a:xfrm>
            <a:off x="628650" y="2934557"/>
            <a:ext cx="7886700" cy="589613"/>
          </a:xfrm>
        </p:spPr>
        <p:txBody>
          <a:bodyPr wrap="none" anchor="t">
            <a:normAutofit/>
          </a:bodyPr>
          <a:lstStyle>
            <a:lvl1pPr algn="l">
              <a:defRPr sz="3600" b="0" spc="0">
                <a:solidFill>
                  <a:schemeClr val="bg1"/>
                </a:solidFill>
                <a:effectLst/>
                <a:latin typeface="+mj-lt"/>
              </a:defRPr>
            </a:lvl1pPr>
          </a:lstStyle>
          <a:p>
            <a:r>
              <a:rPr lang="en-US" dirty="0"/>
              <a:t>Click to edit Master title style</a:t>
            </a:r>
          </a:p>
        </p:txBody>
      </p:sp>
      <p:sp>
        <p:nvSpPr>
          <p:cNvPr id="10" name="Subtitle">
            <a:extLst>
              <a:ext uri="{FF2B5EF4-FFF2-40B4-BE49-F238E27FC236}">
                <a16:creationId xmlns:a16="http://schemas.microsoft.com/office/drawing/2014/main" id="{91B4EE05-09C6-934D-B995-DD0922DE3218}"/>
              </a:ext>
            </a:extLst>
          </p:cNvPr>
          <p:cNvSpPr>
            <a:spLocks noGrp="1"/>
          </p:cNvSpPr>
          <p:nvPr>
            <p:ph type="subTitle" idx="1"/>
          </p:nvPr>
        </p:nvSpPr>
        <p:spPr>
          <a:xfrm>
            <a:off x="628649" y="3524166"/>
            <a:ext cx="7886700" cy="1230713"/>
          </a:xfrm>
        </p:spPr>
        <p:txBody>
          <a:bodyPr anchor="t">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160" b="0">
                <a:solidFill>
                  <a:schemeClr val="bg1"/>
                </a:solidFill>
                <a:latin typeface="+mj-lt"/>
              </a:defRPr>
            </a:lvl1pPr>
            <a:lvl2pPr marL="308600" indent="0" algn="ctr">
              <a:buNone/>
              <a:defRPr sz="1350"/>
            </a:lvl2pPr>
            <a:lvl3pPr marL="617198" indent="0" algn="ctr">
              <a:buNone/>
              <a:defRPr sz="1215"/>
            </a:lvl3pPr>
            <a:lvl4pPr marL="925798" indent="0" algn="ctr">
              <a:buNone/>
              <a:defRPr sz="1080"/>
            </a:lvl4pPr>
            <a:lvl5pPr marL="1234397" indent="0" algn="ctr">
              <a:buNone/>
              <a:defRPr sz="1080"/>
            </a:lvl5pPr>
            <a:lvl6pPr marL="1542997" indent="0" algn="ctr">
              <a:buNone/>
              <a:defRPr sz="1080"/>
            </a:lvl6pPr>
            <a:lvl7pPr marL="1851595" indent="0" algn="ctr">
              <a:buNone/>
              <a:defRPr sz="1080"/>
            </a:lvl7pPr>
            <a:lvl8pPr marL="2160194" indent="0" algn="ctr">
              <a:buNone/>
              <a:defRPr sz="1080"/>
            </a:lvl8pPr>
            <a:lvl9pPr marL="2468795" indent="0" algn="ctr">
              <a:buNone/>
              <a:defRPr sz="1080"/>
            </a:lvl9pPr>
          </a:lstStyle>
          <a:p>
            <a:r>
              <a:rPr lang="en-US" dirty="0"/>
              <a:t>Click to edit Master subtitle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16C230-FEE1-F14A-906B-22AEB44E6CD8}"/>
              </a:ext>
            </a:extLst>
          </p:cNvPr>
          <p:cNvSpPr>
            <a:spLocks noChangeArrowheads="1"/>
          </p:cNvSpPr>
          <p:nvPr userDrawn="1"/>
        </p:nvSpPr>
        <p:spPr bwMode="auto">
          <a:xfrm>
            <a:off x="68102" y="4885721"/>
            <a:ext cx="2895600" cy="168275"/>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700" dirty="0">
                <a:solidFill>
                  <a:schemeClr val="bg1">
                    <a:lumMod val="75000"/>
                  </a:schemeClr>
                </a:solidFill>
              </a:rPr>
              <a:t>© 2019 National Safety Council</a:t>
            </a:r>
          </a:p>
        </p:txBody>
      </p:sp>
      <p:sp>
        <p:nvSpPr>
          <p:cNvPr id="5" name="Title 1">
            <a:extLst>
              <a:ext uri="{FF2B5EF4-FFF2-40B4-BE49-F238E27FC236}">
                <a16:creationId xmlns:a16="http://schemas.microsoft.com/office/drawing/2014/main" id="{AD311684-DD06-B849-89F3-32A438BEBC80}"/>
              </a:ext>
            </a:extLst>
          </p:cNvPr>
          <p:cNvSpPr>
            <a:spLocks noGrp="1"/>
          </p:cNvSpPr>
          <p:nvPr>
            <p:ph type="title"/>
          </p:nvPr>
        </p:nvSpPr>
        <p:spPr>
          <a:xfrm>
            <a:off x="628650" y="797909"/>
            <a:ext cx="7886700" cy="993775"/>
          </a:xfrm>
          <a:prstGeom prst="rect">
            <a:avLst/>
          </a:prstGeom>
        </p:spPr>
        <p:txBody>
          <a:bodyPr/>
          <a:lstStyle/>
          <a:p>
            <a:r>
              <a:rPr lang="en-US" dirty="0"/>
              <a:t>Click to edit Master title style</a:t>
            </a:r>
          </a:p>
        </p:txBody>
      </p:sp>
      <p:sp>
        <p:nvSpPr>
          <p:cNvPr id="6" name="Content Placeholder 2">
            <a:extLst>
              <a:ext uri="{FF2B5EF4-FFF2-40B4-BE49-F238E27FC236}">
                <a16:creationId xmlns:a16="http://schemas.microsoft.com/office/drawing/2014/main" id="{E88F960B-F54A-EE4D-A26D-AC85D2656A1E}"/>
              </a:ext>
            </a:extLst>
          </p:cNvPr>
          <p:cNvSpPr>
            <a:spLocks noGrp="1"/>
          </p:cNvSpPr>
          <p:nvPr>
            <p:ph sz="half" idx="1"/>
          </p:nvPr>
        </p:nvSpPr>
        <p:spPr>
          <a:xfrm>
            <a:off x="628650" y="1798664"/>
            <a:ext cx="3867150" cy="326231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42C9A395-EF07-C04A-A3CB-B3798A325378}"/>
              </a:ext>
            </a:extLst>
          </p:cNvPr>
          <p:cNvSpPr>
            <a:spLocks noGrp="1"/>
          </p:cNvSpPr>
          <p:nvPr>
            <p:ph sz="half" idx="2"/>
          </p:nvPr>
        </p:nvSpPr>
        <p:spPr>
          <a:xfrm>
            <a:off x="4648200" y="1798664"/>
            <a:ext cx="3867150" cy="326231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E651DD7-AF9A-FB47-AC89-E8863FADD1C2}"/>
              </a:ext>
            </a:extLst>
          </p:cNvPr>
          <p:cNvPicPr>
            <a:picLocks noChangeAspect="1"/>
          </p:cNvPicPr>
          <p:nvPr userDrawn="1"/>
        </p:nvPicPr>
        <p:blipFill>
          <a:blip r:embed="rId2"/>
          <a:stretch>
            <a:fillRect/>
          </a:stretch>
        </p:blipFill>
        <p:spPr>
          <a:xfrm>
            <a:off x="0" y="0"/>
            <a:ext cx="9144000" cy="736600"/>
          </a:xfrm>
          <a:prstGeom prst="rect">
            <a:avLst/>
          </a:prstGeom>
        </p:spPr>
      </p:pic>
    </p:spTree>
    <p:extLst>
      <p:ext uri="{BB962C8B-B14F-4D97-AF65-F5344CB8AC3E}">
        <p14:creationId xmlns:p14="http://schemas.microsoft.com/office/powerpoint/2010/main" val="3200986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4F0456-8246-D649-8D7E-0798C858ED42}"/>
              </a:ext>
            </a:extLst>
          </p:cNvPr>
          <p:cNvSpPr>
            <a:spLocks noChangeArrowheads="1"/>
          </p:cNvSpPr>
          <p:nvPr userDrawn="1"/>
        </p:nvSpPr>
        <p:spPr bwMode="auto">
          <a:xfrm>
            <a:off x="68102" y="4885721"/>
            <a:ext cx="2895600" cy="168275"/>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700" dirty="0">
                <a:solidFill>
                  <a:schemeClr val="bg1">
                    <a:lumMod val="75000"/>
                  </a:schemeClr>
                </a:solidFill>
              </a:rPr>
              <a:t>© 2019 National Safety Council</a:t>
            </a:r>
          </a:p>
        </p:txBody>
      </p:sp>
      <p:sp>
        <p:nvSpPr>
          <p:cNvPr id="5" name="Title 1">
            <a:extLst>
              <a:ext uri="{FF2B5EF4-FFF2-40B4-BE49-F238E27FC236}">
                <a16:creationId xmlns:a16="http://schemas.microsoft.com/office/drawing/2014/main" id="{475C54C8-0BC0-004C-9012-50E29E95BCF0}"/>
              </a:ext>
            </a:extLst>
          </p:cNvPr>
          <p:cNvSpPr>
            <a:spLocks noGrp="1"/>
          </p:cNvSpPr>
          <p:nvPr>
            <p:ph type="title"/>
          </p:nvPr>
        </p:nvSpPr>
        <p:spPr>
          <a:xfrm>
            <a:off x="628650" y="783691"/>
            <a:ext cx="7886700" cy="994172"/>
          </a:xfrm>
          <a:prstGeom prst="rect">
            <a:avLst/>
          </a:prstGeom>
        </p:spPr>
        <p:txBody>
          <a:bodyPr/>
          <a:lstStyle/>
          <a:p>
            <a:r>
              <a:rPr lang="en-US" dirty="0"/>
              <a:t>Click to edit Master title style</a:t>
            </a:r>
          </a:p>
        </p:txBody>
      </p:sp>
      <p:sp>
        <p:nvSpPr>
          <p:cNvPr id="6" name="Content Placeholder 2">
            <a:extLst>
              <a:ext uri="{FF2B5EF4-FFF2-40B4-BE49-F238E27FC236}">
                <a16:creationId xmlns:a16="http://schemas.microsoft.com/office/drawing/2014/main" id="{90565ACB-5B39-6B42-B4C5-DD01CD207A9B}"/>
              </a:ext>
            </a:extLst>
          </p:cNvPr>
          <p:cNvSpPr>
            <a:spLocks noGrp="1"/>
          </p:cNvSpPr>
          <p:nvPr>
            <p:ph idx="1"/>
          </p:nvPr>
        </p:nvSpPr>
        <p:spPr>
          <a:xfrm>
            <a:off x="628650" y="1786991"/>
            <a:ext cx="7886700" cy="293872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84A403D0-201F-2347-A64C-C90875859EF4}"/>
              </a:ext>
            </a:extLst>
          </p:cNvPr>
          <p:cNvPicPr>
            <a:picLocks noChangeAspect="1"/>
          </p:cNvPicPr>
          <p:nvPr userDrawn="1"/>
        </p:nvPicPr>
        <p:blipFill>
          <a:blip r:embed="rId2"/>
          <a:stretch>
            <a:fillRect/>
          </a:stretch>
        </p:blipFill>
        <p:spPr>
          <a:xfrm>
            <a:off x="0" y="0"/>
            <a:ext cx="9144000" cy="736600"/>
          </a:xfrm>
          <a:prstGeom prst="rect">
            <a:avLst/>
          </a:prstGeom>
        </p:spPr>
      </p:pic>
    </p:spTree>
    <p:extLst>
      <p:ext uri="{BB962C8B-B14F-4D97-AF65-F5344CB8AC3E}">
        <p14:creationId xmlns:p14="http://schemas.microsoft.com/office/powerpoint/2010/main" val="253395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orkforce/PVT Workf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ulsar Logo" descr="PulsarLogo_White.eps">
            <a:extLst>
              <a:ext uri="{FF2B5EF4-FFF2-40B4-BE49-F238E27FC236}">
                <a16:creationId xmlns:a16="http://schemas.microsoft.com/office/drawing/2014/main" id="{B813BA39-A094-6945-BED7-339E175CC5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233" y="321534"/>
            <a:ext cx="2777168" cy="659922"/>
          </a:xfrm>
          <a:prstGeom prst="rect">
            <a:avLst/>
          </a:prstGeom>
        </p:spPr>
      </p:pic>
      <p:sp>
        <p:nvSpPr>
          <p:cNvPr id="6" name="Title">
            <a:extLst>
              <a:ext uri="{FF2B5EF4-FFF2-40B4-BE49-F238E27FC236}">
                <a16:creationId xmlns:a16="http://schemas.microsoft.com/office/drawing/2014/main" id="{CB45A47D-E2DA-CC4F-80AF-70147EF69EA9}"/>
              </a:ext>
            </a:extLst>
          </p:cNvPr>
          <p:cNvSpPr>
            <a:spLocks noGrp="1"/>
          </p:cNvSpPr>
          <p:nvPr>
            <p:ph type="ctrTitle"/>
          </p:nvPr>
        </p:nvSpPr>
        <p:spPr>
          <a:xfrm>
            <a:off x="628650" y="2934557"/>
            <a:ext cx="7886700" cy="589613"/>
          </a:xfrm>
        </p:spPr>
        <p:txBody>
          <a:bodyPr wrap="none" anchor="t">
            <a:normAutofit/>
          </a:bodyPr>
          <a:lstStyle>
            <a:lvl1pPr algn="l">
              <a:defRPr sz="3600" b="0" spc="0">
                <a:solidFill>
                  <a:schemeClr val="bg1"/>
                </a:solidFill>
                <a:effectLst/>
                <a:latin typeface="+mj-lt"/>
              </a:defRPr>
            </a:lvl1pPr>
          </a:lstStyle>
          <a:p>
            <a:r>
              <a:rPr lang="en-US" dirty="0"/>
              <a:t>Click to edit Master title style</a:t>
            </a:r>
          </a:p>
        </p:txBody>
      </p:sp>
      <p:sp>
        <p:nvSpPr>
          <p:cNvPr id="7" name="Subtitle">
            <a:extLst>
              <a:ext uri="{FF2B5EF4-FFF2-40B4-BE49-F238E27FC236}">
                <a16:creationId xmlns:a16="http://schemas.microsoft.com/office/drawing/2014/main" id="{3FD0357D-9A8E-F043-8344-87CC66867E79}"/>
              </a:ext>
            </a:extLst>
          </p:cNvPr>
          <p:cNvSpPr>
            <a:spLocks noGrp="1"/>
          </p:cNvSpPr>
          <p:nvPr>
            <p:ph type="subTitle" idx="1"/>
          </p:nvPr>
        </p:nvSpPr>
        <p:spPr>
          <a:xfrm>
            <a:off x="628649" y="3524166"/>
            <a:ext cx="7886700" cy="1230713"/>
          </a:xfrm>
        </p:spPr>
        <p:txBody>
          <a:bodyPr anchor="t">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160" b="0">
                <a:solidFill>
                  <a:schemeClr val="bg1"/>
                </a:solidFill>
                <a:latin typeface="+mj-lt"/>
              </a:defRPr>
            </a:lvl1pPr>
            <a:lvl2pPr marL="308600" indent="0" algn="ctr">
              <a:buNone/>
              <a:defRPr sz="1350"/>
            </a:lvl2pPr>
            <a:lvl3pPr marL="617198" indent="0" algn="ctr">
              <a:buNone/>
              <a:defRPr sz="1215"/>
            </a:lvl3pPr>
            <a:lvl4pPr marL="925798" indent="0" algn="ctr">
              <a:buNone/>
              <a:defRPr sz="1080"/>
            </a:lvl4pPr>
            <a:lvl5pPr marL="1234397" indent="0" algn="ctr">
              <a:buNone/>
              <a:defRPr sz="1080"/>
            </a:lvl5pPr>
            <a:lvl6pPr marL="1542997" indent="0" algn="ctr">
              <a:buNone/>
              <a:defRPr sz="1080"/>
            </a:lvl6pPr>
            <a:lvl7pPr marL="1851595" indent="0" algn="ctr">
              <a:buNone/>
              <a:defRPr sz="1080"/>
            </a:lvl7pPr>
            <a:lvl8pPr marL="2160194" indent="0" algn="ctr">
              <a:buNone/>
              <a:defRPr sz="1080"/>
            </a:lvl8pPr>
            <a:lvl9pPr marL="2468795" indent="0" algn="ctr">
              <a:buNone/>
              <a:defRPr sz="1080"/>
            </a:lvl9pPr>
          </a:lstStyle>
          <a:p>
            <a:r>
              <a:rPr lang="en-US" dirty="0"/>
              <a:t>Click to edit Master 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PVT Workf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ulsar Logo" descr="PulsarLogo_White.eps">
            <a:extLst>
              <a:ext uri="{FF2B5EF4-FFF2-40B4-BE49-F238E27FC236}">
                <a16:creationId xmlns:a16="http://schemas.microsoft.com/office/drawing/2014/main" id="{316A8A85-B720-B247-815F-760126221D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49" y="2040606"/>
            <a:ext cx="2184867" cy="519177"/>
          </a:xfrm>
          <a:prstGeom prst="rect">
            <a:avLst/>
          </a:prstGeom>
        </p:spPr>
      </p:pic>
      <p:sp>
        <p:nvSpPr>
          <p:cNvPr id="6" name="Title">
            <a:extLst>
              <a:ext uri="{FF2B5EF4-FFF2-40B4-BE49-F238E27FC236}">
                <a16:creationId xmlns:a16="http://schemas.microsoft.com/office/drawing/2014/main" id="{6D8D34D9-462B-BB46-AD99-D6CD17AD9C0B}"/>
              </a:ext>
            </a:extLst>
          </p:cNvPr>
          <p:cNvSpPr>
            <a:spLocks noGrp="1"/>
          </p:cNvSpPr>
          <p:nvPr>
            <p:ph type="ctrTitle"/>
          </p:nvPr>
        </p:nvSpPr>
        <p:spPr>
          <a:xfrm>
            <a:off x="628650" y="2934557"/>
            <a:ext cx="7886700" cy="589613"/>
          </a:xfrm>
        </p:spPr>
        <p:txBody>
          <a:bodyPr wrap="none" anchor="t">
            <a:normAutofit/>
          </a:bodyPr>
          <a:lstStyle>
            <a:lvl1pPr algn="l">
              <a:defRPr sz="3600" b="0" spc="0">
                <a:solidFill>
                  <a:schemeClr val="bg1"/>
                </a:solidFill>
                <a:effectLst/>
                <a:latin typeface="+mj-lt"/>
              </a:defRPr>
            </a:lvl1pPr>
          </a:lstStyle>
          <a:p>
            <a:r>
              <a:rPr lang="en-US" dirty="0"/>
              <a:t>Click to edit Master title style</a:t>
            </a:r>
          </a:p>
        </p:txBody>
      </p:sp>
      <p:sp>
        <p:nvSpPr>
          <p:cNvPr id="7" name="Subtitle">
            <a:extLst>
              <a:ext uri="{FF2B5EF4-FFF2-40B4-BE49-F238E27FC236}">
                <a16:creationId xmlns:a16="http://schemas.microsoft.com/office/drawing/2014/main" id="{044704C4-F3DC-A645-93BC-233F9AD34B05}"/>
              </a:ext>
            </a:extLst>
          </p:cNvPr>
          <p:cNvSpPr>
            <a:spLocks noGrp="1"/>
          </p:cNvSpPr>
          <p:nvPr>
            <p:ph type="subTitle" idx="1"/>
          </p:nvPr>
        </p:nvSpPr>
        <p:spPr>
          <a:xfrm>
            <a:off x="628649" y="3524166"/>
            <a:ext cx="7886700" cy="1230713"/>
          </a:xfrm>
        </p:spPr>
        <p:txBody>
          <a:bodyPr anchor="t">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160" b="0">
                <a:solidFill>
                  <a:schemeClr val="bg1"/>
                </a:solidFill>
                <a:latin typeface="+mj-lt"/>
              </a:defRPr>
            </a:lvl1pPr>
            <a:lvl2pPr marL="308600" indent="0" algn="ctr">
              <a:buNone/>
              <a:defRPr sz="1350"/>
            </a:lvl2pPr>
            <a:lvl3pPr marL="617198" indent="0" algn="ctr">
              <a:buNone/>
              <a:defRPr sz="1215"/>
            </a:lvl3pPr>
            <a:lvl4pPr marL="925798" indent="0" algn="ctr">
              <a:buNone/>
              <a:defRPr sz="1080"/>
            </a:lvl4pPr>
            <a:lvl5pPr marL="1234397" indent="0" algn="ctr">
              <a:buNone/>
              <a:defRPr sz="1080"/>
            </a:lvl5pPr>
            <a:lvl6pPr marL="1542997" indent="0" algn="ctr">
              <a:buNone/>
              <a:defRPr sz="1080"/>
            </a:lvl6pPr>
            <a:lvl7pPr marL="1851595" indent="0" algn="ctr">
              <a:buNone/>
              <a:defRPr sz="1080"/>
            </a:lvl7pPr>
            <a:lvl8pPr marL="2160194" indent="0" algn="ctr">
              <a:buNone/>
              <a:defRPr sz="1080"/>
            </a:lvl8pPr>
            <a:lvl9pPr marL="2468795" indent="0" algn="ctr">
              <a:buNone/>
              <a:defRPr sz="1080"/>
            </a:lvl9pPr>
          </a:lstStyle>
          <a:p>
            <a:r>
              <a:rPr lang="en-US" dirty="0"/>
              <a:t>Click to edit Master subtitle</a:t>
            </a:r>
          </a:p>
        </p:txBody>
      </p:sp>
    </p:spTree>
    <p:extLst>
      <p:ext uri="{BB962C8B-B14F-4D97-AF65-F5344CB8AC3E}">
        <p14:creationId xmlns:p14="http://schemas.microsoft.com/office/powerpoint/2010/main" val="2965888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cNvSpPr>
            <a:spLocks noGrp="1"/>
          </p:cNvSpPr>
          <p:nvPr>
            <p:ph type="ctrTitle" hasCustomPrompt="1"/>
          </p:nvPr>
        </p:nvSpPr>
        <p:spPr>
          <a:xfrm>
            <a:off x="628650" y="2235917"/>
            <a:ext cx="7886700" cy="589613"/>
          </a:xfrm>
        </p:spPr>
        <p:txBody>
          <a:bodyPr wrap="none" anchor="t">
            <a:normAutofit/>
          </a:bodyPr>
          <a:lstStyle>
            <a:lvl1pPr algn="ctr">
              <a:defRPr sz="3600" b="0" spc="0">
                <a:solidFill>
                  <a:schemeClr val="bg1"/>
                </a:solidFill>
                <a:effectLst/>
                <a:latin typeface="+mj-lt"/>
              </a:defRPr>
            </a:lvl1pPr>
          </a:lstStyle>
          <a:p>
            <a:r>
              <a:rPr lang="en-US" dirty="0"/>
              <a:t>Click to edit section title style</a:t>
            </a:r>
          </a:p>
        </p:txBody>
      </p:sp>
      <p:sp>
        <p:nvSpPr>
          <p:cNvPr id="23" name="Footer Placeholder 22">
            <a:extLst>
              <a:ext uri="{FF2B5EF4-FFF2-40B4-BE49-F238E27FC236}">
                <a16:creationId xmlns:a16="http://schemas.microsoft.com/office/drawing/2014/main" id="{4C9684FA-B586-EB47-AFC7-84D018987948}"/>
              </a:ext>
            </a:extLst>
          </p:cNvPr>
          <p:cNvSpPr>
            <a:spLocks noGrp="1"/>
          </p:cNvSpPr>
          <p:nvPr>
            <p:ph type="ftr" sz="quarter" idx="11"/>
          </p:nvPr>
        </p:nvSpPr>
        <p:spPr>
          <a:xfrm>
            <a:off x="0" y="4971820"/>
            <a:ext cx="1908313" cy="171680"/>
          </a:xfrm>
        </p:spPr>
        <p:txBody>
          <a:bodyPr/>
          <a:lstStyle>
            <a:lvl1pPr algn="l">
              <a:defRPr sz="800">
                <a:solidFill>
                  <a:schemeClr val="bg1">
                    <a:alpha val="20000"/>
                  </a:schemeClr>
                </a:solidFill>
              </a:defRPr>
            </a:lvl1pPr>
          </a:lstStyle>
          <a:p>
            <a:r>
              <a:rPr lang="en-US"/>
              <a:t>Confidential. Do not redistribute.</a:t>
            </a:r>
            <a:endParaRPr lang="en-US" dirty="0"/>
          </a:p>
        </p:txBody>
      </p:sp>
      <p:sp>
        <p:nvSpPr>
          <p:cNvPr id="24" name="Slide Number Placeholder 23">
            <a:extLst>
              <a:ext uri="{FF2B5EF4-FFF2-40B4-BE49-F238E27FC236}">
                <a16:creationId xmlns:a16="http://schemas.microsoft.com/office/drawing/2014/main" id="{407116AA-9B70-A545-A34E-CAAAA7A2E473}"/>
              </a:ext>
            </a:extLst>
          </p:cNvPr>
          <p:cNvSpPr>
            <a:spLocks noGrp="1"/>
          </p:cNvSpPr>
          <p:nvPr>
            <p:ph type="sldNum" sz="quarter" idx="12"/>
          </p:nvPr>
        </p:nvSpPr>
        <p:spPr>
          <a:xfrm>
            <a:off x="8814547" y="4971820"/>
            <a:ext cx="322728" cy="171680"/>
          </a:xfrm>
        </p:spPr>
        <p:txBody>
          <a:bodyPr/>
          <a:lstStyle>
            <a:lvl1pPr>
              <a:defRPr sz="800">
                <a:solidFill>
                  <a:schemeClr val="bg1">
                    <a:alpha val="20000"/>
                  </a:schemeClr>
                </a:solidFill>
              </a:defRPr>
            </a:lvl1pPr>
          </a:lstStyle>
          <a:p>
            <a:fld id="{19C19ECC-DFE0-3F45-BB10-C5B42937658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Dark Backgroun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F0FFA2F8-0F6E-9E4F-B8BC-6D7711BBE150}"/>
              </a:ext>
            </a:extLst>
          </p:cNvPr>
          <p:cNvSpPr>
            <a:spLocks noGrp="1"/>
          </p:cNvSpPr>
          <p:nvPr>
            <p:ph type="ftr" sz="quarter" idx="11"/>
          </p:nvPr>
        </p:nvSpPr>
        <p:spPr>
          <a:xfrm>
            <a:off x="0" y="4955241"/>
            <a:ext cx="3101228" cy="181535"/>
          </a:xfrm>
        </p:spPr>
        <p:txBody>
          <a:bodyPr/>
          <a:lstStyle>
            <a:lvl1pPr>
              <a:defRPr sz="800">
                <a:solidFill>
                  <a:schemeClr val="tx2">
                    <a:alpha val="50000"/>
                  </a:schemeClr>
                </a:solidFill>
              </a:defRPr>
            </a:lvl1pPr>
          </a:lstStyle>
          <a:p>
            <a:pPr algn="l"/>
            <a:r>
              <a:rPr lang="en-US"/>
              <a:t>Confidential. Do not redistribute.</a:t>
            </a:r>
            <a:endParaRPr lang="en-US" dirty="0"/>
          </a:p>
        </p:txBody>
      </p:sp>
      <p:sp>
        <p:nvSpPr>
          <p:cNvPr id="9" name="Slide Number Placeholder 8">
            <a:extLst>
              <a:ext uri="{FF2B5EF4-FFF2-40B4-BE49-F238E27FC236}">
                <a16:creationId xmlns:a16="http://schemas.microsoft.com/office/drawing/2014/main" id="{01B51B24-D243-3A41-92D2-CBD9C7963986}"/>
              </a:ext>
            </a:extLst>
          </p:cNvPr>
          <p:cNvSpPr>
            <a:spLocks noGrp="1"/>
          </p:cNvSpPr>
          <p:nvPr>
            <p:ph type="sldNum" sz="quarter" idx="12"/>
          </p:nvPr>
        </p:nvSpPr>
        <p:spPr>
          <a:xfrm>
            <a:off x="7069791" y="4955241"/>
            <a:ext cx="2067485" cy="181535"/>
          </a:xfrm>
        </p:spPr>
        <p:txBody>
          <a:bodyPr/>
          <a:lstStyle>
            <a:lvl1pPr>
              <a:defRPr sz="800">
                <a:solidFill>
                  <a:schemeClr val="tx2">
                    <a:alpha val="50000"/>
                  </a:schemeClr>
                </a:solidFill>
              </a:defRPr>
            </a:lvl1pPr>
          </a:lstStyle>
          <a:p>
            <a:fld id="{19C19ECC-DFE0-3F45-BB10-C5B429376582}" type="slidenum">
              <a:rPr lang="en-US" smtClean="0"/>
              <a:pPr/>
              <a:t>‹#›</a:t>
            </a:fld>
            <a:endParaRPr lang="en-US" dirty="0"/>
          </a:p>
        </p:txBody>
      </p:sp>
    </p:spTree>
    <p:extLst>
      <p:ext uri="{BB962C8B-B14F-4D97-AF65-F5344CB8AC3E}">
        <p14:creationId xmlns:p14="http://schemas.microsoft.com/office/powerpoint/2010/main" val="94306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plit">
    <p:spTree>
      <p:nvGrpSpPr>
        <p:cNvPr id="1" name=""/>
        <p:cNvGrpSpPr/>
        <p:nvPr/>
      </p:nvGrpSpPr>
      <p:grpSpPr>
        <a:xfrm>
          <a:off x="0" y="0"/>
          <a:ext cx="0" cy="0"/>
          <a:chOff x="0" y="0"/>
          <a:chExt cx="0" cy="0"/>
        </a:xfrm>
      </p:grpSpPr>
      <p:sp>
        <p:nvSpPr>
          <p:cNvPr id="4" name="Background"/>
          <p:cNvSpPr/>
          <p:nvPr userDrawn="1"/>
        </p:nvSpPr>
        <p:spPr>
          <a:xfrm>
            <a:off x="1" y="4"/>
            <a:ext cx="5336381" cy="5143496"/>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sp>
        <p:nvSpPr>
          <p:cNvPr id="7" name="Content Placeholder"/>
          <p:cNvSpPr>
            <a:spLocks noGrp="1"/>
          </p:cNvSpPr>
          <p:nvPr>
            <p:ph sz="half" idx="2"/>
          </p:nvPr>
        </p:nvSpPr>
        <p:spPr>
          <a:xfrm>
            <a:off x="388235" y="1047750"/>
            <a:ext cx="4605246" cy="3752850"/>
          </a:xfrm>
        </p:spPr>
        <p:txBody>
          <a:bodyPr/>
          <a:lstStyle>
            <a:lvl1pPr marL="0" indent="0">
              <a:buFontTx/>
              <a:buNone/>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cNvSpPr>
            <a:spLocks noGrp="1"/>
          </p:cNvSpPr>
          <p:nvPr>
            <p:ph type="title"/>
          </p:nvPr>
        </p:nvSpPr>
        <p:spPr>
          <a:xfrm>
            <a:off x="388235" y="304276"/>
            <a:ext cx="4605246" cy="591079"/>
          </a:xfrm>
        </p:spPr>
        <p:txBody>
          <a:bodyPr>
            <a:noAutofit/>
          </a:bodyPr>
          <a:lstStyle>
            <a:lvl1pPr algn="ctr">
              <a:defRPr sz="2400" b="1"/>
            </a:lvl1pPr>
          </a:lstStyle>
          <a:p>
            <a:r>
              <a:rPr lang="en-US" dirty="0"/>
              <a:t>Click to edit Master title style</a:t>
            </a:r>
          </a:p>
        </p:txBody>
      </p:sp>
      <p:sp>
        <p:nvSpPr>
          <p:cNvPr id="9" name="Picture Placeholder"/>
          <p:cNvSpPr>
            <a:spLocks noGrp="1"/>
          </p:cNvSpPr>
          <p:nvPr>
            <p:ph type="pic" sz="quarter" idx="13"/>
          </p:nvPr>
        </p:nvSpPr>
        <p:spPr>
          <a:xfrm>
            <a:off x="5486400" y="0"/>
            <a:ext cx="3657600" cy="2500313"/>
          </a:xfrm>
        </p:spPr>
        <p:txBody>
          <a:bodyPr/>
          <a:lstStyle>
            <a:lvl1pPr>
              <a:defRPr baseline="0"/>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15" name="Picture Placeholder"/>
          <p:cNvSpPr>
            <a:spLocks noGrp="1"/>
          </p:cNvSpPr>
          <p:nvPr>
            <p:ph type="pic" sz="quarter" idx="14"/>
          </p:nvPr>
        </p:nvSpPr>
        <p:spPr>
          <a:xfrm>
            <a:off x="5486400" y="2643188"/>
            <a:ext cx="3657600" cy="2500313"/>
          </a:xfrm>
        </p:spPr>
        <p:txBody>
          <a:bodyPr/>
          <a:lstStyle>
            <a:lvl1pPr>
              <a:defRPr baseline="0"/>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17" name="Footer Placeholder 5"/>
          <p:cNvSpPr>
            <a:spLocks noGrp="1"/>
          </p:cNvSpPr>
          <p:nvPr>
            <p:ph type="ftr" sz="quarter" idx="16"/>
          </p:nvPr>
        </p:nvSpPr>
        <p:spPr>
          <a:xfrm>
            <a:off x="0" y="4971820"/>
            <a:ext cx="1552429" cy="171680"/>
          </a:xfrm>
        </p:spPr>
        <p:txBody>
          <a:bodyPr/>
          <a:lstStyle>
            <a:lvl1pPr algn="l">
              <a:defRPr sz="800">
                <a:solidFill>
                  <a:schemeClr val="tx1">
                    <a:tint val="75000"/>
                    <a:alpha val="80000"/>
                  </a:schemeClr>
                </a:solidFill>
              </a:defRPr>
            </a:lvl1pPr>
          </a:lstStyle>
          <a:p>
            <a:r>
              <a:rPr lang="en-US"/>
              <a:t>Confidential. Do not redistribute.</a:t>
            </a:r>
            <a:endParaRPr lang="en-US" dirty="0"/>
          </a:p>
        </p:txBody>
      </p:sp>
      <p:sp>
        <p:nvSpPr>
          <p:cNvPr id="18" name="Slide Number Placeholder 9"/>
          <p:cNvSpPr>
            <a:spLocks noGrp="1"/>
          </p:cNvSpPr>
          <p:nvPr>
            <p:ph type="sldNum" sz="quarter" idx="17"/>
          </p:nvPr>
        </p:nvSpPr>
        <p:spPr>
          <a:xfrm>
            <a:off x="8484972" y="4972756"/>
            <a:ext cx="659027" cy="170743"/>
          </a:xfrm>
        </p:spPr>
        <p:txBody>
          <a:bodyPr/>
          <a:lstStyle>
            <a:lvl1pPr>
              <a:defRPr>
                <a:solidFill>
                  <a:schemeClr val="tx1">
                    <a:tint val="75000"/>
                    <a:alpha val="80000"/>
                  </a:schemeClr>
                </a:solidFill>
              </a:defRPr>
            </a:lvl1pPr>
          </a:lstStyle>
          <a:p>
            <a:fld id="{19C19ECC-DFE0-3F45-BB10-C5B429376582}" type="slidenum">
              <a:rPr lang="en-US" smtClean="0"/>
              <a:pPr/>
              <a:t>‹#›</a:t>
            </a:fld>
            <a:endParaRPr lang="en-US"/>
          </a:p>
        </p:txBody>
      </p:sp>
    </p:spTree>
    <p:extLst>
      <p:ext uri="{BB962C8B-B14F-4D97-AF65-F5344CB8AC3E}">
        <p14:creationId xmlns:p14="http://schemas.microsoft.com/office/powerpoint/2010/main" val="806141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plit 2">
    <p:spTree>
      <p:nvGrpSpPr>
        <p:cNvPr id="1" name=""/>
        <p:cNvGrpSpPr/>
        <p:nvPr/>
      </p:nvGrpSpPr>
      <p:grpSpPr>
        <a:xfrm>
          <a:off x="0" y="0"/>
          <a:ext cx="0" cy="0"/>
          <a:chOff x="0" y="0"/>
          <a:chExt cx="0" cy="0"/>
        </a:xfrm>
      </p:grpSpPr>
      <p:sp>
        <p:nvSpPr>
          <p:cNvPr id="8" name="Rectangle 7"/>
          <p:cNvSpPr/>
          <p:nvPr userDrawn="1"/>
        </p:nvSpPr>
        <p:spPr>
          <a:xfrm>
            <a:off x="3429000" y="0"/>
            <a:ext cx="5715000" cy="5143500"/>
          </a:xfrm>
          <a:prstGeom prst="rect">
            <a:avLst/>
          </a:prstGeom>
          <a:solidFill>
            <a:srgbClr val="FFFFFF"/>
          </a:solidFill>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10" name="Background"/>
          <p:cNvSpPr/>
          <p:nvPr userDrawn="1"/>
        </p:nvSpPr>
        <p:spPr>
          <a:xfrm>
            <a:off x="0" y="0"/>
            <a:ext cx="3429000" cy="5143500"/>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4"/>
          </a:p>
        </p:txBody>
      </p:sp>
      <p:sp>
        <p:nvSpPr>
          <p:cNvPr id="14" name="Picture Placeholder"/>
          <p:cNvSpPr>
            <a:spLocks noGrp="1"/>
          </p:cNvSpPr>
          <p:nvPr>
            <p:ph type="pic" sz="quarter" idx="13"/>
          </p:nvPr>
        </p:nvSpPr>
        <p:spPr>
          <a:xfrm>
            <a:off x="3556000" y="114300"/>
            <a:ext cx="5470769" cy="4923692"/>
          </a:xfrm>
          <a:solidFill>
            <a:srgbClr val="FFFFFF"/>
          </a:solidFill>
        </p:spPr>
        <p:txBody>
          <a:bodyPr/>
          <a:lstStyle>
            <a:lvl1pPr>
              <a:defRPr baseline="0"/>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11" name="Content Placeholder"/>
          <p:cNvSpPr>
            <a:spLocks noGrp="1"/>
          </p:cNvSpPr>
          <p:nvPr>
            <p:ph sz="half" idx="2"/>
          </p:nvPr>
        </p:nvSpPr>
        <p:spPr>
          <a:xfrm>
            <a:off x="406401" y="1261686"/>
            <a:ext cx="2616200" cy="3591115"/>
          </a:xfrm>
        </p:spPr>
        <p:txBody>
          <a:bodyPr/>
          <a:lstStyle>
            <a:lvl1pPr marL="0" indent="0">
              <a:lnSpc>
                <a:spcPct val="100000"/>
              </a:lnSpc>
              <a:buFontTx/>
              <a:buNone/>
              <a:defRPr sz="200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cNvSpPr>
            <a:spLocks noGrp="1"/>
          </p:cNvSpPr>
          <p:nvPr>
            <p:ph type="title"/>
          </p:nvPr>
        </p:nvSpPr>
        <p:spPr>
          <a:xfrm>
            <a:off x="406401" y="304276"/>
            <a:ext cx="2616200" cy="870483"/>
          </a:xfrm>
        </p:spPr>
        <p:txBody>
          <a:bodyPr>
            <a:normAutofit/>
          </a:bodyPr>
          <a:lstStyle>
            <a:lvl1pPr algn="ctr">
              <a:defRPr sz="2400" b="1"/>
            </a:lvl1pPr>
          </a:lstStyle>
          <a:p>
            <a:r>
              <a:rPr lang="en-US" dirty="0"/>
              <a:t>Click to edit Master title style</a:t>
            </a:r>
          </a:p>
        </p:txBody>
      </p:sp>
      <p:sp>
        <p:nvSpPr>
          <p:cNvPr id="19" name="Footer Placeholder 5"/>
          <p:cNvSpPr>
            <a:spLocks noGrp="1"/>
          </p:cNvSpPr>
          <p:nvPr>
            <p:ph type="ftr" sz="quarter" idx="16"/>
          </p:nvPr>
        </p:nvSpPr>
        <p:spPr>
          <a:xfrm>
            <a:off x="0" y="4939728"/>
            <a:ext cx="2286000" cy="203772"/>
          </a:xfrm>
        </p:spPr>
        <p:txBody>
          <a:bodyPr/>
          <a:lstStyle>
            <a:lvl1pPr algn="l">
              <a:defRPr sz="800">
                <a:solidFill>
                  <a:schemeClr val="tx1">
                    <a:tint val="75000"/>
                    <a:alpha val="80000"/>
                  </a:schemeClr>
                </a:solidFill>
              </a:defRPr>
            </a:lvl1pPr>
          </a:lstStyle>
          <a:p>
            <a:r>
              <a:rPr lang="en-US" dirty="0" smtClean="0"/>
              <a:t>Copyright © 2019 Pulsar Informatics, Inc.</a:t>
            </a:r>
            <a:endParaRPr lang="en-US" dirty="0"/>
          </a:p>
        </p:txBody>
      </p:sp>
      <p:sp>
        <p:nvSpPr>
          <p:cNvPr id="20" name="Slide Number Placeholder 9"/>
          <p:cNvSpPr>
            <a:spLocks noGrp="1"/>
          </p:cNvSpPr>
          <p:nvPr>
            <p:ph type="sldNum" sz="quarter" idx="17"/>
          </p:nvPr>
        </p:nvSpPr>
        <p:spPr>
          <a:xfrm>
            <a:off x="8484972" y="4972756"/>
            <a:ext cx="659027" cy="170743"/>
          </a:xfrm>
        </p:spPr>
        <p:txBody>
          <a:bodyPr/>
          <a:lstStyle>
            <a:lvl1pPr>
              <a:defRPr>
                <a:solidFill>
                  <a:schemeClr val="tx1">
                    <a:tint val="75000"/>
                    <a:alpha val="80000"/>
                  </a:schemeClr>
                </a:solidFill>
              </a:defRPr>
            </a:lvl1pPr>
          </a:lstStyle>
          <a:p>
            <a:fld id="{19C19ECC-DFE0-3F45-BB10-C5B429376582}" type="slidenum">
              <a:rPr lang="en-US" smtClean="0"/>
              <a:pPr/>
              <a:t>‹#›</a:t>
            </a:fld>
            <a:endParaRPr lang="en-US"/>
          </a:p>
        </p:txBody>
      </p:sp>
    </p:spTree>
    <p:extLst>
      <p:ext uri="{BB962C8B-B14F-4D97-AF65-F5344CB8AC3E}">
        <p14:creationId xmlns:p14="http://schemas.microsoft.com/office/powerpoint/2010/main" val="348197750"/>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0" y="765137"/>
            <a:ext cx="9144000" cy="43783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cNvSpPr>
            <a:spLocks noGrp="1"/>
          </p:cNvSpPr>
          <p:nvPr>
            <p:ph type="title"/>
          </p:nvPr>
        </p:nvSpPr>
        <p:spPr>
          <a:xfrm>
            <a:off x="661441" y="118664"/>
            <a:ext cx="7772400" cy="578379"/>
          </a:xfrm>
        </p:spPr>
        <p:txBody>
          <a:bodyPr>
            <a:normAutofit/>
          </a:bodyPr>
          <a:lstStyle>
            <a:lvl1pPr algn="ctr">
              <a:defRPr sz="2400" b="1"/>
            </a:lvl1pPr>
          </a:lstStyle>
          <a:p>
            <a:r>
              <a:rPr lang="en-US" dirty="0"/>
              <a:t>Click to edit Master title style</a:t>
            </a:r>
          </a:p>
        </p:txBody>
      </p:sp>
      <p:sp>
        <p:nvSpPr>
          <p:cNvPr id="8" name="Content Placeholder"/>
          <p:cNvSpPr>
            <a:spLocks noGrp="1"/>
          </p:cNvSpPr>
          <p:nvPr>
            <p:ph idx="1"/>
          </p:nvPr>
        </p:nvSpPr>
        <p:spPr>
          <a:xfrm>
            <a:off x="0" y="765136"/>
            <a:ext cx="9144000" cy="4378364"/>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5"/>
          <p:cNvSpPr>
            <a:spLocks noGrp="1"/>
          </p:cNvSpPr>
          <p:nvPr>
            <p:ph type="ftr" sz="quarter" idx="16"/>
          </p:nvPr>
        </p:nvSpPr>
        <p:spPr>
          <a:xfrm>
            <a:off x="0" y="4983251"/>
            <a:ext cx="2286000" cy="171679"/>
          </a:xfrm>
        </p:spPr>
        <p:txBody>
          <a:bodyPr/>
          <a:lstStyle>
            <a:lvl1pPr algn="l">
              <a:defRPr sz="800">
                <a:solidFill>
                  <a:schemeClr val="tx1">
                    <a:tint val="75000"/>
                    <a:alpha val="80000"/>
                  </a:schemeClr>
                </a:solidFill>
              </a:defRPr>
            </a:lvl1pPr>
          </a:lstStyle>
          <a:p>
            <a:r>
              <a:rPr lang="en-US" dirty="0" smtClean="0"/>
              <a:t>Copyright © 2019 Pulsar Informatics, Inc.</a:t>
            </a:r>
            <a:endParaRPr lang="en-US" dirty="0"/>
          </a:p>
        </p:txBody>
      </p:sp>
      <p:sp>
        <p:nvSpPr>
          <p:cNvPr id="10" name="Slide Number Placeholder 9"/>
          <p:cNvSpPr>
            <a:spLocks noGrp="1"/>
          </p:cNvSpPr>
          <p:nvPr>
            <p:ph type="sldNum" sz="quarter" idx="17"/>
          </p:nvPr>
        </p:nvSpPr>
        <p:spPr>
          <a:xfrm>
            <a:off x="8484972" y="4972756"/>
            <a:ext cx="659027" cy="170743"/>
          </a:xfrm>
        </p:spPr>
        <p:txBody>
          <a:bodyPr/>
          <a:lstStyle>
            <a:lvl1pPr>
              <a:defRPr>
                <a:solidFill>
                  <a:schemeClr val="tx1">
                    <a:tint val="75000"/>
                    <a:alpha val="80000"/>
                  </a:schemeClr>
                </a:solidFill>
              </a:defRPr>
            </a:lvl1pPr>
          </a:lstStyle>
          <a:p>
            <a:fld id="{19C19ECC-DFE0-3F45-BB10-C5B42937658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Confidential. Do not redistribute.</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9C19ECC-DFE0-3F45-BB10-C5B429376582}" type="slidenum">
              <a:rPr lang="en-US" smtClean="0"/>
              <a:t>‹#›</a:t>
            </a:fld>
            <a:endParaRPr lang="en-US"/>
          </a:p>
        </p:txBody>
      </p:sp>
    </p:spTree>
    <p:extLst>
      <p:ext uri="{BB962C8B-B14F-4D97-AF65-F5344CB8AC3E}">
        <p14:creationId xmlns:p14="http://schemas.microsoft.com/office/powerpoint/2010/main" val="2008157334"/>
      </p:ext>
    </p:extLst>
  </p:cSld>
  <p:clrMap bg1="lt1" tx1="dk1" bg2="lt2" tx2="dk2" accent1="accent1" accent2="accent2" accent3="accent3" accent4="accent4" accent5="accent5" accent6="accent6" hlink="hlink" folHlink="folHlink"/>
  <p:sldLayoutIdLst>
    <p:sldLayoutId id="2147483693" r:id="rId1"/>
    <p:sldLayoutId id="2147483683" r:id="rId2"/>
    <p:sldLayoutId id="2147483684" r:id="rId3"/>
    <p:sldLayoutId id="2147483695" r:id="rId4"/>
    <p:sldLayoutId id="2147483685" r:id="rId5"/>
    <p:sldLayoutId id="2147483697" r:id="rId6"/>
    <p:sldLayoutId id="2147483679" r:id="rId7"/>
    <p:sldLayoutId id="2147483680" r:id="rId8"/>
    <p:sldLayoutId id="2147483662" r:id="rId9"/>
    <p:sldLayoutId id="2147483694" r:id="rId10"/>
    <p:sldLayoutId id="2147483665" r:id="rId11"/>
    <p:sldLayoutId id="2147483692" r:id="rId12"/>
    <p:sldLayoutId id="2147483699" r:id="rId13"/>
    <p:sldLayoutId id="2147483686" r:id="rId14"/>
    <p:sldLayoutId id="2147483700"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16A16AD-E31D-9548-BF0A-86639064A346}"/>
              </a:ext>
            </a:extLst>
          </p:cNvPr>
          <p:cNvSpPr>
            <a:spLocks noChangeArrowheads="1"/>
          </p:cNvSpPr>
          <p:nvPr userDrawn="1"/>
        </p:nvSpPr>
        <p:spPr bwMode="auto">
          <a:xfrm>
            <a:off x="246063" y="6426200"/>
            <a:ext cx="2895600" cy="168275"/>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700" dirty="0"/>
              <a:t>© 2018 National Safety Council</a:t>
            </a:r>
          </a:p>
        </p:txBody>
      </p:sp>
      <p:sp>
        <p:nvSpPr>
          <p:cNvPr id="11" name="Rectangle 10">
            <a:extLst>
              <a:ext uri="{FF2B5EF4-FFF2-40B4-BE49-F238E27FC236}">
                <a16:creationId xmlns:a16="http://schemas.microsoft.com/office/drawing/2014/main" id="{92894F73-FF02-C74C-88D7-1AD3DCC21C5B}"/>
              </a:ext>
            </a:extLst>
          </p:cNvPr>
          <p:cNvSpPr>
            <a:spLocks noChangeArrowheads="1"/>
          </p:cNvSpPr>
          <p:nvPr userDrawn="1"/>
        </p:nvSpPr>
        <p:spPr bwMode="auto">
          <a:xfrm>
            <a:off x="68102" y="4885721"/>
            <a:ext cx="2895600" cy="168275"/>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700" dirty="0">
                <a:solidFill>
                  <a:schemeClr val="bg1">
                    <a:lumMod val="75000"/>
                  </a:schemeClr>
                </a:solidFill>
              </a:rPr>
              <a:t>© 2019 National Safety Council</a:t>
            </a:r>
          </a:p>
        </p:txBody>
      </p:sp>
      <p:pic>
        <p:nvPicPr>
          <p:cNvPr id="3" name="Picture 2">
            <a:extLst>
              <a:ext uri="{FF2B5EF4-FFF2-40B4-BE49-F238E27FC236}">
                <a16:creationId xmlns:a16="http://schemas.microsoft.com/office/drawing/2014/main" id="{A18653D6-FFF5-954C-AE45-815751664E27}"/>
              </a:ext>
            </a:extLst>
          </p:cNvPr>
          <p:cNvPicPr>
            <a:picLocks noChangeAspect="1"/>
          </p:cNvPicPr>
          <p:nvPr userDrawn="1"/>
        </p:nvPicPr>
        <p:blipFill>
          <a:blip r:embed="rId8"/>
          <a:stretch>
            <a:fillRect/>
          </a:stretch>
        </p:blipFill>
        <p:spPr>
          <a:xfrm>
            <a:off x="0" y="0"/>
            <a:ext cx="9144000" cy="5143500"/>
          </a:xfrm>
          <a:prstGeom prst="rect">
            <a:avLst/>
          </a:prstGeom>
        </p:spPr>
      </p:pic>
    </p:spTree>
    <p:extLst>
      <p:ext uri="{BB962C8B-B14F-4D97-AF65-F5344CB8AC3E}">
        <p14:creationId xmlns:p14="http://schemas.microsoft.com/office/powerpoint/2010/main" val="277493031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8CB5A-B4BB-2446-B351-E4A0BD3A7EFD}"/>
              </a:ext>
            </a:extLst>
          </p:cNvPr>
          <p:cNvSpPr txBox="1">
            <a:spLocks/>
          </p:cNvSpPr>
          <p:nvPr/>
        </p:nvSpPr>
        <p:spPr>
          <a:xfrm>
            <a:off x="3755322" y="2380232"/>
            <a:ext cx="4632539" cy="1025350"/>
          </a:xfrm>
          <a:prstGeom prst="rect">
            <a:avLst/>
          </a:prstGeom>
        </p:spPr>
        <p:txBody>
          <a:bodyPr anchor="b">
            <a:normAutofit lnSpcReduction="100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rPr>
              <a:t>Fatigue Risk Management</a:t>
            </a:r>
            <a:r>
              <a:rPr lang="en-US" dirty="0" smtClean="0">
                <a:solidFill>
                  <a:prstClr val="white"/>
                </a:solidFill>
              </a:rPr>
              <a:t> Training</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 name="Subtitle 2">
            <a:extLst>
              <a:ext uri="{FF2B5EF4-FFF2-40B4-BE49-F238E27FC236}">
                <a16:creationId xmlns:a16="http://schemas.microsoft.com/office/drawing/2014/main" id="{3B2C0E49-616D-5C42-B059-0911887E1399}"/>
              </a:ext>
            </a:extLst>
          </p:cNvPr>
          <p:cNvSpPr txBox="1">
            <a:spLocks/>
          </p:cNvSpPr>
          <p:nvPr/>
        </p:nvSpPr>
        <p:spPr>
          <a:xfrm>
            <a:off x="3755322" y="3405582"/>
            <a:ext cx="4632539" cy="7748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3429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prstClr val="white"/>
                </a:solidFill>
              </a:rPr>
              <a:t>w</a:t>
            </a:r>
            <a:r>
              <a:rPr kumimoji="0" lang="en-US" sz="18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ith</a:t>
            </a:r>
            <a:r>
              <a:rPr kumimoji="0" 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Pulsar Informatics</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4168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806B0A-D399-8E4E-AFE0-671F5554878C}"/>
              </a:ext>
            </a:extLst>
          </p:cNvPr>
          <p:cNvSpPr>
            <a:spLocks noGrp="1"/>
          </p:cNvSpPr>
          <p:nvPr>
            <p:ph sz="half" idx="2"/>
          </p:nvPr>
        </p:nvSpPr>
        <p:spPr>
          <a:xfrm>
            <a:off x="87925" y="1261686"/>
            <a:ext cx="3256693" cy="3591115"/>
          </a:xfrm>
        </p:spPr>
        <p:txBody>
          <a:bodyPr>
            <a:normAutofit/>
          </a:bodyPr>
          <a:lstStyle/>
          <a:p>
            <a:pPr>
              <a:lnSpc>
                <a:spcPct val="100000"/>
              </a:lnSpc>
            </a:pPr>
            <a:r>
              <a:rPr lang="en-US" dirty="0"/>
              <a:t>Fatigue is primarily due to the amount and timing of our sleep and how long we have been awake. Workload is a factor but the effect is small compared to biological factors. This means that commute time and time awake before we go on shift are important considerations. </a:t>
            </a:r>
          </a:p>
        </p:txBody>
      </p:sp>
      <p:sp>
        <p:nvSpPr>
          <p:cNvPr id="2" name="Title 1"/>
          <p:cNvSpPr>
            <a:spLocks noGrp="1"/>
          </p:cNvSpPr>
          <p:nvPr>
            <p:ph type="title"/>
          </p:nvPr>
        </p:nvSpPr>
        <p:spPr/>
        <p:txBody>
          <a:bodyPr/>
          <a:lstStyle/>
          <a:p>
            <a:pPr algn="ctr"/>
            <a:r>
              <a:rPr lang="en-US" dirty="0"/>
              <a:t>Workload</a:t>
            </a:r>
          </a:p>
        </p:txBody>
      </p:sp>
      <p:sp>
        <p:nvSpPr>
          <p:cNvPr id="5" name="Slide Number Placeholder 4"/>
          <p:cNvSpPr>
            <a:spLocks noGrp="1"/>
          </p:cNvSpPr>
          <p:nvPr>
            <p:ph type="sldNum" sz="quarter" idx="17"/>
          </p:nvPr>
        </p:nvSpPr>
        <p:spPr/>
        <p:txBody>
          <a:bodyPr/>
          <a:lstStyle/>
          <a:p>
            <a:fld id="{19C19ECC-DFE0-3F45-BB10-C5B429376582}" type="slidenum">
              <a:rPr lang="en-US" smtClean="0"/>
              <a:pPr/>
              <a:t>10</a:t>
            </a:fld>
            <a:endParaRPr lang="en-US"/>
          </a:p>
        </p:txBody>
      </p:sp>
      <p:pic>
        <p:nvPicPr>
          <p:cNvPr id="16" name="Picture Placeholder 15">
            <a:extLst>
              <a:ext uri="{FF2B5EF4-FFF2-40B4-BE49-F238E27FC236}">
                <a16:creationId xmlns:a16="http://schemas.microsoft.com/office/drawing/2014/main" id="{8BF1C34E-0554-2D41-BB9B-E57E3561B53D}"/>
              </a:ext>
            </a:extLst>
          </p:cNvPr>
          <p:cNvPicPr>
            <a:picLocks noGrp="1" noChangeAspect="1"/>
          </p:cNvPicPr>
          <p:nvPr>
            <p:ph type="pic" sz="quarter" idx="13"/>
          </p:nvPr>
        </p:nvPicPr>
        <p:blipFill>
          <a:blip r:embed="rId2"/>
          <a:stretch>
            <a:fillRect/>
          </a:stretch>
        </p:blipFill>
        <p:spPr>
          <a:xfrm>
            <a:off x="3516923" y="0"/>
            <a:ext cx="5539152" cy="5143499"/>
          </a:xfrm>
        </p:spPr>
      </p:pic>
      <p:sp>
        <p:nvSpPr>
          <p:cNvPr id="8" name="TextBox 7">
            <a:extLst>
              <a:ext uri="{FF2B5EF4-FFF2-40B4-BE49-F238E27FC236}">
                <a16:creationId xmlns:a16="http://schemas.microsoft.com/office/drawing/2014/main" id="{29F15EFE-B20F-744C-99DB-33E01B2C462F}"/>
              </a:ext>
            </a:extLst>
          </p:cNvPr>
          <p:cNvSpPr txBox="1"/>
          <p:nvPr/>
        </p:nvSpPr>
        <p:spPr>
          <a:xfrm>
            <a:off x="3640166" y="158141"/>
            <a:ext cx="5248340" cy="338554"/>
          </a:xfrm>
          <a:prstGeom prst="rect">
            <a:avLst/>
          </a:prstGeom>
          <a:noFill/>
        </p:spPr>
        <p:txBody>
          <a:bodyPr wrap="square" rtlCol="0">
            <a:spAutoFit/>
          </a:bodyPr>
          <a:lstStyle/>
          <a:p>
            <a:pPr algn="ctr"/>
            <a:r>
              <a:rPr lang="en-US" sz="1600" b="1" dirty="0"/>
              <a:t>Number of PVT Lapses</a:t>
            </a:r>
          </a:p>
        </p:txBody>
      </p:sp>
      <p:sp>
        <p:nvSpPr>
          <p:cNvPr id="6" name="Footer Placeholder 5"/>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1857312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4156" y="2024066"/>
            <a:ext cx="7481953" cy="1803727"/>
          </a:xfrm>
        </p:spPr>
        <p:txBody>
          <a:bodyPr/>
          <a:lstStyle/>
          <a:p>
            <a:r>
              <a:rPr lang="en-US" dirty="0"/>
              <a:t>Risk Factors: Evidence of fatigue risk in </a:t>
            </a:r>
            <a:br>
              <a:rPr lang="en-US" dirty="0"/>
            </a:br>
            <a:r>
              <a:rPr lang="en-US" dirty="0"/>
              <a:t>operational settings</a:t>
            </a:r>
          </a:p>
        </p:txBody>
      </p:sp>
      <p:sp>
        <p:nvSpPr>
          <p:cNvPr id="4" name="Slide Number Placeholder 3">
            <a:extLst>
              <a:ext uri="{FF2B5EF4-FFF2-40B4-BE49-F238E27FC236}">
                <a16:creationId xmlns:a16="http://schemas.microsoft.com/office/drawing/2014/main" id="{5CDDCEE6-2D11-F94F-B83A-A8A55BC11CC6}"/>
              </a:ext>
            </a:extLst>
          </p:cNvPr>
          <p:cNvSpPr>
            <a:spLocks noGrp="1"/>
          </p:cNvSpPr>
          <p:nvPr>
            <p:ph type="sldNum" sz="quarter" idx="12"/>
          </p:nvPr>
        </p:nvSpPr>
        <p:spPr/>
        <p:txBody>
          <a:bodyPr/>
          <a:lstStyle/>
          <a:p>
            <a:fld id="{19C19ECC-DFE0-3F45-BB10-C5B429376582}" type="slidenum">
              <a:rPr lang="en-US" smtClean="0"/>
              <a:pPr/>
              <a:t>11</a:t>
            </a:fld>
            <a:endParaRPr lang="en-US" dirty="0"/>
          </a:p>
        </p:txBody>
      </p:sp>
    </p:spTree>
    <p:extLst>
      <p:ext uri="{BB962C8B-B14F-4D97-AF65-F5344CB8AC3E}">
        <p14:creationId xmlns:p14="http://schemas.microsoft.com/office/powerpoint/2010/main" val="3848889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5137"/>
            <a:ext cx="9144000" cy="43783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Risk factors for fatigue related accidents</a:t>
            </a:r>
            <a:endParaRPr lang="en-US" dirty="0"/>
          </a:p>
        </p:txBody>
      </p:sp>
      <p:sp>
        <p:nvSpPr>
          <p:cNvPr id="3" name="Content Placeholder 2"/>
          <p:cNvSpPr>
            <a:spLocks noGrp="1"/>
          </p:cNvSpPr>
          <p:nvPr>
            <p:ph idx="1"/>
          </p:nvPr>
        </p:nvSpPr>
        <p:spPr>
          <a:xfrm>
            <a:off x="661440" y="1028700"/>
            <a:ext cx="7823531" cy="4114800"/>
          </a:xfrm>
        </p:spPr>
        <p:txBody>
          <a:bodyPr/>
          <a:lstStyle/>
          <a:p>
            <a:pPr marL="0" indent="0">
              <a:buNone/>
            </a:pPr>
            <a:r>
              <a:rPr lang="en-US" b="1" dirty="0"/>
              <a:t>Risks of fatigue-related errors and accidents stem from multiple interrelated and interacting aspects of work, rest, and sleep. </a:t>
            </a:r>
          </a:p>
          <a:p>
            <a:endParaRPr lang="en-US" dirty="0"/>
          </a:p>
          <a:p>
            <a:pPr lvl="1"/>
            <a:r>
              <a:rPr lang="en-US" dirty="0"/>
              <a:t>Duration of work periods within a single day and over time,</a:t>
            </a:r>
          </a:p>
          <a:p>
            <a:pPr lvl="1"/>
            <a:r>
              <a:rPr lang="en-US" dirty="0"/>
              <a:t>Time of day at which work occurs,</a:t>
            </a:r>
          </a:p>
          <a:p>
            <a:pPr lvl="1"/>
            <a:r>
              <a:rPr lang="en-US" dirty="0"/>
              <a:t>Variation in the timing of work within and between weeks,</a:t>
            </a:r>
          </a:p>
          <a:p>
            <a:pPr lvl="1"/>
            <a:r>
              <a:rPr lang="en-US" dirty="0"/>
              <a:t>Duration of sleep obtained on work days and on </a:t>
            </a:r>
            <a:r>
              <a:rPr lang="en-US" dirty="0" err="1"/>
              <a:t>nonwork</a:t>
            </a:r>
            <a:r>
              <a:rPr lang="en-US" dirty="0"/>
              <a:t> days,</a:t>
            </a:r>
          </a:p>
          <a:p>
            <a:pPr lvl="1"/>
            <a:r>
              <a:rPr lang="en-US" dirty="0"/>
              <a:t>Frequency and duration of days off from work,</a:t>
            </a:r>
          </a:p>
          <a:p>
            <a:pPr lvl="1"/>
            <a:r>
              <a:rPr lang="en-US" dirty="0"/>
              <a:t>Different vulnerabilities of workers to fatigue from these factors, and</a:t>
            </a:r>
          </a:p>
          <a:p>
            <a:pPr lvl="1"/>
            <a:r>
              <a:rPr lang="en-US" dirty="0"/>
              <a:t>Volume and intensity of work.</a:t>
            </a:r>
          </a:p>
          <a:p>
            <a:endParaRPr lang="en-US" dirty="0"/>
          </a:p>
        </p:txBody>
      </p:sp>
      <p:sp>
        <p:nvSpPr>
          <p:cNvPr id="5" name="Slide Number Placeholder 4"/>
          <p:cNvSpPr>
            <a:spLocks noGrp="1"/>
          </p:cNvSpPr>
          <p:nvPr>
            <p:ph type="sldNum" sz="quarter" idx="17"/>
          </p:nvPr>
        </p:nvSpPr>
        <p:spPr/>
        <p:txBody>
          <a:bodyPr/>
          <a:lstStyle/>
          <a:p>
            <a:fld id="{19C19ECC-DFE0-3F45-BB10-C5B429376582}" type="slidenum">
              <a:rPr lang="en-US" smtClean="0"/>
              <a:pPr/>
              <a:t>12</a:t>
            </a:fld>
            <a:endParaRPr lang="en-US"/>
          </a:p>
        </p:txBody>
      </p:sp>
      <p:sp>
        <p:nvSpPr>
          <p:cNvPr id="7" name="TextBox 6"/>
          <p:cNvSpPr txBox="1"/>
          <p:nvPr/>
        </p:nvSpPr>
        <p:spPr>
          <a:xfrm>
            <a:off x="3682576" y="4640920"/>
            <a:ext cx="4802396" cy="400110"/>
          </a:xfrm>
          <a:prstGeom prst="rect">
            <a:avLst/>
          </a:prstGeom>
          <a:noFill/>
        </p:spPr>
        <p:txBody>
          <a:bodyPr wrap="square" rtlCol="0">
            <a:spAutoFit/>
          </a:bodyPr>
          <a:lstStyle/>
          <a:p>
            <a:r>
              <a:rPr lang="en-US" sz="1000" b="1" dirty="0">
                <a:solidFill>
                  <a:schemeClr val="accent4"/>
                </a:solidFill>
              </a:rPr>
              <a:t>SOURCE: Institute of Medicine (2009, pp. 218-219) citing the works of </a:t>
            </a:r>
            <a:r>
              <a:rPr lang="en-US" sz="1000" b="1" dirty="0" err="1">
                <a:solidFill>
                  <a:schemeClr val="accent4"/>
                </a:solidFill>
              </a:rPr>
              <a:t>Dinges</a:t>
            </a:r>
            <a:r>
              <a:rPr lang="en-US" sz="1000" b="1" dirty="0">
                <a:solidFill>
                  <a:schemeClr val="accent4"/>
                </a:solidFill>
              </a:rPr>
              <a:t> (1995), Rosa (2001), Drake et al. (2004), </a:t>
            </a:r>
            <a:r>
              <a:rPr lang="en-US" sz="1000" b="1" dirty="0" err="1">
                <a:solidFill>
                  <a:schemeClr val="accent4"/>
                </a:solidFill>
              </a:rPr>
              <a:t>Folkard</a:t>
            </a:r>
            <a:r>
              <a:rPr lang="en-US" sz="1000" b="1" dirty="0">
                <a:solidFill>
                  <a:schemeClr val="accent4"/>
                </a:solidFill>
              </a:rPr>
              <a:t> et al. (2005), and Van </a:t>
            </a:r>
            <a:r>
              <a:rPr lang="en-US" sz="1000" b="1" dirty="0" err="1">
                <a:solidFill>
                  <a:schemeClr val="accent4"/>
                </a:solidFill>
              </a:rPr>
              <a:t>Dongen</a:t>
            </a:r>
            <a:r>
              <a:rPr lang="en-US" sz="1000" b="1" dirty="0">
                <a:solidFill>
                  <a:schemeClr val="accent4"/>
                </a:solidFill>
              </a:rPr>
              <a:t> (2006).</a:t>
            </a:r>
          </a:p>
        </p:txBody>
      </p:sp>
    </p:spTree>
    <p:extLst>
      <p:ext uri="{BB962C8B-B14F-4D97-AF65-F5344CB8AC3E}">
        <p14:creationId xmlns:p14="http://schemas.microsoft.com/office/powerpoint/2010/main" val="71465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3"/>
          </p:nvPr>
        </p:nvPicPr>
        <p:blipFill>
          <a:blip r:embed="rId3"/>
          <a:stretch>
            <a:fillRect/>
          </a:stretch>
        </p:blipFill>
        <p:spPr>
          <a:xfrm>
            <a:off x="3640166" y="114300"/>
            <a:ext cx="5302437" cy="4923692"/>
          </a:xfrm>
        </p:spPr>
      </p:pic>
      <p:sp>
        <p:nvSpPr>
          <p:cNvPr id="3" name="Content Placeholder 2"/>
          <p:cNvSpPr>
            <a:spLocks noGrp="1"/>
          </p:cNvSpPr>
          <p:nvPr>
            <p:ph sz="half" idx="2"/>
          </p:nvPr>
        </p:nvSpPr>
        <p:spPr/>
        <p:txBody>
          <a:bodyPr/>
          <a:lstStyle/>
          <a:p>
            <a:r>
              <a:rPr lang="en-US" dirty="0"/>
              <a:t>Risk of incidents increase across successive day shifts.</a:t>
            </a:r>
          </a:p>
          <a:p>
            <a:endParaRPr lang="en-US" dirty="0"/>
          </a:p>
          <a:p>
            <a:r>
              <a:rPr lang="en-US" dirty="0">
                <a:solidFill>
                  <a:srgbClr val="C00000"/>
                </a:solidFill>
              </a:rPr>
              <a:t>Fatigue Stressors:</a:t>
            </a:r>
          </a:p>
          <a:p>
            <a:r>
              <a:rPr lang="en-US" dirty="0">
                <a:solidFill>
                  <a:srgbClr val="C00000"/>
                </a:solidFill>
              </a:rPr>
              <a:t>Sleep debt</a:t>
            </a:r>
          </a:p>
        </p:txBody>
      </p:sp>
      <p:sp>
        <p:nvSpPr>
          <p:cNvPr id="4" name="Title 3"/>
          <p:cNvSpPr>
            <a:spLocks noGrp="1"/>
          </p:cNvSpPr>
          <p:nvPr>
            <p:ph type="title"/>
          </p:nvPr>
        </p:nvSpPr>
        <p:spPr/>
        <p:txBody>
          <a:bodyPr/>
          <a:lstStyle/>
          <a:p>
            <a:pPr algn="l"/>
            <a:r>
              <a:rPr lang="en-US" dirty="0"/>
              <a:t>Increased risk</a:t>
            </a:r>
          </a:p>
        </p:txBody>
      </p:sp>
      <p:sp>
        <p:nvSpPr>
          <p:cNvPr id="5" name="Slide Number Placeholder 4"/>
          <p:cNvSpPr>
            <a:spLocks noGrp="1"/>
          </p:cNvSpPr>
          <p:nvPr>
            <p:ph type="sldNum" sz="quarter" idx="17"/>
          </p:nvPr>
        </p:nvSpPr>
        <p:spPr/>
        <p:txBody>
          <a:bodyPr/>
          <a:lstStyle/>
          <a:p>
            <a:fld id="{425932AD-D5AB-5D4D-B9CE-AD062ADEBCD2}" type="slidenum">
              <a:rPr lang="en-US" smtClean="0"/>
              <a:pPr/>
              <a:t>13</a:t>
            </a:fld>
            <a:endParaRPr lang="en-US" dirty="0"/>
          </a:p>
        </p:txBody>
      </p:sp>
      <p:sp>
        <p:nvSpPr>
          <p:cNvPr id="18" name="TextBox 17"/>
          <p:cNvSpPr txBox="1"/>
          <p:nvPr/>
        </p:nvSpPr>
        <p:spPr>
          <a:xfrm>
            <a:off x="3776705" y="4576287"/>
            <a:ext cx="5019590" cy="400110"/>
          </a:xfrm>
          <a:prstGeom prst="rect">
            <a:avLst/>
          </a:prstGeom>
          <a:noFill/>
        </p:spPr>
        <p:txBody>
          <a:bodyPr wrap="square" rtlCol="0">
            <a:spAutoFit/>
          </a:bodyPr>
          <a:lstStyle/>
          <a:p>
            <a:pPr algn="ctr"/>
            <a:r>
              <a:rPr lang="en-US" sz="1000" b="1" dirty="0">
                <a:solidFill>
                  <a:schemeClr val="accent4"/>
                </a:solidFill>
              </a:rPr>
              <a:t>Meta-analysis conducted based on 5 large studies in different industries (Metallurgic plant, steel mill, engineering) </a:t>
            </a:r>
            <a:r>
              <a:rPr lang="en-US" sz="1000" b="1" dirty="0" err="1">
                <a:solidFill>
                  <a:schemeClr val="accent4"/>
                </a:solidFill>
              </a:rPr>
              <a:t>Folkard</a:t>
            </a:r>
            <a:r>
              <a:rPr lang="en-US" sz="1000" b="1" dirty="0">
                <a:solidFill>
                  <a:schemeClr val="accent4"/>
                </a:solidFill>
              </a:rPr>
              <a:t>, et al. 2006 </a:t>
            </a:r>
          </a:p>
        </p:txBody>
      </p:sp>
      <p:sp>
        <p:nvSpPr>
          <p:cNvPr id="2" name="Footer Placeholder 1"/>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265448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p:cNvPicPr>
            <a:picLocks noGrp="1" noChangeAspect="1"/>
          </p:cNvPicPr>
          <p:nvPr>
            <p:ph type="pic" sz="quarter" idx="13"/>
          </p:nvPr>
        </p:nvPicPr>
        <p:blipFill>
          <a:blip r:embed="rId3"/>
          <a:stretch>
            <a:fillRect/>
          </a:stretch>
        </p:blipFill>
        <p:spPr>
          <a:xfrm>
            <a:off x="3640166" y="114300"/>
            <a:ext cx="5302437" cy="4923692"/>
          </a:xfrm>
        </p:spPr>
      </p:pic>
      <p:sp>
        <p:nvSpPr>
          <p:cNvPr id="3" name="Content Placeholder 2"/>
          <p:cNvSpPr>
            <a:spLocks noGrp="1"/>
          </p:cNvSpPr>
          <p:nvPr>
            <p:ph sz="half" idx="2"/>
          </p:nvPr>
        </p:nvSpPr>
        <p:spPr/>
        <p:txBody>
          <a:bodyPr/>
          <a:lstStyle/>
          <a:p>
            <a:r>
              <a:rPr lang="en-US" dirty="0"/>
              <a:t>Risk of incidents increase across successive night shifts.</a:t>
            </a:r>
          </a:p>
          <a:p>
            <a:endParaRPr lang="en-US" dirty="0"/>
          </a:p>
          <a:p>
            <a:r>
              <a:rPr lang="en-US" dirty="0">
                <a:solidFill>
                  <a:srgbClr val="C00000"/>
                </a:solidFill>
              </a:rPr>
              <a:t>Fatigue Stressors:</a:t>
            </a:r>
          </a:p>
          <a:p>
            <a:r>
              <a:rPr lang="en-US" dirty="0">
                <a:solidFill>
                  <a:srgbClr val="C00000"/>
                </a:solidFill>
              </a:rPr>
              <a:t>Sleep debt</a:t>
            </a:r>
          </a:p>
          <a:p>
            <a:r>
              <a:rPr lang="en-US" dirty="0">
                <a:solidFill>
                  <a:srgbClr val="C00000"/>
                </a:solidFill>
              </a:rPr>
              <a:t>Night work</a:t>
            </a:r>
          </a:p>
        </p:txBody>
      </p:sp>
      <p:sp>
        <p:nvSpPr>
          <p:cNvPr id="4" name="Title 3"/>
          <p:cNvSpPr>
            <a:spLocks noGrp="1"/>
          </p:cNvSpPr>
          <p:nvPr>
            <p:ph type="title"/>
          </p:nvPr>
        </p:nvSpPr>
        <p:spPr/>
        <p:txBody>
          <a:bodyPr/>
          <a:lstStyle/>
          <a:p>
            <a:pPr algn="l"/>
            <a:r>
              <a:rPr lang="en-US" dirty="0"/>
              <a:t>Increased risk</a:t>
            </a:r>
          </a:p>
        </p:txBody>
      </p:sp>
      <p:sp>
        <p:nvSpPr>
          <p:cNvPr id="5" name="Slide Number Placeholder 4"/>
          <p:cNvSpPr>
            <a:spLocks noGrp="1"/>
          </p:cNvSpPr>
          <p:nvPr>
            <p:ph type="sldNum" sz="quarter" idx="17"/>
          </p:nvPr>
        </p:nvSpPr>
        <p:spPr/>
        <p:txBody>
          <a:bodyPr/>
          <a:lstStyle/>
          <a:p>
            <a:fld id="{425932AD-D5AB-5D4D-B9CE-AD062ADEBCD2}" type="slidenum">
              <a:rPr lang="en-US" smtClean="0"/>
              <a:pPr/>
              <a:t>14</a:t>
            </a:fld>
            <a:endParaRPr lang="en-US" dirty="0"/>
          </a:p>
        </p:txBody>
      </p:sp>
      <p:sp>
        <p:nvSpPr>
          <p:cNvPr id="21" name="TextBox 20"/>
          <p:cNvSpPr txBox="1"/>
          <p:nvPr/>
        </p:nvSpPr>
        <p:spPr>
          <a:xfrm>
            <a:off x="3781589" y="4417822"/>
            <a:ext cx="5019590" cy="553998"/>
          </a:xfrm>
          <a:prstGeom prst="rect">
            <a:avLst/>
          </a:prstGeom>
          <a:noFill/>
        </p:spPr>
        <p:txBody>
          <a:bodyPr wrap="square" rtlCol="0">
            <a:spAutoFit/>
          </a:bodyPr>
          <a:lstStyle/>
          <a:p>
            <a:pPr algn="ctr"/>
            <a:r>
              <a:rPr lang="en-US" sz="1000" b="1" dirty="0">
                <a:solidFill>
                  <a:schemeClr val="accent4"/>
                </a:solidFill>
              </a:rPr>
              <a:t> * Some studies show increased risk due to “first shift” effect.</a:t>
            </a:r>
          </a:p>
          <a:p>
            <a:pPr algn="ctr"/>
            <a:r>
              <a:rPr lang="en-US" sz="1000" b="1" dirty="0">
                <a:solidFill>
                  <a:schemeClr val="accent4"/>
                </a:solidFill>
              </a:rPr>
              <a:t>Meta-analysis conducted based on 7 large studies in different industries (Mining, steel mill, dockers, engineering)  </a:t>
            </a:r>
            <a:r>
              <a:rPr lang="en-US" sz="1000" b="1" dirty="0" err="1">
                <a:solidFill>
                  <a:schemeClr val="accent4"/>
                </a:solidFill>
              </a:rPr>
              <a:t>Folkard</a:t>
            </a:r>
            <a:r>
              <a:rPr lang="en-US" sz="1000" b="1" dirty="0">
                <a:solidFill>
                  <a:schemeClr val="accent4"/>
                </a:solidFill>
              </a:rPr>
              <a:t>, et al. 2006 </a:t>
            </a:r>
          </a:p>
        </p:txBody>
      </p:sp>
      <p:sp>
        <p:nvSpPr>
          <p:cNvPr id="2" name="Footer Placeholder 1"/>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40258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3"/>
          </p:nvPr>
        </p:nvPicPr>
        <p:blipFill>
          <a:blip r:embed="rId3"/>
          <a:stretch>
            <a:fillRect/>
          </a:stretch>
        </p:blipFill>
        <p:spPr>
          <a:xfrm>
            <a:off x="3640166" y="114300"/>
            <a:ext cx="5302437" cy="4923691"/>
          </a:xfrm>
        </p:spPr>
      </p:pic>
      <p:sp>
        <p:nvSpPr>
          <p:cNvPr id="3" name="Content Placeholder 2"/>
          <p:cNvSpPr>
            <a:spLocks noGrp="1"/>
          </p:cNvSpPr>
          <p:nvPr>
            <p:ph sz="half" idx="2"/>
          </p:nvPr>
        </p:nvSpPr>
        <p:spPr>
          <a:xfrm>
            <a:off x="406400" y="1261686"/>
            <a:ext cx="2745259" cy="3591115"/>
          </a:xfrm>
        </p:spPr>
        <p:txBody>
          <a:bodyPr>
            <a:normAutofit/>
          </a:bodyPr>
          <a:lstStyle/>
          <a:p>
            <a:r>
              <a:rPr lang="en-US" dirty="0"/>
              <a:t>Risk of incidents increases with extended work hours</a:t>
            </a:r>
          </a:p>
          <a:p>
            <a:endParaRPr lang="en-US" b="1" dirty="0"/>
          </a:p>
          <a:p>
            <a:r>
              <a:rPr lang="en-US" dirty="0">
                <a:solidFill>
                  <a:srgbClr val="C00000"/>
                </a:solidFill>
              </a:rPr>
              <a:t>Fatigue Stressors:</a:t>
            </a:r>
          </a:p>
          <a:p>
            <a:r>
              <a:rPr lang="en-US" dirty="0">
                <a:solidFill>
                  <a:srgbClr val="C00000"/>
                </a:solidFill>
              </a:rPr>
              <a:t>Night work (time of day)</a:t>
            </a:r>
          </a:p>
          <a:p>
            <a:r>
              <a:rPr lang="en-US" dirty="0">
                <a:solidFill>
                  <a:srgbClr val="C00000"/>
                </a:solidFill>
              </a:rPr>
              <a:t>Sleep debt</a:t>
            </a:r>
          </a:p>
          <a:p>
            <a:r>
              <a:rPr lang="en-US" dirty="0">
                <a:solidFill>
                  <a:srgbClr val="C00000"/>
                </a:solidFill>
              </a:rPr>
              <a:t>Extended wakefulness</a:t>
            </a:r>
          </a:p>
        </p:txBody>
      </p:sp>
      <p:sp>
        <p:nvSpPr>
          <p:cNvPr id="4" name="Title 3"/>
          <p:cNvSpPr>
            <a:spLocks noGrp="1"/>
          </p:cNvSpPr>
          <p:nvPr>
            <p:ph type="title"/>
          </p:nvPr>
        </p:nvSpPr>
        <p:spPr/>
        <p:txBody>
          <a:bodyPr/>
          <a:lstStyle/>
          <a:p>
            <a:pPr algn="l"/>
            <a:r>
              <a:rPr lang="en-US" dirty="0"/>
              <a:t>Increased Risk</a:t>
            </a:r>
          </a:p>
        </p:txBody>
      </p:sp>
      <p:sp>
        <p:nvSpPr>
          <p:cNvPr id="5" name="Slide Number Placeholder 4"/>
          <p:cNvSpPr>
            <a:spLocks noGrp="1"/>
          </p:cNvSpPr>
          <p:nvPr>
            <p:ph type="sldNum" sz="quarter" idx="17"/>
          </p:nvPr>
        </p:nvSpPr>
        <p:spPr/>
        <p:txBody>
          <a:bodyPr/>
          <a:lstStyle/>
          <a:p>
            <a:fld id="{425932AD-D5AB-5D4D-B9CE-AD062ADEBCD2}" type="slidenum">
              <a:rPr lang="en-US" smtClean="0"/>
              <a:pPr/>
              <a:t>15</a:t>
            </a:fld>
            <a:endParaRPr lang="en-US" dirty="0"/>
          </a:p>
        </p:txBody>
      </p:sp>
      <p:sp>
        <p:nvSpPr>
          <p:cNvPr id="18" name="TextBox 17"/>
          <p:cNvSpPr txBox="1"/>
          <p:nvPr/>
        </p:nvSpPr>
        <p:spPr>
          <a:xfrm>
            <a:off x="4566508" y="4571710"/>
            <a:ext cx="3641124" cy="400110"/>
          </a:xfrm>
          <a:prstGeom prst="rect">
            <a:avLst/>
          </a:prstGeom>
          <a:noFill/>
        </p:spPr>
        <p:txBody>
          <a:bodyPr wrap="square" rtlCol="0">
            <a:spAutoFit/>
          </a:bodyPr>
          <a:lstStyle/>
          <a:p>
            <a:pPr algn="ctr"/>
            <a:r>
              <a:rPr lang="en-US" sz="1000" b="1" dirty="0">
                <a:solidFill>
                  <a:schemeClr val="accent4"/>
                </a:solidFill>
              </a:rPr>
              <a:t>Meta-analysis conducted based on 4 large studies in different countries (Sweden, USA, Germany)   </a:t>
            </a:r>
            <a:r>
              <a:rPr lang="en-US" sz="1000" b="1" dirty="0" err="1">
                <a:solidFill>
                  <a:schemeClr val="accent4"/>
                </a:solidFill>
              </a:rPr>
              <a:t>Folkard</a:t>
            </a:r>
            <a:r>
              <a:rPr lang="en-US" sz="1000" b="1" dirty="0">
                <a:solidFill>
                  <a:schemeClr val="accent4"/>
                </a:solidFill>
              </a:rPr>
              <a:t>, et al. 2006 </a:t>
            </a:r>
          </a:p>
        </p:txBody>
      </p:sp>
      <p:sp>
        <p:nvSpPr>
          <p:cNvPr id="2" name="Footer Placeholder 1"/>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12809736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3"/>
          </p:nvPr>
        </p:nvPicPr>
        <p:blipFill>
          <a:blip r:embed="rId3"/>
          <a:stretch>
            <a:fillRect/>
          </a:stretch>
        </p:blipFill>
        <p:spPr>
          <a:xfrm>
            <a:off x="3640166" y="114300"/>
            <a:ext cx="5302437" cy="4923692"/>
          </a:xfrm>
        </p:spPr>
      </p:pic>
      <p:sp>
        <p:nvSpPr>
          <p:cNvPr id="3" name="Content Placeholder 2"/>
          <p:cNvSpPr>
            <a:spLocks noGrp="1"/>
          </p:cNvSpPr>
          <p:nvPr>
            <p:ph sz="half" idx="2"/>
          </p:nvPr>
        </p:nvSpPr>
        <p:spPr/>
        <p:txBody>
          <a:bodyPr/>
          <a:lstStyle/>
          <a:p>
            <a:r>
              <a:rPr lang="en-US" dirty="0"/>
              <a:t>Risk of incidents increase as daily sleep duration decreases. </a:t>
            </a:r>
          </a:p>
          <a:p>
            <a:endParaRPr lang="en-US" dirty="0"/>
          </a:p>
          <a:p>
            <a:r>
              <a:rPr lang="en-US" dirty="0">
                <a:solidFill>
                  <a:srgbClr val="C00000"/>
                </a:solidFill>
              </a:rPr>
              <a:t>Fatigue Stressors:</a:t>
            </a:r>
          </a:p>
          <a:p>
            <a:r>
              <a:rPr lang="en-US" dirty="0">
                <a:solidFill>
                  <a:srgbClr val="C00000"/>
                </a:solidFill>
              </a:rPr>
              <a:t>Sleep debt</a:t>
            </a:r>
          </a:p>
          <a:p>
            <a:r>
              <a:rPr lang="en-US" dirty="0">
                <a:solidFill>
                  <a:srgbClr val="C00000"/>
                </a:solidFill>
              </a:rPr>
              <a:t>Extended wakefulness</a:t>
            </a:r>
          </a:p>
        </p:txBody>
      </p:sp>
      <p:sp>
        <p:nvSpPr>
          <p:cNvPr id="4" name="Title 3"/>
          <p:cNvSpPr>
            <a:spLocks noGrp="1"/>
          </p:cNvSpPr>
          <p:nvPr>
            <p:ph type="title"/>
          </p:nvPr>
        </p:nvSpPr>
        <p:spPr/>
        <p:txBody>
          <a:bodyPr/>
          <a:lstStyle/>
          <a:p>
            <a:pPr algn="l"/>
            <a:r>
              <a:rPr lang="en-US" dirty="0"/>
              <a:t>Increased risk</a:t>
            </a:r>
          </a:p>
        </p:txBody>
      </p:sp>
      <p:sp>
        <p:nvSpPr>
          <p:cNvPr id="5" name="Slide Number Placeholder 4"/>
          <p:cNvSpPr>
            <a:spLocks noGrp="1"/>
          </p:cNvSpPr>
          <p:nvPr>
            <p:ph type="sldNum" sz="quarter" idx="17"/>
          </p:nvPr>
        </p:nvSpPr>
        <p:spPr/>
        <p:txBody>
          <a:bodyPr/>
          <a:lstStyle/>
          <a:p>
            <a:fld id="{425932AD-D5AB-5D4D-B9CE-AD062ADEBCD2}" type="slidenum">
              <a:rPr lang="en-US" smtClean="0"/>
              <a:pPr/>
              <a:t>16</a:t>
            </a:fld>
            <a:endParaRPr lang="en-US" dirty="0"/>
          </a:p>
        </p:txBody>
      </p:sp>
      <p:sp>
        <p:nvSpPr>
          <p:cNvPr id="18" name="TextBox 17"/>
          <p:cNvSpPr txBox="1"/>
          <p:nvPr/>
        </p:nvSpPr>
        <p:spPr>
          <a:xfrm>
            <a:off x="3877275" y="4571710"/>
            <a:ext cx="5019590" cy="400110"/>
          </a:xfrm>
          <a:prstGeom prst="rect">
            <a:avLst/>
          </a:prstGeom>
          <a:noFill/>
        </p:spPr>
        <p:txBody>
          <a:bodyPr wrap="square" rtlCol="0">
            <a:spAutoFit/>
          </a:bodyPr>
          <a:lstStyle/>
          <a:p>
            <a:pPr algn="ctr"/>
            <a:r>
              <a:rPr lang="en-US" sz="1000" b="1" dirty="0">
                <a:solidFill>
                  <a:schemeClr val="accent4"/>
                </a:solidFill>
              </a:rPr>
              <a:t>Analysis based on the National Health Interview Survey (2004-2008). </a:t>
            </a:r>
          </a:p>
          <a:p>
            <a:pPr algn="ctr"/>
            <a:r>
              <a:rPr lang="en-US" sz="1000" b="1" dirty="0">
                <a:solidFill>
                  <a:schemeClr val="accent4"/>
                </a:solidFill>
              </a:rPr>
              <a:t>A total of 74,415 persons reported on average sleep duration. (Lombardi, et. al. 2010)</a:t>
            </a:r>
          </a:p>
        </p:txBody>
      </p:sp>
      <p:sp>
        <p:nvSpPr>
          <p:cNvPr id="2" name="Footer Placeholder 1"/>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790787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3"/>
          </p:nvPr>
        </p:nvPicPr>
        <p:blipFill>
          <a:blip r:embed="rId3"/>
          <a:stretch>
            <a:fillRect/>
          </a:stretch>
        </p:blipFill>
        <p:spPr>
          <a:xfrm>
            <a:off x="3640166" y="114300"/>
            <a:ext cx="5302437" cy="4923692"/>
          </a:xfrm>
        </p:spPr>
      </p:pic>
      <p:sp>
        <p:nvSpPr>
          <p:cNvPr id="3" name="Content Placeholder 2"/>
          <p:cNvSpPr>
            <a:spLocks noGrp="1"/>
          </p:cNvSpPr>
          <p:nvPr>
            <p:ph sz="half" idx="2"/>
          </p:nvPr>
        </p:nvSpPr>
        <p:spPr>
          <a:xfrm>
            <a:off x="406400" y="1261686"/>
            <a:ext cx="2745259" cy="3591115"/>
          </a:xfrm>
        </p:spPr>
        <p:txBody>
          <a:bodyPr>
            <a:normAutofit/>
          </a:bodyPr>
          <a:lstStyle/>
          <a:p>
            <a:r>
              <a:rPr lang="en-US" dirty="0"/>
              <a:t>Risk of incidents increases with extended time on task</a:t>
            </a:r>
          </a:p>
          <a:p>
            <a:endParaRPr lang="en-US" dirty="0">
              <a:solidFill>
                <a:srgbClr val="C00000"/>
              </a:solidFill>
            </a:endParaRPr>
          </a:p>
          <a:p>
            <a:r>
              <a:rPr lang="en-US" dirty="0">
                <a:solidFill>
                  <a:srgbClr val="C00000"/>
                </a:solidFill>
              </a:rPr>
              <a:t>Fatigue Stressors:</a:t>
            </a:r>
          </a:p>
          <a:p>
            <a:r>
              <a:rPr lang="en-US" dirty="0">
                <a:solidFill>
                  <a:srgbClr val="C00000"/>
                </a:solidFill>
              </a:rPr>
              <a:t>Night work (time of day)</a:t>
            </a:r>
          </a:p>
          <a:p>
            <a:r>
              <a:rPr lang="en-US" dirty="0">
                <a:solidFill>
                  <a:srgbClr val="C00000"/>
                </a:solidFill>
              </a:rPr>
              <a:t>Sleep debt</a:t>
            </a:r>
          </a:p>
          <a:p>
            <a:r>
              <a:rPr lang="en-US" dirty="0">
                <a:solidFill>
                  <a:srgbClr val="C00000"/>
                </a:solidFill>
              </a:rPr>
              <a:t>Extended wakefulness</a:t>
            </a:r>
          </a:p>
          <a:p>
            <a:r>
              <a:rPr lang="en-US" dirty="0">
                <a:solidFill>
                  <a:srgbClr val="C00000"/>
                </a:solidFill>
              </a:rPr>
              <a:t>Time on task</a:t>
            </a:r>
          </a:p>
        </p:txBody>
      </p:sp>
      <p:sp>
        <p:nvSpPr>
          <p:cNvPr id="4" name="Title 3"/>
          <p:cNvSpPr>
            <a:spLocks noGrp="1"/>
          </p:cNvSpPr>
          <p:nvPr>
            <p:ph type="title"/>
          </p:nvPr>
        </p:nvSpPr>
        <p:spPr/>
        <p:txBody>
          <a:bodyPr/>
          <a:lstStyle/>
          <a:p>
            <a:pPr algn="l"/>
            <a:r>
              <a:rPr lang="en-US" dirty="0"/>
              <a:t>Increased Risk</a:t>
            </a:r>
          </a:p>
        </p:txBody>
      </p:sp>
      <p:sp>
        <p:nvSpPr>
          <p:cNvPr id="5" name="Slide Number Placeholder 4"/>
          <p:cNvSpPr>
            <a:spLocks noGrp="1"/>
          </p:cNvSpPr>
          <p:nvPr>
            <p:ph type="sldNum" sz="quarter" idx="17"/>
          </p:nvPr>
        </p:nvSpPr>
        <p:spPr/>
        <p:txBody>
          <a:bodyPr/>
          <a:lstStyle/>
          <a:p>
            <a:fld id="{425932AD-D5AB-5D4D-B9CE-AD062ADEBCD2}" type="slidenum">
              <a:rPr lang="en-US" smtClean="0"/>
              <a:pPr/>
              <a:t>17</a:t>
            </a:fld>
            <a:endParaRPr lang="en-US" dirty="0"/>
          </a:p>
        </p:txBody>
      </p:sp>
      <p:sp>
        <p:nvSpPr>
          <p:cNvPr id="18" name="TextBox 17"/>
          <p:cNvSpPr txBox="1"/>
          <p:nvPr/>
        </p:nvSpPr>
        <p:spPr>
          <a:xfrm>
            <a:off x="4566508" y="4571710"/>
            <a:ext cx="3641124" cy="400110"/>
          </a:xfrm>
          <a:prstGeom prst="rect">
            <a:avLst/>
          </a:prstGeom>
          <a:noFill/>
        </p:spPr>
        <p:txBody>
          <a:bodyPr wrap="square" rtlCol="0">
            <a:spAutoFit/>
          </a:bodyPr>
          <a:lstStyle/>
          <a:p>
            <a:pPr algn="ctr"/>
            <a:r>
              <a:rPr lang="en-US" sz="1000" b="1" dirty="0">
                <a:solidFill>
                  <a:schemeClr val="accent4"/>
                </a:solidFill>
              </a:rPr>
              <a:t>Meta-analysis conducted based on 4 large studies in different countries (Sweden, USA, Germany)   </a:t>
            </a:r>
            <a:r>
              <a:rPr lang="en-US" sz="1000" b="1" dirty="0" err="1">
                <a:solidFill>
                  <a:schemeClr val="accent4"/>
                </a:solidFill>
              </a:rPr>
              <a:t>Folkard</a:t>
            </a:r>
            <a:r>
              <a:rPr lang="en-US" sz="1000" b="1" dirty="0">
                <a:solidFill>
                  <a:schemeClr val="accent4"/>
                </a:solidFill>
              </a:rPr>
              <a:t>, et al. 2006 </a:t>
            </a:r>
          </a:p>
        </p:txBody>
      </p:sp>
      <p:sp>
        <p:nvSpPr>
          <p:cNvPr id="2" name="Footer Placeholder 1"/>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1306031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a:t>Safety critical events increases as fatigue level increases.</a:t>
            </a:r>
          </a:p>
        </p:txBody>
      </p:sp>
      <p:sp>
        <p:nvSpPr>
          <p:cNvPr id="4" name="Title 3"/>
          <p:cNvSpPr>
            <a:spLocks noGrp="1"/>
          </p:cNvSpPr>
          <p:nvPr>
            <p:ph type="title"/>
          </p:nvPr>
        </p:nvSpPr>
        <p:spPr/>
        <p:txBody>
          <a:bodyPr/>
          <a:lstStyle/>
          <a:p>
            <a:pPr algn="l"/>
            <a:r>
              <a:rPr lang="en-US" dirty="0"/>
              <a:t>Increased Risk</a:t>
            </a:r>
          </a:p>
        </p:txBody>
      </p:sp>
      <p:sp>
        <p:nvSpPr>
          <p:cNvPr id="5" name="Slide Number Placeholder 4"/>
          <p:cNvSpPr>
            <a:spLocks noGrp="1"/>
          </p:cNvSpPr>
          <p:nvPr>
            <p:ph type="sldNum" sz="quarter" idx="17"/>
          </p:nvPr>
        </p:nvSpPr>
        <p:spPr/>
        <p:txBody>
          <a:bodyPr/>
          <a:lstStyle/>
          <a:p>
            <a:fld id="{425932AD-D5AB-5D4D-B9CE-AD062ADEBCD2}" type="slidenum">
              <a:rPr lang="en-US" smtClean="0"/>
              <a:pPr/>
              <a:t>18</a:t>
            </a:fld>
            <a:endParaRPr lang="en-US" dirty="0"/>
          </a:p>
        </p:txBody>
      </p:sp>
      <p:pic>
        <p:nvPicPr>
          <p:cNvPr id="9" name="Picture Placeholder 16">
            <a:extLst>
              <a:ext uri="{FF2B5EF4-FFF2-40B4-BE49-F238E27FC236}">
                <a16:creationId xmlns:a16="http://schemas.microsoft.com/office/drawing/2014/main" id="{949E35AC-169D-5145-BAE5-F9E65FDD3D5F}"/>
              </a:ext>
            </a:extLst>
          </p:cNvPr>
          <p:cNvPicPr>
            <a:picLocks noChangeAspect="1"/>
          </p:cNvPicPr>
          <p:nvPr/>
        </p:nvPicPr>
        <p:blipFill>
          <a:blip r:embed="rId3"/>
          <a:stretch>
            <a:fillRect/>
          </a:stretch>
        </p:blipFill>
        <p:spPr>
          <a:xfrm>
            <a:off x="3829538" y="114300"/>
            <a:ext cx="4923692" cy="4923692"/>
          </a:xfrm>
          <a:prstGeom prst="rect">
            <a:avLst/>
          </a:prstGeom>
          <a:solidFill>
            <a:srgbClr val="FFFFFF"/>
          </a:solidFill>
        </p:spPr>
      </p:pic>
      <p:sp>
        <p:nvSpPr>
          <p:cNvPr id="2" name="Footer Placeholder 1"/>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10371120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6174F7-7AC0-0546-9BFF-7675D7306577}"/>
              </a:ext>
            </a:extLst>
          </p:cNvPr>
          <p:cNvSpPr>
            <a:spLocks noGrp="1"/>
          </p:cNvSpPr>
          <p:nvPr>
            <p:ph sz="half" idx="2"/>
          </p:nvPr>
        </p:nvSpPr>
        <p:spPr>
          <a:xfrm>
            <a:off x="716674" y="1566152"/>
            <a:ext cx="3948368" cy="3257783"/>
          </a:xfrm>
        </p:spPr>
        <p:txBody>
          <a:bodyPr/>
          <a:lstStyle/>
          <a:p>
            <a:pPr>
              <a:spcBef>
                <a:spcPts val="1350"/>
              </a:spcBef>
            </a:pPr>
            <a:r>
              <a:rPr lang="en-US" dirty="0"/>
              <a:t>Active fatigue management does more than just protect your drivers. It can affect:</a:t>
            </a:r>
            <a:endParaRPr lang="en-US" b="1" dirty="0"/>
          </a:p>
          <a:p>
            <a:pPr marL="342900" indent="-342900">
              <a:lnSpc>
                <a:spcPct val="100000"/>
              </a:lnSpc>
              <a:buFont typeface="Arial" panose="020B0604020202020204" pitchFamily="34" charset="0"/>
              <a:buChar char="•"/>
            </a:pPr>
            <a:r>
              <a:rPr lang="en-US" dirty="0"/>
              <a:t>Company brand image</a:t>
            </a:r>
          </a:p>
          <a:p>
            <a:pPr marL="342900" indent="-342900">
              <a:lnSpc>
                <a:spcPct val="100000"/>
              </a:lnSpc>
              <a:buFont typeface="Arial" panose="020B0604020202020204" pitchFamily="34" charset="0"/>
              <a:buChar char="•"/>
            </a:pPr>
            <a:r>
              <a:rPr lang="en-US" dirty="0"/>
              <a:t>The safety of other drivers on the road</a:t>
            </a:r>
          </a:p>
          <a:p>
            <a:pPr marL="342900" indent="-342900">
              <a:lnSpc>
                <a:spcPct val="100000"/>
              </a:lnSpc>
              <a:buFont typeface="Arial" panose="020B0604020202020204" pitchFamily="34" charset="0"/>
              <a:buChar char="•"/>
            </a:pPr>
            <a:r>
              <a:rPr lang="en-US" dirty="0"/>
              <a:t>Customers and deadlines</a:t>
            </a:r>
          </a:p>
          <a:p>
            <a:pPr marL="342900" indent="-342900">
              <a:lnSpc>
                <a:spcPct val="100000"/>
              </a:lnSpc>
              <a:buFont typeface="Arial" panose="020B0604020202020204" pitchFamily="34" charset="0"/>
              <a:buChar char="•"/>
            </a:pPr>
            <a:r>
              <a:rPr lang="en-US" dirty="0"/>
              <a:t>Your bottom line </a:t>
            </a:r>
          </a:p>
          <a:p>
            <a:pPr>
              <a:spcBef>
                <a:spcPts val="1350"/>
              </a:spcBef>
            </a:pPr>
            <a:endParaRPr lang="en-US" dirty="0"/>
          </a:p>
        </p:txBody>
      </p:sp>
      <p:sp>
        <p:nvSpPr>
          <p:cNvPr id="3" name="Title 2">
            <a:extLst>
              <a:ext uri="{FF2B5EF4-FFF2-40B4-BE49-F238E27FC236}">
                <a16:creationId xmlns:a16="http://schemas.microsoft.com/office/drawing/2014/main" id="{763A967B-C544-F742-BD4F-08CFC9FFEBAE}"/>
              </a:ext>
            </a:extLst>
          </p:cNvPr>
          <p:cNvSpPr>
            <a:spLocks noGrp="1"/>
          </p:cNvSpPr>
          <p:nvPr>
            <p:ph type="title"/>
          </p:nvPr>
        </p:nvSpPr>
        <p:spPr>
          <a:xfrm>
            <a:off x="388235" y="304276"/>
            <a:ext cx="4605246" cy="1091387"/>
          </a:xfrm>
        </p:spPr>
        <p:txBody>
          <a:bodyPr/>
          <a:lstStyle/>
          <a:p>
            <a:r>
              <a:rPr lang="en-US" dirty="0"/>
              <a:t/>
            </a:r>
            <a:br>
              <a:rPr lang="en-US" dirty="0"/>
            </a:br>
            <a:r>
              <a:rPr lang="en-US" dirty="0">
                <a:solidFill>
                  <a:srgbClr val="C00000"/>
                </a:solidFill>
              </a:rPr>
              <a:t>Fatigue causes 1 in 5 of all driving accidents – that’s more accidents caused than alcohol or drugs. </a:t>
            </a:r>
            <a:r>
              <a:rPr lang="en-US" dirty="0"/>
              <a:t/>
            </a:r>
            <a:br>
              <a:rPr lang="en-US" dirty="0"/>
            </a:br>
            <a:endParaRPr lang="en-US" dirty="0"/>
          </a:p>
        </p:txBody>
      </p:sp>
      <p:pic>
        <p:nvPicPr>
          <p:cNvPr id="9" name="Picture Placeholder 8">
            <a:extLst>
              <a:ext uri="{FF2B5EF4-FFF2-40B4-BE49-F238E27FC236}">
                <a16:creationId xmlns:a16="http://schemas.microsoft.com/office/drawing/2014/main" id="{D6404D2B-34FE-3442-87C9-2FE075E970D3}"/>
              </a:ext>
            </a:extLst>
          </p:cNvPr>
          <p:cNvPicPr>
            <a:picLocks noGrp="1" noChangeAspect="1"/>
          </p:cNvPicPr>
          <p:nvPr>
            <p:ph type="pic" sz="quarter" idx="13"/>
          </p:nvPr>
        </p:nvPicPr>
        <p:blipFill>
          <a:blip r:embed="rId3"/>
          <a:srcRect l="1141" r="1141"/>
          <a:stretch>
            <a:fillRect/>
          </a:stretch>
        </p:blipFill>
        <p:spPr/>
      </p:pic>
      <p:pic>
        <p:nvPicPr>
          <p:cNvPr id="13" name="Picture Placeholder 12">
            <a:extLst>
              <a:ext uri="{FF2B5EF4-FFF2-40B4-BE49-F238E27FC236}">
                <a16:creationId xmlns:a16="http://schemas.microsoft.com/office/drawing/2014/main" id="{3FF401A5-B0E8-F24C-B26B-906B910BB759}"/>
              </a:ext>
            </a:extLst>
          </p:cNvPr>
          <p:cNvPicPr>
            <a:picLocks noGrp="1" noChangeAspect="1"/>
          </p:cNvPicPr>
          <p:nvPr>
            <p:ph type="pic" sz="quarter" idx="14"/>
          </p:nvPr>
        </p:nvPicPr>
        <p:blipFill>
          <a:blip r:embed="rId4"/>
          <a:srcRect l="1238" r="1238"/>
          <a:stretch>
            <a:fillRect/>
          </a:stretch>
        </p:blipFill>
        <p:spPr/>
      </p:pic>
      <p:sp>
        <p:nvSpPr>
          <p:cNvPr id="7" name="Slide Number Placeholder 6">
            <a:extLst>
              <a:ext uri="{FF2B5EF4-FFF2-40B4-BE49-F238E27FC236}">
                <a16:creationId xmlns:a16="http://schemas.microsoft.com/office/drawing/2014/main" id="{5D7226F9-0696-3746-8AD4-128C331C3DC0}"/>
              </a:ext>
            </a:extLst>
          </p:cNvPr>
          <p:cNvSpPr>
            <a:spLocks noGrp="1"/>
          </p:cNvSpPr>
          <p:nvPr>
            <p:ph type="sldNum" sz="quarter" idx="17"/>
          </p:nvPr>
        </p:nvSpPr>
        <p:spPr/>
        <p:txBody>
          <a:bodyPr/>
          <a:lstStyle/>
          <a:p>
            <a:fld id="{19C19ECC-DFE0-3F45-BB10-C5B429376582}" type="slidenum">
              <a:rPr lang="en-US" smtClean="0"/>
              <a:pPr/>
              <a:t>19</a:t>
            </a:fld>
            <a:endParaRPr lang="en-US"/>
          </a:p>
        </p:txBody>
      </p:sp>
      <p:sp>
        <p:nvSpPr>
          <p:cNvPr id="4" name="Footer Placeholder 3"/>
          <p:cNvSpPr>
            <a:spLocks noGrp="1"/>
          </p:cNvSpPr>
          <p:nvPr>
            <p:ph type="ftr" sz="quarter" idx="16"/>
          </p:nvPr>
        </p:nvSpPr>
        <p:spPr>
          <a:xfrm>
            <a:off x="0" y="4971820"/>
            <a:ext cx="2133600" cy="171680"/>
          </a:xfrm>
        </p:spPr>
        <p:txBody>
          <a:bodyPr/>
          <a:lstStyle/>
          <a:p>
            <a:r>
              <a:rPr lang="en-US" dirty="0" smtClean="0"/>
              <a:t>Copyright © 2019 Pulsar Informatics, Inc.</a:t>
            </a:r>
            <a:endParaRPr lang="en-US" dirty="0"/>
          </a:p>
        </p:txBody>
      </p:sp>
    </p:spTree>
    <p:extLst>
      <p:ext uri="{BB962C8B-B14F-4D97-AF65-F5344CB8AC3E}">
        <p14:creationId xmlns:p14="http://schemas.microsoft.com/office/powerpoint/2010/main" val="3863344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070936-8D61-E743-B62F-1B131493B0F9}"/>
              </a:ext>
            </a:extLst>
          </p:cNvPr>
          <p:cNvSpPr>
            <a:spLocks noGrp="1"/>
          </p:cNvSpPr>
          <p:nvPr>
            <p:ph type="ctrTitle"/>
          </p:nvPr>
        </p:nvSpPr>
        <p:spPr/>
        <p:txBody>
          <a:bodyPr/>
          <a:lstStyle/>
          <a:p>
            <a:r>
              <a:rPr lang="en-US" dirty="0"/>
              <a:t>Fatigue Risk Management</a:t>
            </a:r>
          </a:p>
        </p:txBody>
      </p:sp>
      <p:sp>
        <p:nvSpPr>
          <p:cNvPr id="5" name="Subtitle 4">
            <a:extLst>
              <a:ext uri="{FF2B5EF4-FFF2-40B4-BE49-F238E27FC236}">
                <a16:creationId xmlns:a16="http://schemas.microsoft.com/office/drawing/2014/main" id="{2F46A281-219F-E646-A95E-2279AA53F1C5}"/>
              </a:ext>
            </a:extLst>
          </p:cNvPr>
          <p:cNvSpPr>
            <a:spLocks noGrp="1"/>
          </p:cNvSpPr>
          <p:nvPr>
            <p:ph type="subTitle" idx="1"/>
          </p:nvPr>
        </p:nvSpPr>
        <p:spPr>
          <a:xfrm>
            <a:off x="658625" y="3524166"/>
            <a:ext cx="7886700" cy="1230713"/>
          </a:xfrm>
        </p:spPr>
        <p:txBody>
          <a:bodyPr/>
          <a:lstStyle/>
          <a:p>
            <a:r>
              <a:rPr lang="en-US" dirty="0" smtClean="0"/>
              <a:t>Comprehensive Training Materials for Operators</a:t>
            </a:r>
            <a:endParaRPr lang="en-US" dirty="0"/>
          </a:p>
        </p:txBody>
      </p:sp>
      <p:sp>
        <p:nvSpPr>
          <p:cNvPr id="2" name="TextBox 1"/>
          <p:cNvSpPr txBox="1"/>
          <p:nvPr/>
        </p:nvSpPr>
        <p:spPr>
          <a:xfrm>
            <a:off x="671413" y="4624074"/>
            <a:ext cx="2595582" cy="261610"/>
          </a:xfrm>
          <a:prstGeom prst="rect">
            <a:avLst/>
          </a:prstGeom>
          <a:noFill/>
        </p:spPr>
        <p:txBody>
          <a:bodyPr wrap="none" rtlCol="0">
            <a:spAutoFit/>
          </a:bodyPr>
          <a:lstStyle/>
          <a:p>
            <a:r>
              <a:rPr lang="en-US" sz="1100" dirty="0" smtClean="0">
                <a:solidFill>
                  <a:schemeClr val="bg1"/>
                </a:solidFill>
              </a:rPr>
              <a:t>Copyright © 2019 Pulsar Informatics, Inc.</a:t>
            </a:r>
            <a:endParaRPr lang="en-US" sz="1100" dirty="0">
              <a:solidFill>
                <a:schemeClr val="bg1"/>
              </a:solidFill>
            </a:endParaRPr>
          </a:p>
        </p:txBody>
      </p:sp>
    </p:spTree>
    <p:extLst>
      <p:ext uri="{BB962C8B-B14F-4D97-AF65-F5344CB8AC3E}">
        <p14:creationId xmlns:p14="http://schemas.microsoft.com/office/powerpoint/2010/main" val="9520129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5303-E025-4745-A166-E2776E2E77BE}"/>
              </a:ext>
            </a:extLst>
          </p:cNvPr>
          <p:cNvSpPr>
            <a:spLocks noGrp="1"/>
          </p:cNvSpPr>
          <p:nvPr>
            <p:ph type="ctrTitle"/>
          </p:nvPr>
        </p:nvSpPr>
        <p:spPr>
          <a:xfrm>
            <a:off x="628649" y="2235917"/>
            <a:ext cx="8127043" cy="1283897"/>
          </a:xfrm>
        </p:spPr>
        <p:txBody>
          <a:bodyPr>
            <a:normAutofit/>
          </a:bodyPr>
          <a:lstStyle/>
          <a:p>
            <a:r>
              <a:rPr lang="en-US" dirty="0"/>
              <a:t>Best practices for shift work scheduling</a:t>
            </a:r>
          </a:p>
        </p:txBody>
      </p:sp>
      <p:sp>
        <p:nvSpPr>
          <p:cNvPr id="4" name="Slide Number Placeholder 3">
            <a:extLst>
              <a:ext uri="{FF2B5EF4-FFF2-40B4-BE49-F238E27FC236}">
                <a16:creationId xmlns:a16="http://schemas.microsoft.com/office/drawing/2014/main" id="{A519D7B6-2F6C-BE41-AC43-72734EFDC74D}"/>
              </a:ext>
            </a:extLst>
          </p:cNvPr>
          <p:cNvSpPr>
            <a:spLocks noGrp="1"/>
          </p:cNvSpPr>
          <p:nvPr>
            <p:ph type="sldNum" sz="quarter" idx="12"/>
          </p:nvPr>
        </p:nvSpPr>
        <p:spPr>
          <a:xfrm>
            <a:off x="8484972" y="4972756"/>
            <a:ext cx="659027" cy="170743"/>
          </a:xfrm>
        </p:spPr>
        <p:txBody>
          <a:bodyPr/>
          <a:lstStyle/>
          <a:p>
            <a:fld id="{19C19ECC-DFE0-3F45-BB10-C5B429376582}" type="slidenum">
              <a:rPr lang="en-US" smtClean="0"/>
              <a:pPr/>
              <a:t>20</a:t>
            </a:fld>
            <a:endParaRPr lang="en-US" dirty="0"/>
          </a:p>
        </p:txBody>
      </p:sp>
    </p:spTree>
    <p:extLst>
      <p:ext uri="{BB962C8B-B14F-4D97-AF65-F5344CB8AC3E}">
        <p14:creationId xmlns:p14="http://schemas.microsoft.com/office/powerpoint/2010/main" val="74721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189F4-3955-45C0-A6E1-6812273E33CF}"/>
              </a:ext>
            </a:extLst>
          </p:cNvPr>
          <p:cNvSpPr>
            <a:spLocks noGrp="1"/>
          </p:cNvSpPr>
          <p:nvPr>
            <p:ph type="title"/>
          </p:nvPr>
        </p:nvSpPr>
        <p:spPr/>
        <p:txBody>
          <a:bodyPr>
            <a:normAutofit/>
          </a:bodyPr>
          <a:lstStyle/>
          <a:p>
            <a:r>
              <a:rPr lang="en-US" dirty="0"/>
              <a:t>Anatomy of a shift system</a:t>
            </a:r>
          </a:p>
        </p:txBody>
      </p:sp>
      <p:sp>
        <p:nvSpPr>
          <p:cNvPr id="3" name="Content Placeholder 2">
            <a:extLst>
              <a:ext uri="{FF2B5EF4-FFF2-40B4-BE49-F238E27FC236}">
                <a16:creationId xmlns:a16="http://schemas.microsoft.com/office/drawing/2014/main" id="{E5FA86F5-CA46-456C-A663-947BA6FDA38E}"/>
              </a:ext>
            </a:extLst>
          </p:cNvPr>
          <p:cNvSpPr>
            <a:spLocks noGrp="1"/>
          </p:cNvSpPr>
          <p:nvPr>
            <p:ph idx="1"/>
          </p:nvPr>
        </p:nvSpPr>
        <p:spPr>
          <a:xfrm>
            <a:off x="228600" y="765135"/>
            <a:ext cx="8835887" cy="3787815"/>
          </a:xfrm>
        </p:spPr>
        <p:txBody>
          <a:bodyPr>
            <a:normAutofit/>
          </a:bodyPr>
          <a:lstStyle/>
          <a:p>
            <a:pPr marL="0" marR="0" indent="0">
              <a:spcBef>
                <a:spcPts val="0"/>
              </a:spcBef>
              <a:spcAft>
                <a:spcPts val="600"/>
              </a:spcAft>
              <a:buNone/>
            </a:pPr>
            <a:r>
              <a:rPr lang="en-US" sz="1800" dirty="0">
                <a:latin typeface="Calibri" panose="020F0502020204030204" pitchFamily="34" charset="0"/>
                <a:ea typeface="Calibri" panose="020F0502020204030204" pitchFamily="34" charset="0"/>
              </a:rPr>
              <a:t>Key parameters related to shift system include:</a:t>
            </a: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Length of shift</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Duration of shift</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Start time of shift</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Configuration of each shift type (days, evenings, nights)</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Fixed vs. Rotating</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Speed and direction of rotation (for rotating shifts)</a:t>
            </a: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latin typeface="Calibri" panose="020F0502020204030204" pitchFamily="34" charset="0"/>
              <a:ea typeface="Calibri" panose="020F0502020204030204" pitchFamily="34" charset="0"/>
            </a:endParaRPr>
          </a:p>
          <a:p>
            <a:pPr marL="0" marR="0" indent="0">
              <a:spcBef>
                <a:spcPts val="0"/>
              </a:spcBef>
              <a:spcAft>
                <a:spcPts val="600"/>
              </a:spcAft>
              <a:buNone/>
            </a:pPr>
            <a:r>
              <a:rPr lang="en-US" sz="1800" dirty="0">
                <a:latin typeface="Calibri" panose="020F0502020204030204" pitchFamily="34" charset="0"/>
                <a:ea typeface="Calibri" panose="020F0502020204030204" pitchFamily="34" charset="0"/>
              </a:rPr>
              <a:t>When selecting a shift system key factors to consider include:</a:t>
            </a: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Sector specific regulations and guidance </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Physical and cognitive demands</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Handoff procedures</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Employee’s commute time</a:t>
            </a:r>
            <a:endParaRPr lang="en-US" sz="1800" dirty="0">
              <a:latin typeface="Calibri" panose="020F0502020204030204" pitchFamily="34" charset="0"/>
              <a:ea typeface="Calibri" panose="020F0502020204030204" pitchFamily="34" charset="0"/>
            </a:endParaRPr>
          </a:p>
          <a:p>
            <a:pPr marL="0" indent="0">
              <a:buNone/>
            </a:pPr>
            <a:endParaRPr lang="en-US" sz="1600" dirty="0"/>
          </a:p>
        </p:txBody>
      </p:sp>
      <p:sp>
        <p:nvSpPr>
          <p:cNvPr id="5" name="Slide Number Placeholder 4">
            <a:extLst>
              <a:ext uri="{FF2B5EF4-FFF2-40B4-BE49-F238E27FC236}">
                <a16:creationId xmlns:a16="http://schemas.microsoft.com/office/drawing/2014/main" id="{3D798888-B396-46F5-ACCC-112A64C74A0E}"/>
              </a:ext>
            </a:extLst>
          </p:cNvPr>
          <p:cNvSpPr>
            <a:spLocks noGrp="1"/>
          </p:cNvSpPr>
          <p:nvPr>
            <p:ph type="sldNum" sz="quarter" idx="17"/>
          </p:nvPr>
        </p:nvSpPr>
        <p:spPr/>
        <p:txBody>
          <a:bodyPr/>
          <a:lstStyle/>
          <a:p>
            <a:fld id="{19C19ECC-DFE0-3F45-BB10-C5B429376582}" type="slidenum">
              <a:rPr lang="en-US" smtClean="0"/>
              <a:pPr/>
              <a:t>21</a:t>
            </a:fld>
            <a:endParaRPr lang="en-US"/>
          </a:p>
        </p:txBody>
      </p:sp>
      <p:sp>
        <p:nvSpPr>
          <p:cNvPr id="6" name="Footer Placeholder 5"/>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2440244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189F4-3955-45C0-A6E1-6812273E33CF}"/>
              </a:ext>
            </a:extLst>
          </p:cNvPr>
          <p:cNvSpPr>
            <a:spLocks noGrp="1"/>
          </p:cNvSpPr>
          <p:nvPr>
            <p:ph type="title"/>
          </p:nvPr>
        </p:nvSpPr>
        <p:spPr/>
        <p:txBody>
          <a:bodyPr>
            <a:normAutofit/>
          </a:bodyPr>
          <a:lstStyle/>
          <a:p>
            <a:r>
              <a:rPr lang="en-US" dirty="0"/>
              <a:t>Implementing and maintaining fatigue-optimized shift systems</a:t>
            </a:r>
          </a:p>
        </p:txBody>
      </p:sp>
      <p:sp>
        <p:nvSpPr>
          <p:cNvPr id="3" name="Content Placeholder 2">
            <a:extLst>
              <a:ext uri="{FF2B5EF4-FFF2-40B4-BE49-F238E27FC236}">
                <a16:creationId xmlns:a16="http://schemas.microsoft.com/office/drawing/2014/main" id="{E5FA86F5-CA46-456C-A663-947BA6FDA38E}"/>
              </a:ext>
            </a:extLst>
          </p:cNvPr>
          <p:cNvSpPr>
            <a:spLocks noGrp="1"/>
          </p:cNvSpPr>
          <p:nvPr>
            <p:ph idx="1"/>
          </p:nvPr>
        </p:nvSpPr>
        <p:spPr>
          <a:xfrm>
            <a:off x="228601" y="765135"/>
            <a:ext cx="8610600" cy="4207621"/>
          </a:xfrm>
        </p:spPr>
        <p:txBody>
          <a:bodyPr>
            <a:normAutofit/>
          </a:bodyPr>
          <a:lstStyle/>
          <a:p>
            <a:pPr marL="0" marR="0" indent="0">
              <a:spcBef>
                <a:spcPts val="0"/>
              </a:spcBef>
              <a:spcAft>
                <a:spcPts val="600"/>
              </a:spcAft>
              <a:buNone/>
            </a:pPr>
            <a:r>
              <a:rPr lang="en-US" sz="1800" dirty="0">
                <a:latin typeface="Calibri" panose="020F0502020204030204" pitchFamily="34" charset="0"/>
                <a:ea typeface="Calibri" panose="020F0502020204030204" pitchFamily="34" charset="0"/>
              </a:rPr>
              <a:t>Shift system implementation should be guided by SPIs and KPIs including the following:</a:t>
            </a: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Productivity measures</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Quality measures</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Safety incidents</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High potential events (i.e., near misses)</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Non-compliance incidents</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Absenteeism </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Employee attrition </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Alertness and fitness for duty measures (e.g. PVT)</a:t>
            </a:r>
            <a:endParaRPr lang="en-US" sz="1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rPr>
              <a:t>Biomathematical-model based metrics related to fatigue and risk (e.g., Workforce Fatigue Meter)</a:t>
            </a: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latin typeface="Calibri" panose="020F0502020204030204" pitchFamily="34" charset="0"/>
                <a:ea typeface="Calibri" panose="020F0502020204030204" pitchFamily="34" charset="0"/>
              </a:rPr>
              <a:t>Irrespective of the baseline shift system, acute periods of elevated fatigue risk can </a:t>
            </a:r>
            <a:r>
              <a:rPr lang="en-US" sz="1800" dirty="0" smtClean="0">
                <a:latin typeface="Calibri" panose="020F0502020204030204" pitchFamily="34" charset="0"/>
                <a:ea typeface="Calibri" panose="020F0502020204030204" pitchFamily="34" charset="0"/>
              </a:rPr>
              <a:t>be associated </a:t>
            </a:r>
            <a:r>
              <a:rPr lang="en-US" sz="1800" dirty="0">
                <a:latin typeface="Calibri" panose="020F0502020204030204" pitchFamily="34" charset="0"/>
                <a:ea typeface="Calibri" panose="020F0502020204030204" pitchFamily="34" charset="0"/>
              </a:rPr>
              <a:t>with h</a:t>
            </a:r>
            <a:r>
              <a:rPr lang="en-US" sz="1800" dirty="0">
                <a:latin typeface="Calibri" panose="020F0502020204030204" pitchFamily="34" charset="0"/>
                <a:ea typeface="Times New Roman" panose="02020603050405020304" pitchFamily="18" charset="0"/>
              </a:rPr>
              <a:t>old-overs, call-ins, and overtime. </a:t>
            </a:r>
            <a:r>
              <a:rPr lang="en-US" sz="1800" dirty="0">
                <a:latin typeface="Calibri" panose="020F0502020204030204" pitchFamily="34" charset="0"/>
                <a:ea typeface="Calibri" panose="020F0502020204030204" pitchFamily="34" charset="0"/>
              </a:rPr>
              <a:t>An effective monitoring system with appropriate controls is needed to protect against periods of elevated fatigue risk based on the interaction of the shift system and the these operational events. </a:t>
            </a:r>
          </a:p>
          <a:p>
            <a:pPr marL="0" marR="0" indent="0">
              <a:spcBef>
                <a:spcPts val="0"/>
              </a:spcBef>
              <a:spcAft>
                <a:spcPts val="0"/>
              </a:spcAft>
              <a:buNone/>
            </a:pPr>
            <a:endParaRPr lang="en-US" sz="1800" dirty="0">
              <a:latin typeface="Calibri" panose="020F0502020204030204" pitchFamily="34" charset="0"/>
              <a:ea typeface="Calibri" panose="020F0502020204030204" pitchFamily="34" charset="0"/>
            </a:endParaRPr>
          </a:p>
          <a:p>
            <a:endParaRPr lang="en-US" sz="1600" dirty="0"/>
          </a:p>
        </p:txBody>
      </p:sp>
      <p:sp>
        <p:nvSpPr>
          <p:cNvPr id="5" name="Slide Number Placeholder 4">
            <a:extLst>
              <a:ext uri="{FF2B5EF4-FFF2-40B4-BE49-F238E27FC236}">
                <a16:creationId xmlns:a16="http://schemas.microsoft.com/office/drawing/2014/main" id="{3D798888-B396-46F5-ACCC-112A64C74A0E}"/>
              </a:ext>
            </a:extLst>
          </p:cNvPr>
          <p:cNvSpPr>
            <a:spLocks noGrp="1"/>
          </p:cNvSpPr>
          <p:nvPr>
            <p:ph type="sldNum" sz="quarter" idx="17"/>
          </p:nvPr>
        </p:nvSpPr>
        <p:spPr/>
        <p:txBody>
          <a:bodyPr/>
          <a:lstStyle/>
          <a:p>
            <a:fld id="{19C19ECC-DFE0-3F45-BB10-C5B429376582}" type="slidenum">
              <a:rPr lang="en-US" smtClean="0"/>
              <a:pPr/>
              <a:t>22</a:t>
            </a:fld>
            <a:endParaRPr lang="en-US"/>
          </a:p>
        </p:txBody>
      </p:sp>
      <p:sp>
        <p:nvSpPr>
          <p:cNvPr id="6" name="Footer Placeholder 5"/>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2856392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5303-E025-4745-A166-E2776E2E77BE}"/>
              </a:ext>
            </a:extLst>
          </p:cNvPr>
          <p:cNvSpPr>
            <a:spLocks noGrp="1"/>
          </p:cNvSpPr>
          <p:nvPr>
            <p:ph type="ctrTitle"/>
          </p:nvPr>
        </p:nvSpPr>
        <p:spPr>
          <a:xfrm>
            <a:off x="628649" y="2235917"/>
            <a:ext cx="8127043" cy="1283897"/>
          </a:xfrm>
        </p:spPr>
        <p:txBody>
          <a:bodyPr>
            <a:normAutofit/>
          </a:bodyPr>
          <a:lstStyle/>
          <a:p>
            <a:r>
              <a:rPr lang="en-US" dirty="0"/>
              <a:t>Approaches to monitor for fatigue and </a:t>
            </a:r>
            <a:br>
              <a:rPr lang="en-US" dirty="0"/>
            </a:br>
            <a:r>
              <a:rPr lang="en-US" dirty="0"/>
              <a:t>mitigate fatigue-related risk  </a:t>
            </a:r>
          </a:p>
        </p:txBody>
      </p:sp>
      <p:sp>
        <p:nvSpPr>
          <p:cNvPr id="4" name="Slide Number Placeholder 3">
            <a:extLst>
              <a:ext uri="{FF2B5EF4-FFF2-40B4-BE49-F238E27FC236}">
                <a16:creationId xmlns:a16="http://schemas.microsoft.com/office/drawing/2014/main" id="{A519D7B6-2F6C-BE41-AC43-72734EFDC74D}"/>
              </a:ext>
            </a:extLst>
          </p:cNvPr>
          <p:cNvSpPr>
            <a:spLocks noGrp="1"/>
          </p:cNvSpPr>
          <p:nvPr>
            <p:ph type="sldNum" sz="quarter" idx="12"/>
          </p:nvPr>
        </p:nvSpPr>
        <p:spPr>
          <a:xfrm>
            <a:off x="8484972" y="4972756"/>
            <a:ext cx="659027" cy="170743"/>
          </a:xfrm>
        </p:spPr>
        <p:txBody>
          <a:bodyPr/>
          <a:lstStyle/>
          <a:p>
            <a:fld id="{19C19ECC-DFE0-3F45-BB10-C5B429376582}" type="slidenum">
              <a:rPr lang="en-US" smtClean="0"/>
              <a:pPr/>
              <a:t>23</a:t>
            </a:fld>
            <a:endParaRPr lang="en-US" dirty="0"/>
          </a:p>
        </p:txBody>
      </p:sp>
    </p:spTree>
    <p:extLst>
      <p:ext uri="{BB962C8B-B14F-4D97-AF65-F5344CB8AC3E}">
        <p14:creationId xmlns:p14="http://schemas.microsoft.com/office/powerpoint/2010/main" val="83186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189F4-3955-45C0-A6E1-6812273E33CF}"/>
              </a:ext>
            </a:extLst>
          </p:cNvPr>
          <p:cNvSpPr>
            <a:spLocks noGrp="1"/>
          </p:cNvSpPr>
          <p:nvPr>
            <p:ph type="title"/>
          </p:nvPr>
        </p:nvSpPr>
        <p:spPr/>
        <p:txBody>
          <a:bodyPr>
            <a:normAutofit fontScale="90000"/>
          </a:bodyPr>
          <a:lstStyle/>
          <a:p>
            <a:r>
              <a:rPr lang="en-US" dirty="0"/>
              <a:t>Features of a comprehensive Fatigue Risk Management Program</a:t>
            </a:r>
          </a:p>
        </p:txBody>
      </p:sp>
      <p:sp>
        <p:nvSpPr>
          <p:cNvPr id="3" name="Content Placeholder 2">
            <a:extLst>
              <a:ext uri="{FF2B5EF4-FFF2-40B4-BE49-F238E27FC236}">
                <a16:creationId xmlns:a16="http://schemas.microsoft.com/office/drawing/2014/main" id="{E5FA86F5-CA46-456C-A663-947BA6FDA38E}"/>
              </a:ext>
            </a:extLst>
          </p:cNvPr>
          <p:cNvSpPr>
            <a:spLocks noGrp="1"/>
          </p:cNvSpPr>
          <p:nvPr>
            <p:ph idx="1"/>
          </p:nvPr>
        </p:nvSpPr>
        <p:spPr>
          <a:xfrm>
            <a:off x="304800" y="765136"/>
            <a:ext cx="8610600" cy="4378364"/>
          </a:xfrm>
        </p:spPr>
        <p:txBody>
          <a:bodyPr>
            <a:normAutofit/>
          </a:bodyPr>
          <a:lstStyle/>
          <a:p>
            <a:pPr marL="0" indent="0">
              <a:buNone/>
            </a:pPr>
            <a:endParaRPr lang="en-US" sz="1600" b="1" u="sng" dirty="0"/>
          </a:p>
          <a:p>
            <a:pPr marL="0" indent="0">
              <a:buNone/>
            </a:pPr>
            <a:r>
              <a:rPr lang="en-US" sz="1800" b="1" u="sng" dirty="0"/>
              <a:t>Company responsibilities</a:t>
            </a:r>
          </a:p>
          <a:p>
            <a:r>
              <a:rPr lang="en-US" sz="1800" dirty="0"/>
              <a:t>Provide a clear fatigue risk management policy</a:t>
            </a:r>
          </a:p>
          <a:p>
            <a:r>
              <a:rPr lang="en-US" sz="1800" dirty="0"/>
              <a:t>Deliver fatigue education and training</a:t>
            </a:r>
          </a:p>
          <a:p>
            <a:r>
              <a:rPr lang="en-US" sz="1800" dirty="0"/>
              <a:t>Monitor duty patterns to ensure adequate rest opportunities are given</a:t>
            </a:r>
          </a:p>
          <a:p>
            <a:r>
              <a:rPr lang="en-US" sz="1800" dirty="0"/>
              <a:t>Monitor KPI and SPI to quantify fatigue risk</a:t>
            </a:r>
          </a:p>
          <a:p>
            <a:r>
              <a:rPr lang="en-US" sz="1800" dirty="0"/>
              <a:t>Monitor fitness for duty</a:t>
            </a:r>
          </a:p>
          <a:p>
            <a:pPr marL="0" indent="0">
              <a:buNone/>
            </a:pPr>
            <a:endParaRPr lang="en-US" sz="1800" u="sng" dirty="0"/>
          </a:p>
          <a:p>
            <a:pPr marL="0" indent="0">
              <a:buNone/>
            </a:pPr>
            <a:r>
              <a:rPr lang="en-US" sz="1800" b="1" u="sng" dirty="0"/>
              <a:t>Employee responsibilities </a:t>
            </a:r>
            <a:endParaRPr lang="en-US" sz="1800" b="1" dirty="0"/>
          </a:p>
          <a:p>
            <a:r>
              <a:rPr lang="en-US" sz="1800" dirty="0"/>
              <a:t>Manager their off-duty activities to ensure fitness for duty during work time</a:t>
            </a:r>
          </a:p>
          <a:p>
            <a:r>
              <a:rPr lang="en-US" sz="1800" dirty="0"/>
              <a:t>Actively monitor for signs of fatigue risk when on duty</a:t>
            </a:r>
          </a:p>
          <a:p>
            <a:endParaRPr lang="en-US" sz="1600" dirty="0"/>
          </a:p>
        </p:txBody>
      </p:sp>
      <p:sp>
        <p:nvSpPr>
          <p:cNvPr id="5" name="Slide Number Placeholder 4">
            <a:extLst>
              <a:ext uri="{FF2B5EF4-FFF2-40B4-BE49-F238E27FC236}">
                <a16:creationId xmlns:a16="http://schemas.microsoft.com/office/drawing/2014/main" id="{3D798888-B396-46F5-ACCC-112A64C74A0E}"/>
              </a:ext>
            </a:extLst>
          </p:cNvPr>
          <p:cNvSpPr>
            <a:spLocks noGrp="1"/>
          </p:cNvSpPr>
          <p:nvPr>
            <p:ph type="sldNum" sz="quarter" idx="17"/>
          </p:nvPr>
        </p:nvSpPr>
        <p:spPr/>
        <p:txBody>
          <a:bodyPr/>
          <a:lstStyle/>
          <a:p>
            <a:fld id="{19C19ECC-DFE0-3F45-BB10-C5B429376582}" type="slidenum">
              <a:rPr lang="en-US" smtClean="0"/>
              <a:pPr/>
              <a:t>24</a:t>
            </a:fld>
            <a:endParaRPr lang="en-US"/>
          </a:p>
        </p:txBody>
      </p:sp>
      <p:sp>
        <p:nvSpPr>
          <p:cNvPr id="6" name="Footer Placeholder 5"/>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219529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189F4-3955-45C0-A6E1-6812273E33CF}"/>
              </a:ext>
            </a:extLst>
          </p:cNvPr>
          <p:cNvSpPr>
            <a:spLocks noGrp="1"/>
          </p:cNvSpPr>
          <p:nvPr>
            <p:ph type="title"/>
          </p:nvPr>
        </p:nvSpPr>
        <p:spPr/>
        <p:txBody>
          <a:bodyPr/>
          <a:lstStyle/>
          <a:p>
            <a:r>
              <a:rPr lang="en-US" dirty="0" smtClean="0"/>
              <a:t>Key Elements of Fatigue Risk Management Policy</a:t>
            </a:r>
            <a:endParaRPr lang="en-US" dirty="0"/>
          </a:p>
        </p:txBody>
      </p:sp>
      <p:sp>
        <p:nvSpPr>
          <p:cNvPr id="5" name="Slide Number Placeholder 4">
            <a:extLst>
              <a:ext uri="{FF2B5EF4-FFF2-40B4-BE49-F238E27FC236}">
                <a16:creationId xmlns:a16="http://schemas.microsoft.com/office/drawing/2014/main" id="{3D798888-B396-46F5-ACCC-112A64C74A0E}"/>
              </a:ext>
            </a:extLst>
          </p:cNvPr>
          <p:cNvSpPr>
            <a:spLocks noGrp="1"/>
          </p:cNvSpPr>
          <p:nvPr>
            <p:ph type="sldNum" sz="quarter" idx="17"/>
          </p:nvPr>
        </p:nvSpPr>
        <p:spPr/>
        <p:txBody>
          <a:bodyPr/>
          <a:lstStyle/>
          <a:p>
            <a:fld id="{19C19ECC-DFE0-3F45-BB10-C5B429376582}" type="slidenum">
              <a:rPr lang="en-US" smtClean="0"/>
              <a:pPr/>
              <a:t>25</a:t>
            </a:fld>
            <a:endParaRPr lang="en-US"/>
          </a:p>
        </p:txBody>
      </p:sp>
      <p:sp>
        <p:nvSpPr>
          <p:cNvPr id="3" name="Footer Placeholder 2"/>
          <p:cNvSpPr>
            <a:spLocks noGrp="1"/>
          </p:cNvSpPr>
          <p:nvPr>
            <p:ph type="ftr" sz="quarter" idx="16"/>
          </p:nvPr>
        </p:nvSpPr>
        <p:spPr/>
        <p:txBody>
          <a:bodyPr/>
          <a:lstStyle/>
          <a:p>
            <a:r>
              <a:rPr lang="en-US" smtClean="0"/>
              <a:t>Copyright © 2019 Pulsar Informatics, Inc.</a:t>
            </a:r>
            <a:endParaRPr lang="en-US" dirty="0"/>
          </a:p>
        </p:txBody>
      </p:sp>
      <p:sp>
        <p:nvSpPr>
          <p:cNvPr id="6" name="Rounded Rectangle 5"/>
          <p:cNvSpPr/>
          <p:nvPr/>
        </p:nvSpPr>
        <p:spPr>
          <a:xfrm>
            <a:off x="661441" y="972896"/>
            <a:ext cx="2234159" cy="6096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Management Commitment</a:t>
            </a:r>
            <a:endParaRPr lang="en-US" sz="1600" dirty="0"/>
          </a:p>
        </p:txBody>
      </p:sp>
      <p:sp>
        <p:nvSpPr>
          <p:cNvPr id="7" name="Rounded Rectangle 6"/>
          <p:cNvSpPr/>
          <p:nvPr/>
        </p:nvSpPr>
        <p:spPr>
          <a:xfrm>
            <a:off x="661441" y="2020880"/>
            <a:ext cx="2234159" cy="6096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Shared </a:t>
            </a:r>
            <a:br>
              <a:rPr lang="en-US" sz="1600" dirty="0" smtClean="0"/>
            </a:br>
            <a:r>
              <a:rPr lang="en-US" sz="1600" dirty="0" smtClean="0"/>
              <a:t>Responsibility</a:t>
            </a:r>
            <a:endParaRPr lang="en-US" sz="1600" dirty="0"/>
          </a:p>
        </p:txBody>
      </p:sp>
      <p:sp>
        <p:nvSpPr>
          <p:cNvPr id="8" name="Rounded Rectangle 7"/>
          <p:cNvSpPr/>
          <p:nvPr/>
        </p:nvSpPr>
        <p:spPr>
          <a:xfrm>
            <a:off x="661441" y="3068864"/>
            <a:ext cx="2234159" cy="6096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Safety Objectives </a:t>
            </a:r>
            <a:br>
              <a:rPr lang="en-US" sz="1600" dirty="0" smtClean="0"/>
            </a:br>
            <a:r>
              <a:rPr lang="en-US" sz="1600" dirty="0" smtClean="0"/>
              <a:t>and SPIs</a:t>
            </a:r>
            <a:endParaRPr lang="en-US" sz="1600" dirty="0"/>
          </a:p>
        </p:txBody>
      </p:sp>
      <p:sp>
        <p:nvSpPr>
          <p:cNvPr id="9" name="Rounded Rectangle 8"/>
          <p:cNvSpPr/>
          <p:nvPr/>
        </p:nvSpPr>
        <p:spPr>
          <a:xfrm>
            <a:off x="661441" y="4116848"/>
            <a:ext cx="2234159" cy="6096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Non-Punitive</a:t>
            </a:r>
            <a:br>
              <a:rPr lang="en-US" sz="1600" dirty="0" smtClean="0"/>
            </a:br>
            <a:r>
              <a:rPr lang="en-US" sz="1600" dirty="0" smtClean="0"/>
              <a:t>Reporting</a:t>
            </a:r>
            <a:endParaRPr lang="en-US" sz="1600" dirty="0"/>
          </a:p>
        </p:txBody>
      </p:sp>
      <p:sp>
        <p:nvSpPr>
          <p:cNvPr id="10" name="TextBox 9"/>
          <p:cNvSpPr txBox="1"/>
          <p:nvPr/>
        </p:nvSpPr>
        <p:spPr>
          <a:xfrm>
            <a:off x="3097407" y="908364"/>
            <a:ext cx="5387565" cy="738664"/>
          </a:xfrm>
          <a:prstGeom prst="rect">
            <a:avLst/>
          </a:prstGeom>
          <a:noFill/>
        </p:spPr>
        <p:txBody>
          <a:bodyPr wrap="none" rtlCol="0">
            <a:spAutoFit/>
          </a:bodyPr>
          <a:lstStyle/>
          <a:p>
            <a:pPr marL="285750" indent="-285750">
              <a:buFont typeface="Arial" panose="020B0604020202020204" pitchFamily="34" charset="0"/>
              <a:buChar char="•"/>
            </a:pPr>
            <a:r>
              <a:rPr lang="en-US" sz="1400" dirty="0" smtClean="0"/>
              <a:t>Promote effective fatigue risk reporting</a:t>
            </a:r>
          </a:p>
          <a:p>
            <a:pPr marL="285750" indent="-285750">
              <a:buFont typeface="Arial" panose="020B0604020202020204" pitchFamily="34" charset="0"/>
              <a:buChar char="•"/>
            </a:pPr>
            <a:r>
              <a:rPr lang="en-US" sz="1400" dirty="0" smtClean="0"/>
              <a:t>Provision adequate resources for fatigue risk management program</a:t>
            </a:r>
          </a:p>
          <a:p>
            <a:pPr marL="285750" indent="-285750">
              <a:buFont typeface="Arial" panose="020B0604020202020204" pitchFamily="34" charset="0"/>
              <a:buChar char="•"/>
            </a:pPr>
            <a:r>
              <a:rPr lang="en-US" sz="1400" dirty="0" smtClean="0"/>
              <a:t>Pursue excellence with quality assurance practices</a:t>
            </a:r>
            <a:endParaRPr lang="en-US" sz="1400" dirty="0"/>
          </a:p>
        </p:txBody>
      </p:sp>
      <p:sp>
        <p:nvSpPr>
          <p:cNvPr id="11" name="TextBox 10"/>
          <p:cNvSpPr txBox="1"/>
          <p:nvPr/>
        </p:nvSpPr>
        <p:spPr>
          <a:xfrm>
            <a:off x="3125982" y="1943212"/>
            <a:ext cx="5734583" cy="715581"/>
          </a:xfrm>
          <a:prstGeom prst="rect">
            <a:avLst/>
          </a:prstGeom>
          <a:noFill/>
        </p:spPr>
        <p:txBody>
          <a:bodyPr wrap="square" rtlCol="0">
            <a:noAutofit/>
          </a:bodyPr>
          <a:lstStyle/>
          <a:p>
            <a:pPr marL="285750" indent="-285750">
              <a:buFont typeface="Arial" panose="020B0604020202020204" pitchFamily="34" charset="0"/>
              <a:buChar char="•"/>
            </a:pPr>
            <a:r>
              <a:rPr lang="en-US" dirty="0" smtClean="0"/>
              <a:t>Management and supervisors to create transparent reporting culture, create schedules with </a:t>
            </a:r>
            <a:r>
              <a:rPr lang="en-US" sz="1400" dirty="0" smtClean="0"/>
              <a:t>opportunity</a:t>
            </a:r>
            <a:r>
              <a:rPr lang="en-US" dirty="0" smtClean="0"/>
              <a:t> for rest, and monitor for fatigue hazards</a:t>
            </a:r>
          </a:p>
          <a:p>
            <a:pPr marL="285750" indent="-285750">
              <a:buFont typeface="Arial" panose="020B0604020202020204" pitchFamily="34" charset="0"/>
              <a:buChar char="•"/>
            </a:pPr>
            <a:r>
              <a:rPr lang="en-US" dirty="0" smtClean="0"/>
              <a:t>Employees to set aside adequate time for restorative sleep while off duty</a:t>
            </a:r>
          </a:p>
        </p:txBody>
      </p:sp>
      <p:sp>
        <p:nvSpPr>
          <p:cNvPr id="12" name="TextBox 11"/>
          <p:cNvSpPr txBox="1"/>
          <p:nvPr/>
        </p:nvSpPr>
        <p:spPr>
          <a:xfrm>
            <a:off x="3125982" y="3011006"/>
            <a:ext cx="5734583" cy="715581"/>
          </a:xfrm>
          <a:prstGeom prst="rect">
            <a:avLst/>
          </a:prstGeom>
          <a:noFill/>
        </p:spPr>
        <p:txBody>
          <a:bodyPr wrap="square" rtlCol="0">
            <a:noAutofit/>
          </a:bodyPr>
          <a:lstStyle/>
          <a:p>
            <a:pPr marL="285750" indent="-285750">
              <a:buFont typeface="Arial" panose="020B0604020202020204" pitchFamily="34" charset="0"/>
              <a:buChar char="•"/>
            </a:pPr>
            <a:r>
              <a:rPr lang="en-US" dirty="0" smtClean="0"/>
              <a:t>Safety objectives stated in terms of quantified Safety Performance Indicators (SPIs)</a:t>
            </a:r>
          </a:p>
          <a:p>
            <a:pPr marL="285750" indent="-285750">
              <a:buFont typeface="Arial" panose="020B0604020202020204" pitchFamily="34" charset="0"/>
              <a:buChar char="•"/>
            </a:pPr>
            <a:r>
              <a:rPr lang="en-US" dirty="0" smtClean="0"/>
              <a:t>Each SPI linked to operations to provide leading indicator of fatigue risk</a:t>
            </a:r>
          </a:p>
        </p:txBody>
      </p:sp>
      <p:sp>
        <p:nvSpPr>
          <p:cNvPr id="13" name="TextBox 12"/>
          <p:cNvSpPr txBox="1"/>
          <p:nvPr/>
        </p:nvSpPr>
        <p:spPr>
          <a:xfrm>
            <a:off x="3125982" y="4078800"/>
            <a:ext cx="5734583" cy="715581"/>
          </a:xfrm>
          <a:prstGeom prst="rect">
            <a:avLst/>
          </a:prstGeom>
          <a:noFill/>
        </p:spPr>
        <p:txBody>
          <a:bodyPr wrap="square" rtlCol="0">
            <a:noAutofit/>
          </a:bodyPr>
          <a:lstStyle/>
          <a:p>
            <a:pPr marL="285750" indent="-285750">
              <a:buFont typeface="Arial" panose="020B0604020202020204" pitchFamily="34" charset="0"/>
              <a:buChar char="•"/>
            </a:pPr>
            <a:r>
              <a:rPr lang="en-US" dirty="0" smtClean="0"/>
              <a:t>No barriers to creation and communication of information by employees</a:t>
            </a:r>
          </a:p>
          <a:p>
            <a:pPr marL="285750" indent="-285750">
              <a:buFont typeface="Arial" panose="020B0604020202020204" pitchFamily="34" charset="0"/>
              <a:buChar char="•"/>
            </a:pPr>
            <a:r>
              <a:rPr lang="en-US" dirty="0" smtClean="0"/>
              <a:t>No disciplinary action against any employee who reports safety incident or risky operational situation</a:t>
            </a:r>
          </a:p>
        </p:txBody>
      </p:sp>
    </p:spTree>
    <p:extLst>
      <p:ext uri="{BB962C8B-B14F-4D97-AF65-F5344CB8AC3E}">
        <p14:creationId xmlns:p14="http://schemas.microsoft.com/office/powerpoint/2010/main" val="2944175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189F4-3955-45C0-A6E1-6812273E33CF}"/>
              </a:ext>
            </a:extLst>
          </p:cNvPr>
          <p:cNvSpPr>
            <a:spLocks noGrp="1"/>
          </p:cNvSpPr>
          <p:nvPr>
            <p:ph type="title"/>
          </p:nvPr>
        </p:nvSpPr>
        <p:spPr/>
        <p:txBody>
          <a:bodyPr/>
          <a:lstStyle/>
          <a:p>
            <a:pPr>
              <a:spcBef>
                <a:spcPts val="750"/>
              </a:spcBef>
              <a:buSzPts val="1600"/>
            </a:pPr>
            <a:r>
              <a:rPr lang="en-US" dirty="0">
                <a:solidFill>
                  <a:srgbClr val="394A58"/>
                </a:solidFill>
                <a:latin typeface="Calibri" panose="020F0502020204030204" pitchFamily="34" charset="0"/>
                <a:ea typeface="+mn-ea"/>
                <a:cs typeface="+mn-cs"/>
              </a:rPr>
              <a:t>Education and training</a:t>
            </a:r>
            <a:endParaRPr lang="en-US" dirty="0"/>
          </a:p>
        </p:txBody>
      </p:sp>
      <p:sp>
        <p:nvSpPr>
          <p:cNvPr id="5" name="Slide Number Placeholder 4">
            <a:extLst>
              <a:ext uri="{FF2B5EF4-FFF2-40B4-BE49-F238E27FC236}">
                <a16:creationId xmlns:a16="http://schemas.microsoft.com/office/drawing/2014/main" id="{3D798888-B396-46F5-ACCC-112A64C74A0E}"/>
              </a:ext>
            </a:extLst>
          </p:cNvPr>
          <p:cNvSpPr>
            <a:spLocks noGrp="1"/>
          </p:cNvSpPr>
          <p:nvPr>
            <p:ph type="sldNum" sz="quarter" idx="17"/>
          </p:nvPr>
        </p:nvSpPr>
        <p:spPr/>
        <p:txBody>
          <a:bodyPr/>
          <a:lstStyle/>
          <a:p>
            <a:fld id="{19C19ECC-DFE0-3F45-BB10-C5B429376582}" type="slidenum">
              <a:rPr lang="en-US" smtClean="0"/>
              <a:pPr/>
              <a:t>26</a:t>
            </a:fld>
            <a:endParaRPr lang="en-US"/>
          </a:p>
        </p:txBody>
      </p:sp>
      <p:sp>
        <p:nvSpPr>
          <p:cNvPr id="3" name="Footer Placeholder 2"/>
          <p:cNvSpPr>
            <a:spLocks noGrp="1"/>
          </p:cNvSpPr>
          <p:nvPr>
            <p:ph type="ftr" sz="quarter" idx="16"/>
          </p:nvPr>
        </p:nvSpPr>
        <p:spPr/>
        <p:txBody>
          <a:bodyPr/>
          <a:lstStyle/>
          <a:p>
            <a:r>
              <a:rPr lang="en-US" smtClean="0"/>
              <a:t>Copyright © 2019 Pulsar Informatics, Inc.</a:t>
            </a:r>
            <a:endParaRPr lang="en-US" dirty="0"/>
          </a:p>
        </p:txBody>
      </p:sp>
      <p:sp>
        <p:nvSpPr>
          <p:cNvPr id="6" name="TextBox 5"/>
          <p:cNvSpPr txBox="1"/>
          <p:nvPr/>
        </p:nvSpPr>
        <p:spPr>
          <a:xfrm>
            <a:off x="381000" y="971550"/>
            <a:ext cx="2450927" cy="338554"/>
          </a:xfrm>
          <a:prstGeom prst="rect">
            <a:avLst/>
          </a:prstGeom>
          <a:noFill/>
        </p:spPr>
        <p:txBody>
          <a:bodyPr wrap="none" rtlCol="0">
            <a:spAutoFit/>
          </a:bodyPr>
          <a:lstStyle/>
          <a:p>
            <a:r>
              <a:rPr lang="en-US" sz="1600" b="1" dirty="0" smtClean="0"/>
              <a:t>Initial &amp; Recurring Training</a:t>
            </a:r>
          </a:p>
        </p:txBody>
      </p:sp>
      <p:sp>
        <p:nvSpPr>
          <p:cNvPr id="7" name="TextBox 6"/>
          <p:cNvSpPr txBox="1"/>
          <p:nvPr/>
        </p:nvSpPr>
        <p:spPr>
          <a:xfrm>
            <a:off x="381001" y="1396098"/>
            <a:ext cx="8001000" cy="923330"/>
          </a:xfrm>
          <a:prstGeom prst="rect">
            <a:avLst/>
          </a:prstGeom>
          <a:noFill/>
        </p:spPr>
        <p:txBody>
          <a:bodyPr wrap="square" rtlCol="0">
            <a:spAutoFit/>
          </a:bodyPr>
          <a:lstStyle/>
          <a:p>
            <a:r>
              <a:rPr lang="en-US" dirty="0" smtClean="0"/>
              <a:t>New hires should receive fatigue risk education and training in how fatigue risks are monitored in the operation as part of their onboarding process</a:t>
            </a:r>
          </a:p>
          <a:p>
            <a:endParaRPr lang="en-US" dirty="0"/>
          </a:p>
          <a:p>
            <a:r>
              <a:rPr lang="en-US" dirty="0" smtClean="0"/>
              <a:t>All employees should receive annually recurring fatigue risk education and training</a:t>
            </a:r>
          </a:p>
        </p:txBody>
      </p:sp>
      <p:sp>
        <p:nvSpPr>
          <p:cNvPr id="8" name="TextBox 7"/>
          <p:cNvSpPr txBox="1"/>
          <p:nvPr/>
        </p:nvSpPr>
        <p:spPr>
          <a:xfrm>
            <a:off x="381000" y="2439875"/>
            <a:ext cx="1675074" cy="338554"/>
          </a:xfrm>
          <a:prstGeom prst="rect">
            <a:avLst/>
          </a:prstGeom>
          <a:noFill/>
        </p:spPr>
        <p:txBody>
          <a:bodyPr wrap="none" rtlCol="0">
            <a:spAutoFit/>
          </a:bodyPr>
          <a:lstStyle/>
          <a:p>
            <a:r>
              <a:rPr lang="en-US" sz="1600" b="1" dirty="0" smtClean="0"/>
              <a:t>Training Methods</a:t>
            </a:r>
          </a:p>
        </p:txBody>
      </p:sp>
      <p:sp>
        <p:nvSpPr>
          <p:cNvPr id="9" name="TextBox 8"/>
          <p:cNvSpPr txBox="1"/>
          <p:nvPr/>
        </p:nvSpPr>
        <p:spPr>
          <a:xfrm>
            <a:off x="381001" y="2858024"/>
            <a:ext cx="8001000" cy="507831"/>
          </a:xfrm>
          <a:prstGeom prst="rect">
            <a:avLst/>
          </a:prstGeom>
          <a:noFill/>
        </p:spPr>
        <p:txBody>
          <a:bodyPr wrap="square" rtlCol="0">
            <a:spAutoFit/>
          </a:bodyPr>
          <a:lstStyle/>
          <a:p>
            <a:r>
              <a:rPr lang="en-US" dirty="0" smtClean="0"/>
              <a:t>Distributed learning through a smartphone app should complement live webinars and traditional classroom instruction</a:t>
            </a:r>
          </a:p>
        </p:txBody>
      </p:sp>
      <p:sp>
        <p:nvSpPr>
          <p:cNvPr id="10" name="TextBox 9"/>
          <p:cNvSpPr txBox="1"/>
          <p:nvPr/>
        </p:nvSpPr>
        <p:spPr>
          <a:xfrm>
            <a:off x="381000" y="3463019"/>
            <a:ext cx="1588384" cy="338554"/>
          </a:xfrm>
          <a:prstGeom prst="rect">
            <a:avLst/>
          </a:prstGeom>
          <a:noFill/>
        </p:spPr>
        <p:txBody>
          <a:bodyPr wrap="none" rtlCol="0">
            <a:spAutoFit/>
          </a:bodyPr>
          <a:lstStyle/>
          <a:p>
            <a:r>
              <a:rPr lang="en-US" sz="1600" b="1" dirty="0" smtClean="0"/>
              <a:t>Training Content</a:t>
            </a:r>
          </a:p>
        </p:txBody>
      </p:sp>
      <p:sp>
        <p:nvSpPr>
          <p:cNvPr id="11" name="TextBox 10"/>
          <p:cNvSpPr txBox="1"/>
          <p:nvPr/>
        </p:nvSpPr>
        <p:spPr>
          <a:xfrm>
            <a:off x="381000" y="3862359"/>
            <a:ext cx="8534399" cy="923330"/>
          </a:xfrm>
          <a:prstGeom prst="rect">
            <a:avLst/>
          </a:prstGeom>
          <a:noFill/>
        </p:spPr>
        <p:txBody>
          <a:bodyPr wrap="square" rtlCol="0">
            <a:spAutoFit/>
          </a:bodyPr>
          <a:lstStyle/>
          <a:p>
            <a:r>
              <a:rPr lang="en-US" dirty="0" smtClean="0"/>
              <a:t>Learning objectives should be mapped out in terms of roles at the organization, so that the training content is appropriate for each individual</a:t>
            </a:r>
          </a:p>
          <a:p>
            <a:r>
              <a:rPr lang="en-US" dirty="0"/>
              <a:t/>
            </a:r>
            <a:br>
              <a:rPr lang="en-US" dirty="0"/>
            </a:br>
            <a:r>
              <a:rPr lang="en-US" dirty="0" smtClean="0"/>
              <a:t>Case studies of fatigue-related safety incidents within the operator’s industry are very effective and should be included</a:t>
            </a:r>
          </a:p>
        </p:txBody>
      </p:sp>
    </p:spTree>
    <p:extLst>
      <p:ext uri="{BB962C8B-B14F-4D97-AF65-F5344CB8AC3E}">
        <p14:creationId xmlns:p14="http://schemas.microsoft.com/office/powerpoint/2010/main" val="2063500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94A58"/>
                </a:solidFill>
                <a:latin typeface="Calibri Light" panose="020F0302020204030204" pitchFamily="34" charset="0"/>
              </a:rPr>
              <a:t>Monitor shift patterns</a:t>
            </a:r>
            <a:endParaRPr lang="en-US" dirty="0"/>
          </a:p>
        </p:txBody>
      </p:sp>
      <p:sp>
        <p:nvSpPr>
          <p:cNvPr id="5" name="Slide Number Placeholder 4"/>
          <p:cNvSpPr>
            <a:spLocks noGrp="1"/>
          </p:cNvSpPr>
          <p:nvPr>
            <p:ph type="sldNum" sz="quarter" idx="17"/>
          </p:nvPr>
        </p:nvSpPr>
        <p:spPr/>
        <p:txBody>
          <a:bodyPr/>
          <a:lstStyle/>
          <a:p>
            <a:fld id="{19C19ECC-DFE0-3F45-BB10-C5B429376582}" type="slidenum">
              <a:rPr lang="en-US" smtClean="0"/>
              <a:pPr/>
              <a:t>27</a:t>
            </a:fld>
            <a:endParaRPr lang="en-US"/>
          </a:p>
        </p:txBody>
      </p:sp>
      <p:sp>
        <p:nvSpPr>
          <p:cNvPr id="25" name="Title 1">
            <a:extLst>
              <a:ext uri="{FF2B5EF4-FFF2-40B4-BE49-F238E27FC236}">
                <a16:creationId xmlns:a16="http://schemas.microsoft.com/office/drawing/2014/main" id="{EDE4483B-2946-4591-9339-443E85402178}"/>
              </a:ext>
            </a:extLst>
          </p:cNvPr>
          <p:cNvSpPr txBox="1">
            <a:spLocks/>
          </p:cNvSpPr>
          <p:nvPr/>
        </p:nvSpPr>
        <p:spPr>
          <a:xfrm>
            <a:off x="487017" y="790732"/>
            <a:ext cx="9054548" cy="66196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t>Approaches based on biomathematical models enable monitoring of fatigue risk associated with work rest patterns.</a:t>
            </a:r>
          </a:p>
        </p:txBody>
      </p:sp>
      <p:grpSp>
        <p:nvGrpSpPr>
          <p:cNvPr id="29" name="Group 28">
            <a:extLst>
              <a:ext uri="{FF2B5EF4-FFF2-40B4-BE49-F238E27FC236}">
                <a16:creationId xmlns:a16="http://schemas.microsoft.com/office/drawing/2014/main" id="{1AE319BE-1CE2-4A77-8633-FB7F90292248}"/>
              </a:ext>
            </a:extLst>
          </p:cNvPr>
          <p:cNvGrpSpPr/>
          <p:nvPr/>
        </p:nvGrpSpPr>
        <p:grpSpPr>
          <a:xfrm>
            <a:off x="1657551" y="1638459"/>
            <a:ext cx="5828897" cy="3392256"/>
            <a:chOff x="1967947" y="1252330"/>
            <a:chExt cx="6331227" cy="3684598"/>
          </a:xfrm>
        </p:grpSpPr>
        <p:pic>
          <p:nvPicPr>
            <p:cNvPr id="30" name="Picture 29">
              <a:extLst>
                <a:ext uri="{FF2B5EF4-FFF2-40B4-BE49-F238E27FC236}">
                  <a16:creationId xmlns:a16="http://schemas.microsoft.com/office/drawing/2014/main" id="{14296265-5279-46CF-86B8-2C8E65E87DB3}"/>
                </a:ext>
              </a:extLst>
            </p:cNvPr>
            <p:cNvPicPr>
              <a:picLocks noChangeAspect="1"/>
            </p:cNvPicPr>
            <p:nvPr/>
          </p:nvPicPr>
          <p:blipFill rotWithShape="1">
            <a:blip r:embed="rId3">
              <a:extLst>
                <a:ext uri="{28A0092B-C50C-407E-A947-70E740481C1C}">
                  <a14:useLocalDpi xmlns:a14="http://schemas.microsoft.com/office/drawing/2010/main" val="0"/>
                </a:ext>
              </a:extLst>
            </a:blip>
            <a:srcRect l="1085" t="25362" r="29674" b="8615"/>
            <a:stretch/>
          </p:blipFill>
          <p:spPr>
            <a:xfrm>
              <a:off x="1967947" y="1252330"/>
              <a:ext cx="6331227" cy="3260035"/>
            </a:xfrm>
            <a:prstGeom prst="rect">
              <a:avLst/>
            </a:prstGeom>
          </p:spPr>
        </p:pic>
        <p:sp>
          <p:nvSpPr>
            <p:cNvPr id="33" name="Title 1">
              <a:extLst>
                <a:ext uri="{FF2B5EF4-FFF2-40B4-BE49-F238E27FC236}">
                  <a16:creationId xmlns:a16="http://schemas.microsoft.com/office/drawing/2014/main" id="{1692569B-8603-43A4-9051-05A5EAFD5C38}"/>
                </a:ext>
              </a:extLst>
            </p:cNvPr>
            <p:cNvSpPr txBox="1">
              <a:spLocks/>
            </p:cNvSpPr>
            <p:nvPr/>
          </p:nvSpPr>
          <p:spPr>
            <a:xfrm>
              <a:off x="3645371" y="4584659"/>
              <a:ext cx="3937195" cy="35226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400" b="1" dirty="0" smtClean="0">
                  <a:solidFill>
                    <a:schemeClr val="bg1">
                      <a:lumMod val="50000"/>
                    </a:schemeClr>
                  </a:solidFill>
                </a:rPr>
                <a:t>Fatigue Risk (increases to the right)</a:t>
              </a:r>
              <a:endParaRPr lang="en-US" sz="1400" b="1" dirty="0">
                <a:solidFill>
                  <a:schemeClr val="bg1">
                    <a:lumMod val="50000"/>
                  </a:schemeClr>
                </a:solidFill>
              </a:endParaRPr>
            </a:p>
          </p:txBody>
        </p:sp>
      </p:grpSp>
      <p:sp>
        <p:nvSpPr>
          <p:cNvPr id="34" name="Title 1">
            <a:extLst>
              <a:ext uri="{FF2B5EF4-FFF2-40B4-BE49-F238E27FC236}">
                <a16:creationId xmlns:a16="http://schemas.microsoft.com/office/drawing/2014/main" id="{BB97EF7D-AC98-4B7C-99B9-1EF0CF7F39C3}"/>
              </a:ext>
            </a:extLst>
          </p:cNvPr>
          <p:cNvSpPr txBox="1">
            <a:spLocks/>
          </p:cNvSpPr>
          <p:nvPr/>
        </p:nvSpPr>
        <p:spPr>
          <a:xfrm rot="16200000">
            <a:off x="970633" y="2534187"/>
            <a:ext cx="1163594" cy="3243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400" b="1" dirty="0" smtClean="0">
                <a:solidFill>
                  <a:schemeClr val="bg1">
                    <a:lumMod val="50000"/>
                  </a:schemeClr>
                </a:solidFill>
              </a:rPr>
              <a:t>No. of Shifts</a:t>
            </a:r>
            <a:endParaRPr lang="en-US" sz="1400" b="1" dirty="0">
              <a:solidFill>
                <a:schemeClr val="bg1">
                  <a:lumMod val="50000"/>
                </a:schemeClr>
              </a:solidFill>
            </a:endParaRPr>
          </a:p>
        </p:txBody>
      </p:sp>
      <p:sp>
        <p:nvSpPr>
          <p:cNvPr id="3" name="Footer Placeholder 2"/>
          <p:cNvSpPr>
            <a:spLocks noGrp="1"/>
          </p:cNvSpPr>
          <p:nvPr>
            <p:ph type="ftr" sz="quarter" idx="16"/>
          </p:nvPr>
        </p:nvSpPr>
        <p:spPr/>
        <p:txBody>
          <a:bodyPr/>
          <a:lstStyle/>
          <a:p>
            <a:r>
              <a:rPr lang="en-US" smtClean="0"/>
              <a:t>Copyright © 2019 Pulsar Informatics, Inc.</a:t>
            </a:r>
            <a:endParaRPr lang="en-US" dirty="0"/>
          </a:p>
        </p:txBody>
      </p:sp>
      <p:sp>
        <p:nvSpPr>
          <p:cNvPr id="6" name="TextBox 5"/>
          <p:cNvSpPr txBox="1"/>
          <p:nvPr/>
        </p:nvSpPr>
        <p:spPr>
          <a:xfrm>
            <a:off x="5486400" y="2203156"/>
            <a:ext cx="1733929" cy="507831"/>
          </a:xfrm>
          <a:prstGeom prst="rect">
            <a:avLst/>
          </a:prstGeom>
          <a:noFill/>
        </p:spPr>
        <p:txBody>
          <a:bodyPr wrap="square" rtlCol="0">
            <a:spAutoFit/>
          </a:bodyPr>
          <a:lstStyle/>
          <a:p>
            <a:r>
              <a:rPr lang="en-US" dirty="0" smtClean="0"/>
              <a:t>Shifts with</a:t>
            </a:r>
            <a:br>
              <a:rPr lang="en-US" dirty="0" smtClean="0"/>
            </a:br>
            <a:r>
              <a:rPr lang="en-US" dirty="0" smtClean="0"/>
              <a:t>elevated fatigue risk</a:t>
            </a:r>
            <a:endParaRPr lang="en-US" dirty="0"/>
          </a:p>
        </p:txBody>
      </p:sp>
      <p:cxnSp>
        <p:nvCxnSpPr>
          <p:cNvPr id="8" name="Straight Arrow Connector 7"/>
          <p:cNvCxnSpPr/>
          <p:nvPr/>
        </p:nvCxnSpPr>
        <p:spPr>
          <a:xfrm>
            <a:off x="6515368" y="2782603"/>
            <a:ext cx="304800" cy="65588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610729" y="3397016"/>
            <a:ext cx="1143000" cy="1503406"/>
          </a:xfrm>
          <a:prstGeom prst="ellipse">
            <a:avLst/>
          </a:prstGeom>
          <a:noFill/>
          <a:ln>
            <a:solidFill>
              <a:schemeClr val="bg2">
                <a:lumMod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692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189F4-3955-45C0-A6E1-6812273E33CF}"/>
              </a:ext>
            </a:extLst>
          </p:cNvPr>
          <p:cNvSpPr>
            <a:spLocks noGrp="1"/>
          </p:cNvSpPr>
          <p:nvPr>
            <p:ph type="title"/>
          </p:nvPr>
        </p:nvSpPr>
        <p:spPr/>
        <p:txBody>
          <a:bodyPr/>
          <a:lstStyle/>
          <a:p>
            <a:r>
              <a:rPr lang="en-US" dirty="0"/>
              <a:t>Monitor KPI and SPI to quantify fatigue risk</a:t>
            </a:r>
          </a:p>
        </p:txBody>
      </p:sp>
      <p:sp>
        <p:nvSpPr>
          <p:cNvPr id="5" name="Slide Number Placeholder 4">
            <a:extLst>
              <a:ext uri="{FF2B5EF4-FFF2-40B4-BE49-F238E27FC236}">
                <a16:creationId xmlns:a16="http://schemas.microsoft.com/office/drawing/2014/main" id="{3D798888-B396-46F5-ACCC-112A64C74A0E}"/>
              </a:ext>
            </a:extLst>
          </p:cNvPr>
          <p:cNvSpPr>
            <a:spLocks noGrp="1"/>
          </p:cNvSpPr>
          <p:nvPr>
            <p:ph type="sldNum" sz="quarter" idx="17"/>
          </p:nvPr>
        </p:nvSpPr>
        <p:spPr/>
        <p:txBody>
          <a:bodyPr/>
          <a:lstStyle/>
          <a:p>
            <a:fld id="{19C19ECC-DFE0-3F45-BB10-C5B429376582}" type="slidenum">
              <a:rPr lang="en-US" smtClean="0"/>
              <a:pPr/>
              <a:t>28</a:t>
            </a:fld>
            <a:endParaRPr lang="en-US"/>
          </a:p>
        </p:txBody>
      </p:sp>
      <p:sp>
        <p:nvSpPr>
          <p:cNvPr id="6" name="Title 1">
            <a:extLst>
              <a:ext uri="{FF2B5EF4-FFF2-40B4-BE49-F238E27FC236}">
                <a16:creationId xmlns:a16="http://schemas.microsoft.com/office/drawing/2014/main" id="{EA2977C3-3DD3-4545-8C59-13313045F1E0}"/>
              </a:ext>
            </a:extLst>
          </p:cNvPr>
          <p:cNvSpPr txBox="1">
            <a:spLocks/>
          </p:cNvSpPr>
          <p:nvPr/>
        </p:nvSpPr>
        <p:spPr>
          <a:xfrm>
            <a:off x="188843" y="790953"/>
            <a:ext cx="9054548" cy="66196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t>Approaches that quantify the extent to which fatigue contributed to safety incidents using objective and self-report data. </a:t>
            </a:r>
          </a:p>
        </p:txBody>
      </p:sp>
      <p:pic>
        <p:nvPicPr>
          <p:cNvPr id="7" name="Picture 2" descr="C:\Users\kkan\Documents\Pulsar GIT\modeling\Snapshot-United\markdown\figures\sampleTimeline.png">
            <a:extLst>
              <a:ext uri="{FF2B5EF4-FFF2-40B4-BE49-F238E27FC236}">
                <a16:creationId xmlns:a16="http://schemas.microsoft.com/office/drawing/2014/main" id="{C94BF7D8-388A-43C2-A6AA-C37B3A0D0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975" y="1516794"/>
            <a:ext cx="6848060" cy="33076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E1AEDF5-1B1A-42CF-9166-31E73CA72957}"/>
              </a:ext>
            </a:extLst>
          </p:cNvPr>
          <p:cNvSpPr txBox="1"/>
          <p:nvPr/>
        </p:nvSpPr>
        <p:spPr>
          <a:xfrm>
            <a:off x="7893846" y="4582509"/>
            <a:ext cx="1150143" cy="276999"/>
          </a:xfrm>
          <a:prstGeom prst="rect">
            <a:avLst/>
          </a:prstGeom>
          <a:noFill/>
        </p:spPr>
        <p:txBody>
          <a:bodyPr wrap="square" rtlCol="0">
            <a:spAutoFit/>
          </a:bodyPr>
          <a:lstStyle/>
          <a:p>
            <a:r>
              <a:rPr lang="en-US" sz="1200" b="1" dirty="0">
                <a:solidFill>
                  <a:schemeClr val="bg1">
                    <a:lumMod val="50000"/>
                  </a:schemeClr>
                </a:solidFill>
              </a:rPr>
              <a:t>injury event </a:t>
            </a:r>
          </a:p>
        </p:txBody>
      </p:sp>
      <p:sp>
        <p:nvSpPr>
          <p:cNvPr id="11" name="Oval 10">
            <a:extLst>
              <a:ext uri="{FF2B5EF4-FFF2-40B4-BE49-F238E27FC236}">
                <a16:creationId xmlns:a16="http://schemas.microsoft.com/office/drawing/2014/main" id="{466EE5FC-E6E5-40A9-A70F-396763E9A887}"/>
              </a:ext>
            </a:extLst>
          </p:cNvPr>
          <p:cNvSpPr/>
          <p:nvPr/>
        </p:nvSpPr>
        <p:spPr>
          <a:xfrm>
            <a:off x="6240641" y="2966464"/>
            <a:ext cx="130342" cy="130342"/>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BA5E5D3-230F-4257-8837-D8AD2E725037}"/>
              </a:ext>
            </a:extLst>
          </p:cNvPr>
          <p:cNvCxnSpPr>
            <a:cxnSpLocks/>
          </p:cNvCxnSpPr>
          <p:nvPr/>
        </p:nvCxnSpPr>
        <p:spPr>
          <a:xfrm flipH="1" flipV="1">
            <a:off x="991205" y="2624200"/>
            <a:ext cx="2" cy="109287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EBC5E6C0-0E29-4D6A-8DD2-E7847571B86E}"/>
              </a:ext>
            </a:extLst>
          </p:cNvPr>
          <p:cNvSpPr txBox="1">
            <a:spLocks/>
          </p:cNvSpPr>
          <p:nvPr/>
        </p:nvSpPr>
        <p:spPr>
          <a:xfrm rot="16200000">
            <a:off x="37911" y="2934646"/>
            <a:ext cx="1659349" cy="3243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400" b="1" dirty="0">
                <a:solidFill>
                  <a:schemeClr val="bg1">
                    <a:lumMod val="50000"/>
                  </a:schemeClr>
                </a:solidFill>
              </a:rPr>
              <a:t>More Fatigue Risk</a:t>
            </a:r>
          </a:p>
        </p:txBody>
      </p:sp>
      <p:sp>
        <p:nvSpPr>
          <p:cNvPr id="15" name="Oval 14">
            <a:extLst>
              <a:ext uri="{FF2B5EF4-FFF2-40B4-BE49-F238E27FC236}">
                <a16:creationId xmlns:a16="http://schemas.microsoft.com/office/drawing/2014/main" id="{1C314C84-CC07-4BFB-9A88-843B0C7292B7}"/>
              </a:ext>
            </a:extLst>
          </p:cNvPr>
          <p:cNvSpPr/>
          <p:nvPr/>
        </p:nvSpPr>
        <p:spPr>
          <a:xfrm>
            <a:off x="7797770" y="4659352"/>
            <a:ext cx="130342" cy="130342"/>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2896780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189F4-3955-45C0-A6E1-6812273E33CF}"/>
              </a:ext>
            </a:extLst>
          </p:cNvPr>
          <p:cNvSpPr>
            <a:spLocks noGrp="1"/>
          </p:cNvSpPr>
          <p:nvPr>
            <p:ph type="title"/>
          </p:nvPr>
        </p:nvSpPr>
        <p:spPr/>
        <p:txBody>
          <a:bodyPr/>
          <a:lstStyle/>
          <a:p>
            <a:r>
              <a:rPr lang="en-US" dirty="0"/>
              <a:t>Monitor fitness for duty</a:t>
            </a:r>
          </a:p>
        </p:txBody>
      </p:sp>
      <p:sp>
        <p:nvSpPr>
          <p:cNvPr id="5" name="Slide Number Placeholder 4">
            <a:extLst>
              <a:ext uri="{FF2B5EF4-FFF2-40B4-BE49-F238E27FC236}">
                <a16:creationId xmlns:a16="http://schemas.microsoft.com/office/drawing/2014/main" id="{3D798888-B396-46F5-ACCC-112A64C74A0E}"/>
              </a:ext>
            </a:extLst>
          </p:cNvPr>
          <p:cNvSpPr>
            <a:spLocks noGrp="1"/>
          </p:cNvSpPr>
          <p:nvPr>
            <p:ph type="sldNum" sz="quarter" idx="17"/>
          </p:nvPr>
        </p:nvSpPr>
        <p:spPr/>
        <p:txBody>
          <a:bodyPr/>
          <a:lstStyle/>
          <a:p>
            <a:fld id="{19C19ECC-DFE0-3F45-BB10-C5B429376582}" type="slidenum">
              <a:rPr lang="en-US" smtClean="0"/>
              <a:pPr/>
              <a:t>29</a:t>
            </a:fld>
            <a:endParaRPr lang="en-US"/>
          </a:p>
        </p:txBody>
      </p:sp>
      <p:pic>
        <p:nvPicPr>
          <p:cNvPr id="6" name="Picture 5">
            <a:extLst>
              <a:ext uri="{FF2B5EF4-FFF2-40B4-BE49-F238E27FC236}">
                <a16:creationId xmlns:a16="http://schemas.microsoft.com/office/drawing/2014/main" id="{139F8C22-7F0B-44DD-9E49-8AFAF642D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136" y="952139"/>
            <a:ext cx="7146099" cy="4019681"/>
          </a:xfrm>
          <a:prstGeom prst="rect">
            <a:avLst/>
          </a:prstGeom>
        </p:spPr>
      </p:pic>
      <p:sp>
        <p:nvSpPr>
          <p:cNvPr id="7" name="Footer Placeholder 4">
            <a:extLst>
              <a:ext uri="{FF2B5EF4-FFF2-40B4-BE49-F238E27FC236}">
                <a16:creationId xmlns:a16="http://schemas.microsoft.com/office/drawing/2014/main" id="{E718EF13-F644-41D1-81BD-CC933EEA3793}"/>
              </a:ext>
            </a:extLst>
          </p:cNvPr>
          <p:cNvSpPr txBox="1">
            <a:spLocks/>
          </p:cNvSpPr>
          <p:nvPr/>
        </p:nvSpPr>
        <p:spPr>
          <a:xfrm>
            <a:off x="0" y="4971820"/>
            <a:ext cx="2057400" cy="171680"/>
          </a:xfrm>
          <a:prstGeom prst="rect">
            <a:avLst/>
          </a:prstGeom>
        </p:spPr>
        <p:txBody>
          <a:bodyPr vert="horz" lIns="91440" tIns="45720" rIns="91440" bIns="45720" rtlCol="0" anchor="ctr"/>
          <a:lstStyle>
            <a:defPPr>
              <a:defRPr lang="en-US"/>
            </a:defPPr>
            <a:lvl1pPr marL="0" algn="l" defTabSz="685800" rtl="0" eaLnBrk="1" latinLnBrk="0" hangingPunct="1">
              <a:defRPr sz="800" kern="1200">
                <a:solidFill>
                  <a:schemeClr val="tx1">
                    <a:tint val="75000"/>
                    <a:alpha val="8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Copyright © 2019 Pulsar Informatics, Inc.</a:t>
            </a:r>
          </a:p>
        </p:txBody>
      </p:sp>
      <p:sp>
        <p:nvSpPr>
          <p:cNvPr id="8" name="Slide Number Placeholder 5">
            <a:extLst>
              <a:ext uri="{FF2B5EF4-FFF2-40B4-BE49-F238E27FC236}">
                <a16:creationId xmlns:a16="http://schemas.microsoft.com/office/drawing/2014/main" id="{F2693046-A672-4225-98EF-6C3823A583F2}"/>
              </a:ext>
            </a:extLst>
          </p:cNvPr>
          <p:cNvSpPr txBox="1">
            <a:spLocks/>
          </p:cNvSpPr>
          <p:nvPr/>
        </p:nvSpPr>
        <p:spPr>
          <a:xfrm>
            <a:off x="8484972" y="4972756"/>
            <a:ext cx="659027" cy="170743"/>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chemeClr val="tx1">
                    <a:tint val="75000"/>
                    <a:alpha val="8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C19ECC-DFE0-3F45-BB10-C5B429376582}" type="slidenum">
              <a:rPr lang="en-US" smtClean="0"/>
              <a:pPr/>
              <a:t>29</a:t>
            </a:fld>
            <a:endParaRPr lang="en-US"/>
          </a:p>
        </p:txBody>
      </p:sp>
      <p:sp>
        <p:nvSpPr>
          <p:cNvPr id="9" name="Title 1">
            <a:extLst>
              <a:ext uri="{FF2B5EF4-FFF2-40B4-BE49-F238E27FC236}">
                <a16:creationId xmlns:a16="http://schemas.microsoft.com/office/drawing/2014/main" id="{7F0DAA8E-E46E-46E7-AFF5-EA95CC320781}"/>
              </a:ext>
            </a:extLst>
          </p:cNvPr>
          <p:cNvSpPr txBox="1">
            <a:spLocks/>
          </p:cNvSpPr>
          <p:nvPr/>
        </p:nvSpPr>
        <p:spPr>
          <a:xfrm>
            <a:off x="-402244" y="1624379"/>
            <a:ext cx="8229600" cy="39659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b="1" dirty="0"/>
              <a:t>Causes of Cognitive Impairment: the Four Ds</a:t>
            </a:r>
          </a:p>
        </p:txBody>
      </p:sp>
      <p:sp>
        <p:nvSpPr>
          <p:cNvPr id="10" name="Title 1">
            <a:extLst>
              <a:ext uri="{FF2B5EF4-FFF2-40B4-BE49-F238E27FC236}">
                <a16:creationId xmlns:a16="http://schemas.microsoft.com/office/drawing/2014/main" id="{58320D50-89B7-434B-A5C2-A4A4D3848560}"/>
              </a:ext>
            </a:extLst>
          </p:cNvPr>
          <p:cNvSpPr txBox="1">
            <a:spLocks/>
          </p:cNvSpPr>
          <p:nvPr/>
        </p:nvSpPr>
        <p:spPr>
          <a:xfrm>
            <a:off x="487017" y="790732"/>
            <a:ext cx="9054548" cy="66196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dirty="0"/>
              <a:t>Fitness for duty monitoring approach should be based on objective quantitative framework that is effective, fair to employees, and protects employee rights </a:t>
            </a:r>
          </a:p>
        </p:txBody>
      </p:sp>
    </p:spTree>
    <p:extLst>
      <p:ext uri="{BB962C8B-B14F-4D97-AF65-F5344CB8AC3E}">
        <p14:creationId xmlns:p14="http://schemas.microsoft.com/office/powerpoint/2010/main" val="4074889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285750"/>
            <a:ext cx="3030060" cy="646331"/>
          </a:xfrm>
          <a:prstGeom prst="rect">
            <a:avLst/>
          </a:prstGeom>
          <a:noFill/>
        </p:spPr>
        <p:txBody>
          <a:bodyPr wrap="none" rtlCol="0">
            <a:spAutoFit/>
          </a:bodyPr>
          <a:lstStyle/>
          <a:p>
            <a:r>
              <a:rPr lang="en-US" sz="3600" dirty="0" smtClean="0">
                <a:solidFill>
                  <a:schemeClr val="bg1"/>
                </a:solidFill>
              </a:rPr>
              <a:t>Note to Reader</a:t>
            </a:r>
            <a:endParaRPr lang="en-US" sz="3600" dirty="0">
              <a:solidFill>
                <a:schemeClr val="bg1"/>
              </a:solidFill>
            </a:endParaRPr>
          </a:p>
        </p:txBody>
      </p:sp>
      <p:sp>
        <p:nvSpPr>
          <p:cNvPr id="8" name="TextBox 7"/>
          <p:cNvSpPr txBox="1"/>
          <p:nvPr/>
        </p:nvSpPr>
        <p:spPr>
          <a:xfrm>
            <a:off x="502920" y="935891"/>
            <a:ext cx="8328660" cy="3785652"/>
          </a:xfrm>
          <a:prstGeom prst="rect">
            <a:avLst/>
          </a:prstGeom>
          <a:noFill/>
        </p:spPr>
        <p:txBody>
          <a:bodyPr wrap="square" rtlCol="0">
            <a:spAutoFit/>
          </a:bodyPr>
          <a:lstStyle/>
          <a:p>
            <a:r>
              <a:rPr lang="en-US" sz="1200" dirty="0">
                <a:solidFill>
                  <a:schemeClr val="bg1"/>
                </a:solidFill>
              </a:rPr>
              <a:t>This document was developed with funding and support from the National Safety Council. All content is copyright 2019 by Pulsar Informatics, Inc. and is made available to </a:t>
            </a:r>
            <a:r>
              <a:rPr lang="en-US" sz="1200" dirty="0" smtClean="0">
                <a:solidFill>
                  <a:schemeClr val="bg1"/>
                </a:solidFill>
              </a:rPr>
              <a:t>each active member of the National Safety Council (“You”) under </a:t>
            </a:r>
            <a:r>
              <a:rPr lang="en-US" sz="1200" dirty="0">
                <a:solidFill>
                  <a:schemeClr val="bg1"/>
                </a:solidFill>
              </a:rPr>
              <a:t>a perpetual, fully paid up, worldwide, non-exclusive license subject to the limitations stated below</a:t>
            </a:r>
            <a:r>
              <a:rPr lang="en-US" sz="1200" dirty="0" smtClean="0">
                <a:solidFill>
                  <a:schemeClr val="bg1"/>
                </a:solidFill>
              </a:rPr>
              <a:t>.</a:t>
            </a:r>
          </a:p>
          <a:p>
            <a:endParaRPr lang="en-US" sz="1200" dirty="0">
              <a:solidFill>
                <a:schemeClr val="bg1"/>
              </a:solidFill>
            </a:endParaRPr>
          </a:p>
          <a:p>
            <a:r>
              <a:rPr lang="en-US" sz="1200" dirty="0" smtClean="0">
                <a:solidFill>
                  <a:schemeClr val="bg1"/>
                </a:solidFill>
              </a:rPr>
              <a:t>You are permitted </a:t>
            </a:r>
            <a:r>
              <a:rPr lang="en-US" sz="1200" dirty="0">
                <a:solidFill>
                  <a:schemeClr val="bg1"/>
                </a:solidFill>
              </a:rPr>
              <a:t>to use, copy, reproduce, amend, store (in both printed and electronic versions), and distribute this document to its affiliates, employees, contractors, shareholders and directors, for internal business purposes only. </a:t>
            </a:r>
            <a:endParaRPr lang="en-US" sz="1200" dirty="0" smtClean="0">
              <a:solidFill>
                <a:schemeClr val="bg1"/>
              </a:solidFill>
            </a:endParaRPr>
          </a:p>
          <a:p>
            <a:endParaRPr lang="en-US" sz="1200" dirty="0">
              <a:solidFill>
                <a:schemeClr val="bg1"/>
              </a:solidFill>
            </a:endParaRPr>
          </a:p>
          <a:p>
            <a:r>
              <a:rPr lang="en-US" sz="1200" dirty="0">
                <a:solidFill>
                  <a:schemeClr val="bg1"/>
                </a:solidFill>
              </a:rPr>
              <a:t>The material in this document is made available on an as-is basis. Neither Pulsar Informatics nor the National Safety Council makes any representations or warranties of any kind, whether express, implied, statutory or otherwise, regarding the information contained within this document. Pulsar Informatics and the National Safety Council each disclaims all liabilities in connection with claims that may be related directly or indirectly to the implementation of fatigue risk management policies, procedures, or controls adopted by </a:t>
            </a:r>
            <a:r>
              <a:rPr lang="en-US" sz="1200" dirty="0" smtClean="0">
                <a:solidFill>
                  <a:schemeClr val="bg1"/>
                </a:solidFill>
              </a:rPr>
              <a:t>You. </a:t>
            </a:r>
            <a:r>
              <a:rPr lang="en-US" sz="1200" dirty="0">
                <a:solidFill>
                  <a:schemeClr val="bg1"/>
                </a:solidFill>
              </a:rPr>
              <a:t>To the extent </a:t>
            </a:r>
            <a:r>
              <a:rPr lang="en-US" sz="1200" dirty="0" smtClean="0">
                <a:solidFill>
                  <a:schemeClr val="bg1"/>
                </a:solidFill>
              </a:rPr>
              <a:t>You intend to </a:t>
            </a:r>
            <a:r>
              <a:rPr lang="en-US" sz="1200" dirty="0">
                <a:solidFill>
                  <a:schemeClr val="bg1"/>
                </a:solidFill>
              </a:rPr>
              <a:t>make medical, health, financial, legal, work-related, business-related, logistical, or other relevant important decisions based upon the information provided in this document, the </a:t>
            </a:r>
            <a:r>
              <a:rPr lang="en-US" sz="1200" dirty="0" smtClean="0">
                <a:solidFill>
                  <a:schemeClr val="bg1"/>
                </a:solidFill>
              </a:rPr>
              <a:t>You agree to </a:t>
            </a:r>
            <a:r>
              <a:rPr lang="en-US" sz="1200" dirty="0">
                <a:solidFill>
                  <a:schemeClr val="bg1"/>
                </a:solidFill>
              </a:rPr>
              <a:t>do so at its own risk and that Pulsar Informatics and the National Safety Council shall be held harmless from and accept no liability for any errors, omissions, mistakes, or other faults resulting from such decisions or actions</a:t>
            </a:r>
            <a:r>
              <a:rPr lang="en-US" sz="1200" dirty="0" smtClean="0">
                <a:solidFill>
                  <a:schemeClr val="bg1"/>
                </a:solidFill>
              </a:rPr>
              <a:t>.</a:t>
            </a:r>
          </a:p>
          <a:p>
            <a:endParaRPr lang="en-US" sz="1200" dirty="0">
              <a:solidFill>
                <a:schemeClr val="bg1"/>
              </a:solidFill>
            </a:endParaRPr>
          </a:p>
          <a:p>
            <a:r>
              <a:rPr lang="en-US" sz="1200" dirty="0">
                <a:solidFill>
                  <a:schemeClr val="bg1"/>
                </a:solidFill>
              </a:rPr>
              <a:t>In no event shall either Pulsar Informatics or the National Safety Council be liable to </a:t>
            </a:r>
            <a:r>
              <a:rPr lang="en-US" sz="1200" dirty="0" smtClean="0">
                <a:solidFill>
                  <a:schemeClr val="bg1"/>
                </a:solidFill>
              </a:rPr>
              <a:t>You or </a:t>
            </a:r>
            <a:r>
              <a:rPr lang="en-US" sz="1200" dirty="0">
                <a:solidFill>
                  <a:schemeClr val="bg1"/>
                </a:solidFill>
              </a:rPr>
              <a:t>any third party for consequential damages, including, without limitation, indirect, special, punitive, or exemplary damages for loss of business, loss of profits, business interruption, or loss of data arising out of or connected in any way with the use of or inability to use the information in this document</a:t>
            </a:r>
            <a:r>
              <a:rPr lang="en-US" sz="1200" dirty="0" smtClean="0">
                <a:solidFill>
                  <a:schemeClr val="bg1"/>
                </a:solidFill>
              </a:rPr>
              <a:t>.</a:t>
            </a:r>
            <a:endParaRPr lang="en-US" sz="1200" dirty="0">
              <a:solidFill>
                <a:schemeClr val="bg1"/>
              </a:solidFill>
            </a:endParaRPr>
          </a:p>
        </p:txBody>
      </p:sp>
      <p:sp>
        <p:nvSpPr>
          <p:cNvPr id="9" name="Slide Number Placeholder 8"/>
          <p:cNvSpPr>
            <a:spLocks noGrp="1"/>
          </p:cNvSpPr>
          <p:nvPr>
            <p:ph type="sldNum" sz="quarter" idx="12"/>
          </p:nvPr>
        </p:nvSpPr>
        <p:spPr/>
        <p:txBody>
          <a:bodyPr/>
          <a:lstStyle/>
          <a:p>
            <a:fld id="{19C19ECC-DFE0-3F45-BB10-C5B429376582}" type="slidenum">
              <a:rPr lang="en-US" smtClean="0"/>
              <a:pPr/>
              <a:t>3</a:t>
            </a:fld>
            <a:endParaRPr lang="en-US" dirty="0"/>
          </a:p>
        </p:txBody>
      </p:sp>
    </p:spTree>
    <p:extLst>
      <p:ext uri="{BB962C8B-B14F-4D97-AF65-F5344CB8AC3E}">
        <p14:creationId xmlns:p14="http://schemas.microsoft.com/office/powerpoint/2010/main" val="3153624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0C5CDCA-8A92-0844-85D4-C025080A272C}"/>
              </a:ext>
            </a:extLst>
          </p:cNvPr>
          <p:cNvPicPr>
            <a:picLocks noGrp="1" noChangeAspect="1"/>
          </p:cNvPicPr>
          <p:nvPr>
            <p:ph type="pic" sz="quarter" idx="13"/>
          </p:nvPr>
        </p:nvPicPr>
        <p:blipFill>
          <a:blip r:embed="rId3"/>
          <a:stretch>
            <a:fillRect/>
          </a:stretch>
        </p:blipFill>
        <p:spPr>
          <a:xfrm>
            <a:off x="5349615" y="0"/>
            <a:ext cx="3794385" cy="5143500"/>
          </a:xfrm>
        </p:spPr>
      </p:pic>
      <p:sp>
        <p:nvSpPr>
          <p:cNvPr id="22" name="Content Placeholder 21"/>
          <p:cNvSpPr>
            <a:spLocks noGrp="1"/>
          </p:cNvSpPr>
          <p:nvPr>
            <p:ph sz="half" idx="2"/>
          </p:nvPr>
        </p:nvSpPr>
        <p:spPr>
          <a:xfrm>
            <a:off x="274257" y="1404730"/>
            <a:ext cx="4952612" cy="3752850"/>
          </a:xfrm>
        </p:spPr>
        <p:txBody>
          <a:bodyPr/>
          <a:lstStyle/>
          <a:p>
            <a:pPr>
              <a:defRPr/>
            </a:pPr>
            <a:r>
              <a:rPr lang="en-US" dirty="0"/>
              <a:t>Test features:</a:t>
            </a:r>
          </a:p>
          <a:p>
            <a:pPr marL="651510" lvl="1" indent="-285750">
              <a:buFont typeface="Arial" charset="0"/>
              <a:buChar char="•"/>
              <a:defRPr/>
            </a:pPr>
            <a:r>
              <a:rPr lang="en-US" dirty="0"/>
              <a:t>Measures vigilant attention and psychomotor speed</a:t>
            </a:r>
          </a:p>
          <a:p>
            <a:pPr marL="651510" lvl="1" indent="-285750">
              <a:buFont typeface="Arial" charset="0"/>
              <a:buChar char="•"/>
              <a:defRPr/>
            </a:pPr>
            <a:r>
              <a:rPr lang="en-US" dirty="0"/>
              <a:t>No learning effects</a:t>
            </a:r>
          </a:p>
          <a:p>
            <a:pPr marL="651510" lvl="1" indent="-285750">
              <a:buFont typeface="Arial" charset="0"/>
              <a:buChar char="•"/>
              <a:defRPr/>
            </a:pPr>
            <a:r>
              <a:rPr lang="en-US" dirty="0"/>
              <a:t>Unaffected by aptitude differences</a:t>
            </a:r>
          </a:p>
          <a:p>
            <a:pPr>
              <a:spcBef>
                <a:spcPts val="600"/>
              </a:spcBef>
              <a:defRPr/>
            </a:pPr>
            <a:endParaRPr lang="en-US" dirty="0"/>
          </a:p>
          <a:p>
            <a:pPr>
              <a:spcBef>
                <a:spcPts val="600"/>
              </a:spcBef>
              <a:defRPr/>
            </a:pPr>
            <a:r>
              <a:rPr lang="en-US" dirty="0"/>
              <a:t>Validated to be sensitive to:</a:t>
            </a:r>
          </a:p>
          <a:p>
            <a:pPr marL="651510" lvl="1" indent="-285750">
              <a:buFont typeface="Arial" charset="0"/>
              <a:buChar char="•"/>
              <a:defRPr/>
            </a:pPr>
            <a:r>
              <a:rPr lang="en-US" dirty="0"/>
              <a:t>Total and chronic partial sleep deprivation</a:t>
            </a:r>
          </a:p>
          <a:p>
            <a:pPr marL="651510" lvl="1" indent="-285750">
              <a:buFont typeface="Arial" charset="0"/>
              <a:buChar char="•"/>
              <a:defRPr/>
            </a:pPr>
            <a:r>
              <a:rPr lang="en-US" dirty="0"/>
              <a:t>Night work</a:t>
            </a:r>
          </a:p>
          <a:p>
            <a:pPr marL="651510" lvl="1" indent="-285750">
              <a:buFont typeface="Arial" charset="0"/>
              <a:buChar char="•"/>
              <a:defRPr/>
            </a:pPr>
            <a:r>
              <a:rPr lang="en-US" dirty="0"/>
              <a:t>Sleep inertia </a:t>
            </a:r>
          </a:p>
          <a:p>
            <a:pPr marL="651510" lvl="1" indent="-285750">
              <a:buFont typeface="Arial" charset="0"/>
              <a:buChar char="•"/>
              <a:defRPr/>
            </a:pPr>
            <a:r>
              <a:rPr lang="en-US" dirty="0"/>
              <a:t>Drug effects</a:t>
            </a:r>
          </a:p>
          <a:p>
            <a:endParaRPr lang="en-US" dirty="0"/>
          </a:p>
        </p:txBody>
      </p:sp>
      <p:sp>
        <p:nvSpPr>
          <p:cNvPr id="2" name="Title 1"/>
          <p:cNvSpPr>
            <a:spLocks noGrp="1"/>
          </p:cNvSpPr>
          <p:nvPr>
            <p:ph type="title"/>
          </p:nvPr>
        </p:nvSpPr>
        <p:spPr>
          <a:xfrm>
            <a:off x="274257" y="304276"/>
            <a:ext cx="5075358" cy="918237"/>
          </a:xfrm>
        </p:spPr>
        <p:txBody>
          <a:bodyPr/>
          <a:lstStyle/>
          <a:p>
            <a:pPr algn="l"/>
            <a:r>
              <a:rPr lang="en-US" dirty="0"/>
              <a:t>Psychomotor Vigilance Test (PVT) is an example of an objective quantitative approach to assess fitness for duty</a:t>
            </a:r>
          </a:p>
        </p:txBody>
      </p:sp>
      <p:sp>
        <p:nvSpPr>
          <p:cNvPr id="5" name="Slide Number Placeholder 4"/>
          <p:cNvSpPr>
            <a:spLocks noGrp="1"/>
          </p:cNvSpPr>
          <p:nvPr>
            <p:ph type="sldNum" sz="quarter" idx="17"/>
          </p:nvPr>
        </p:nvSpPr>
        <p:spPr/>
        <p:txBody>
          <a:bodyPr/>
          <a:lstStyle/>
          <a:p>
            <a:fld id="{19C19ECC-DFE0-3F45-BB10-C5B429376582}" type="slidenum">
              <a:rPr lang="en-US" smtClean="0"/>
              <a:pPr/>
              <a:t>30</a:t>
            </a:fld>
            <a:endParaRPr lang="en-US"/>
          </a:p>
        </p:txBody>
      </p:sp>
      <p:sp>
        <p:nvSpPr>
          <p:cNvPr id="3" name="Footer Placeholder 2"/>
          <p:cNvSpPr>
            <a:spLocks noGrp="1"/>
          </p:cNvSpPr>
          <p:nvPr>
            <p:ph type="ftr" sz="quarter" idx="16"/>
          </p:nvPr>
        </p:nvSpPr>
        <p:spPr>
          <a:xfrm>
            <a:off x="0" y="4971820"/>
            <a:ext cx="2209800" cy="171680"/>
          </a:xfrm>
        </p:spPr>
        <p:txBody>
          <a:bodyPr/>
          <a:lstStyle/>
          <a:p>
            <a:r>
              <a:rPr lang="en-US" dirty="0" smtClean="0"/>
              <a:t>Copyright © 2019 Pulsar Informatics, Inc.</a:t>
            </a:r>
            <a:endParaRPr lang="en-US" dirty="0"/>
          </a:p>
        </p:txBody>
      </p:sp>
    </p:spTree>
    <p:extLst>
      <p:ext uri="{BB962C8B-B14F-4D97-AF65-F5344CB8AC3E}">
        <p14:creationId xmlns:p14="http://schemas.microsoft.com/office/powerpoint/2010/main" val="3553352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Interpreting the Score</a:t>
            </a:r>
          </a:p>
        </p:txBody>
      </p:sp>
      <p:pic>
        <p:nvPicPr>
          <p:cNvPr id="9" name="Content Placeholder 8">
            <a:extLst>
              <a:ext uri="{FF2B5EF4-FFF2-40B4-BE49-F238E27FC236}">
                <a16:creationId xmlns:a16="http://schemas.microsoft.com/office/drawing/2014/main" id="{97838E4A-C1D9-D348-AB8B-00399617F6CB}"/>
              </a:ext>
            </a:extLst>
          </p:cNvPr>
          <p:cNvPicPr>
            <a:picLocks noGrp="1" noChangeAspect="1"/>
          </p:cNvPicPr>
          <p:nvPr>
            <p:ph idx="1"/>
          </p:nvPr>
        </p:nvPicPr>
        <p:blipFill>
          <a:blip r:embed="rId3"/>
          <a:stretch>
            <a:fillRect/>
          </a:stretch>
        </p:blipFill>
        <p:spPr>
          <a:xfrm>
            <a:off x="439397" y="739576"/>
            <a:ext cx="8259020" cy="4379912"/>
          </a:xfrm>
        </p:spPr>
      </p:pic>
      <p:sp>
        <p:nvSpPr>
          <p:cNvPr id="5" name="Slide Number Placeholder 4"/>
          <p:cNvSpPr>
            <a:spLocks noGrp="1"/>
          </p:cNvSpPr>
          <p:nvPr>
            <p:ph type="sldNum" sz="quarter" idx="17"/>
          </p:nvPr>
        </p:nvSpPr>
        <p:spPr/>
        <p:txBody>
          <a:bodyPr/>
          <a:lstStyle/>
          <a:p>
            <a:fld id="{19C19ECC-DFE0-3F45-BB10-C5B429376582}" type="slidenum">
              <a:rPr lang="en-US" smtClean="0"/>
              <a:t>31</a:t>
            </a:fld>
            <a:endParaRPr lang="en-US"/>
          </a:p>
        </p:txBody>
      </p:sp>
      <p:sp>
        <p:nvSpPr>
          <p:cNvPr id="3" name="Footer Placeholder 2"/>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949826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5303-E025-4745-A166-E2776E2E77BE}"/>
              </a:ext>
            </a:extLst>
          </p:cNvPr>
          <p:cNvSpPr>
            <a:spLocks noGrp="1"/>
          </p:cNvSpPr>
          <p:nvPr>
            <p:ph type="ctrTitle"/>
          </p:nvPr>
        </p:nvSpPr>
        <p:spPr>
          <a:xfrm>
            <a:off x="508478" y="2235917"/>
            <a:ext cx="8127043" cy="1283897"/>
          </a:xfrm>
        </p:spPr>
        <p:txBody>
          <a:bodyPr>
            <a:normAutofit/>
          </a:bodyPr>
          <a:lstStyle/>
          <a:p>
            <a:r>
              <a:rPr lang="en-US" dirty="0"/>
              <a:t>Case Study: Use of Psychomotor Vigilance Test</a:t>
            </a:r>
            <a:br>
              <a:rPr lang="en-US" dirty="0"/>
            </a:br>
            <a:r>
              <a:rPr lang="en-US" dirty="0"/>
              <a:t>in fitness for work assessments</a:t>
            </a:r>
          </a:p>
        </p:txBody>
      </p:sp>
      <p:sp>
        <p:nvSpPr>
          <p:cNvPr id="4" name="Slide Number Placeholder 3">
            <a:extLst>
              <a:ext uri="{FF2B5EF4-FFF2-40B4-BE49-F238E27FC236}">
                <a16:creationId xmlns:a16="http://schemas.microsoft.com/office/drawing/2014/main" id="{A519D7B6-2F6C-BE41-AC43-72734EFDC74D}"/>
              </a:ext>
            </a:extLst>
          </p:cNvPr>
          <p:cNvSpPr>
            <a:spLocks noGrp="1"/>
          </p:cNvSpPr>
          <p:nvPr>
            <p:ph type="sldNum" sz="quarter" idx="12"/>
          </p:nvPr>
        </p:nvSpPr>
        <p:spPr>
          <a:xfrm>
            <a:off x="8484972" y="4972756"/>
            <a:ext cx="659027" cy="170743"/>
          </a:xfrm>
        </p:spPr>
        <p:txBody>
          <a:bodyPr/>
          <a:lstStyle/>
          <a:p>
            <a:fld id="{19C19ECC-DFE0-3F45-BB10-C5B429376582}" type="slidenum">
              <a:rPr lang="en-US" smtClean="0"/>
              <a:pPr/>
              <a:t>32</a:t>
            </a:fld>
            <a:endParaRPr lang="en-US" dirty="0"/>
          </a:p>
        </p:txBody>
      </p:sp>
    </p:spTree>
    <p:extLst>
      <p:ext uri="{BB962C8B-B14F-4D97-AF65-F5344CB8AC3E}">
        <p14:creationId xmlns:p14="http://schemas.microsoft.com/office/powerpoint/2010/main" val="420127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118664"/>
            <a:ext cx="8991600" cy="578379"/>
          </a:xfrm>
        </p:spPr>
        <p:txBody>
          <a:bodyPr>
            <a:normAutofit/>
          </a:bodyPr>
          <a:lstStyle/>
          <a:p>
            <a:r>
              <a:rPr lang="en-US" dirty="0" smtClean="0"/>
              <a:t>Pilot </a:t>
            </a:r>
            <a:r>
              <a:rPr lang="en-US" dirty="0"/>
              <a:t>program using PVT to assist with Fitness for Duty assessments</a:t>
            </a:r>
          </a:p>
        </p:txBody>
      </p:sp>
      <p:sp>
        <p:nvSpPr>
          <p:cNvPr id="22" name="Content Placeholder 21"/>
          <p:cNvSpPr>
            <a:spLocks noGrp="1"/>
          </p:cNvSpPr>
          <p:nvPr>
            <p:ph idx="1"/>
          </p:nvPr>
        </p:nvSpPr>
        <p:spPr>
          <a:xfrm>
            <a:off x="381000" y="765136"/>
            <a:ext cx="8382000" cy="4378364"/>
          </a:xfrm>
        </p:spPr>
        <p:txBody>
          <a:bodyPr>
            <a:noAutofit/>
          </a:bodyPr>
          <a:lstStyle/>
          <a:p>
            <a:pPr>
              <a:spcBef>
                <a:spcPts val="600"/>
              </a:spcBef>
              <a:defRPr/>
            </a:pPr>
            <a:r>
              <a:rPr lang="en-US" sz="1500" b="1" dirty="0"/>
              <a:t>Need:</a:t>
            </a:r>
            <a:r>
              <a:rPr lang="en-US" sz="1500" dirty="0"/>
              <a:t> A major petrochemical producer was seeking a means to screen for alertness deficits among workers in designated safety-sensitive positions. Employees already had periodic fitness for duty assessments; however, the company had identified a need to add an objective test of alertness to clinical examinations.</a:t>
            </a:r>
          </a:p>
          <a:p>
            <a:pPr>
              <a:spcBef>
                <a:spcPts val="600"/>
              </a:spcBef>
              <a:defRPr/>
            </a:pPr>
            <a:r>
              <a:rPr lang="en-US" sz="1500" b="1" dirty="0"/>
              <a:t>Approach:</a:t>
            </a:r>
            <a:r>
              <a:rPr lang="en-US" sz="1500" dirty="0"/>
              <a:t> The PVT was used to provide a quantitative objective assess of alertness to aid clinical staff in making fitness for duty assessments. </a:t>
            </a:r>
          </a:p>
          <a:p>
            <a:pPr>
              <a:spcBef>
                <a:spcPts val="600"/>
              </a:spcBef>
              <a:defRPr/>
            </a:pPr>
            <a:r>
              <a:rPr lang="en-US" sz="1500" b="1" dirty="0"/>
              <a:t>Results:</a:t>
            </a:r>
            <a:r>
              <a:rPr lang="en-US" sz="1500" dirty="0"/>
              <a:t> 3 out of 97 employees in the pilot program had alertness deficits. Upon further examination it was discovered that each of these workers was experiencing a specific health or personal issue that was contributing to a state of impaired alertness. None of these issues had been identified through the routinely administered medical exam. Work limitations were made until issues could be resolved and workers could safely resume their work.</a:t>
            </a:r>
          </a:p>
        </p:txBody>
      </p:sp>
      <p:sp>
        <p:nvSpPr>
          <p:cNvPr id="2" name="Footer Placeholder 1"/>
          <p:cNvSpPr>
            <a:spLocks noGrp="1"/>
          </p:cNvSpPr>
          <p:nvPr>
            <p:ph type="ftr" sz="quarter" idx="16"/>
          </p:nvPr>
        </p:nvSpPr>
        <p:spPr/>
        <p:txBody>
          <a:bodyPr/>
          <a:lstStyle/>
          <a:p>
            <a:r>
              <a:rPr lang="en-US" smtClean="0"/>
              <a:t>Copyright © 2019 Pulsar Informatics, Inc.</a:t>
            </a:r>
            <a:endParaRPr lang="en-US" dirty="0"/>
          </a:p>
        </p:txBody>
      </p:sp>
      <p:sp>
        <p:nvSpPr>
          <p:cNvPr id="5" name="Slide Number Placeholder 4"/>
          <p:cNvSpPr>
            <a:spLocks noGrp="1"/>
          </p:cNvSpPr>
          <p:nvPr>
            <p:ph type="sldNum" sz="quarter" idx="17"/>
          </p:nvPr>
        </p:nvSpPr>
        <p:spPr/>
        <p:txBody>
          <a:bodyPr/>
          <a:lstStyle/>
          <a:p>
            <a:fld id="{19C19ECC-DFE0-3F45-BB10-C5B429376582}" type="slidenum">
              <a:rPr lang="en-US" smtClean="0"/>
              <a:pPr/>
              <a:t>33</a:t>
            </a:fld>
            <a:endParaRPr lang="en-US"/>
          </a:p>
        </p:txBody>
      </p:sp>
      <p:sp>
        <p:nvSpPr>
          <p:cNvPr id="7" name="Rectangle 6">
            <a:extLst>
              <a:ext uri="{FF2B5EF4-FFF2-40B4-BE49-F238E27FC236}">
                <a16:creationId xmlns:a16="http://schemas.microsoft.com/office/drawing/2014/main" id="{C2D53B0E-A022-4DFE-BFC7-A89F79759862}"/>
              </a:ext>
            </a:extLst>
          </p:cNvPr>
          <p:cNvSpPr/>
          <p:nvPr/>
        </p:nvSpPr>
        <p:spPr>
          <a:xfrm>
            <a:off x="205586" y="4243518"/>
            <a:ext cx="8176414" cy="338554"/>
          </a:xfrm>
          <a:prstGeom prst="rect">
            <a:avLst/>
          </a:prstGeom>
        </p:spPr>
        <p:txBody>
          <a:bodyPr wrap="square">
            <a:spAutoFit/>
          </a:bodyPr>
          <a:lstStyle/>
          <a:p>
            <a:r>
              <a:rPr lang="en-US" sz="800" dirty="0">
                <a:solidFill>
                  <a:srgbClr val="374850"/>
                </a:solidFill>
                <a:latin typeface="Roboto-Regular"/>
              </a:rPr>
              <a:t>Source: Lerman S., Mollicone D., and Coats S.. Use of the Psychomotor Vigilance Test in Fitness for Work Assessments. Journal of Occupational and Environmental Medicine: August 2017 - Volume 59 - Issue 8 - p 716–720.</a:t>
            </a:r>
            <a:endParaRPr lang="en-US" dirty="0"/>
          </a:p>
        </p:txBody>
      </p:sp>
    </p:spTree>
    <p:extLst>
      <p:ext uri="{BB962C8B-B14F-4D97-AF65-F5344CB8AC3E}">
        <p14:creationId xmlns:p14="http://schemas.microsoft.com/office/powerpoint/2010/main" val="1702273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927" y="1568480"/>
            <a:ext cx="6583680" cy="3378200"/>
          </a:xfrm>
          <a:prstGeom prst="rect">
            <a:avLst/>
          </a:prstGeom>
        </p:spPr>
      </p:pic>
      <p:cxnSp>
        <p:nvCxnSpPr>
          <p:cNvPr id="7" name="Straight Connector 6"/>
          <p:cNvCxnSpPr/>
          <p:nvPr/>
        </p:nvCxnSpPr>
        <p:spPr>
          <a:xfrm flipV="1">
            <a:off x="3827247" y="1674912"/>
            <a:ext cx="0" cy="2743200"/>
          </a:xfrm>
          <a:prstGeom prst="line">
            <a:avLst/>
          </a:prstGeom>
          <a:ln w="28575">
            <a:solidFill>
              <a:srgbClr val="C00000"/>
            </a:solidFill>
            <a:prstDash val="dash"/>
          </a:ln>
        </p:spPr>
        <p:style>
          <a:lnRef idx="1">
            <a:schemeClr val="accent2"/>
          </a:lnRef>
          <a:fillRef idx="0">
            <a:schemeClr val="accent2"/>
          </a:fillRef>
          <a:effectRef idx="0">
            <a:schemeClr val="accent2"/>
          </a:effectRef>
          <a:fontRef idx="minor">
            <a:schemeClr val="tx1"/>
          </a:fontRef>
        </p:style>
      </p:cxnSp>
      <p:sp>
        <p:nvSpPr>
          <p:cNvPr id="9" name="Content Placeholder 2"/>
          <p:cNvSpPr txBox="1">
            <a:spLocks/>
          </p:cNvSpPr>
          <p:nvPr/>
        </p:nvSpPr>
        <p:spPr>
          <a:xfrm>
            <a:off x="1194627" y="1138810"/>
            <a:ext cx="7386873" cy="429672"/>
          </a:xfrm>
          <a:prstGeom prst="rect">
            <a:avLst/>
          </a:prstGeom>
        </p:spPr>
        <p:txBody>
          <a:bodyPr>
            <a:normAutofit/>
          </a:bodyPr>
          <a:lstStyle>
            <a:lvl1pPr marL="0" indent="0" algn="l" defTabSz="457200" rtl="0" eaLnBrk="1" latinLnBrk="0" hangingPunct="1">
              <a:spcBef>
                <a:spcPct val="20000"/>
              </a:spcBef>
              <a:buFont typeface="Arial"/>
              <a:buNone/>
              <a:defRPr sz="24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595959"/>
                </a:solidFill>
                <a:latin typeface="Arial"/>
                <a:ea typeface="+mn-ea"/>
                <a:cs typeface="Arial"/>
              </a:defRPr>
            </a:lvl3pPr>
            <a:lvl4pPr marL="1657350" indent="-285750" algn="l" defTabSz="457200" rtl="0" eaLnBrk="1" latinLnBrk="0" hangingPunct="1">
              <a:spcBef>
                <a:spcPct val="20000"/>
              </a:spcBef>
              <a:buFont typeface="Arial"/>
              <a:buChar char="•"/>
              <a:defRPr sz="14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Distribution of PVT Error Scores from N=97 Safety Critical Employees </a:t>
            </a:r>
          </a:p>
          <a:p>
            <a:pPr marL="308610" indent="-308610">
              <a:buFont typeface="Arial" panose="020B0604020202020204" pitchFamily="34" charset="0"/>
              <a:buChar char="•"/>
            </a:pPr>
            <a:endParaRPr lang="en-US" sz="1800" dirty="0"/>
          </a:p>
        </p:txBody>
      </p:sp>
      <p:cxnSp>
        <p:nvCxnSpPr>
          <p:cNvPr id="11" name="Straight Connector 10"/>
          <p:cNvCxnSpPr/>
          <p:nvPr/>
        </p:nvCxnSpPr>
        <p:spPr>
          <a:xfrm flipH="1">
            <a:off x="2019634" y="4418115"/>
            <a:ext cx="5736866" cy="1"/>
          </a:xfrm>
          <a:prstGeom prst="line">
            <a:avLst/>
          </a:prstGeom>
          <a:ln w="28575">
            <a:solidFill>
              <a:schemeClr val="accent6">
                <a:lumMod val="90000"/>
              </a:schemeClr>
            </a:solidFill>
            <a:prstDash val="solid"/>
          </a:ln>
        </p:spPr>
        <p:style>
          <a:lnRef idx="1">
            <a:schemeClr val="accent2"/>
          </a:lnRef>
          <a:fillRef idx="0">
            <a:schemeClr val="accent2"/>
          </a:fillRef>
          <a:effectRef idx="0">
            <a:schemeClr val="accent2"/>
          </a:effectRef>
          <a:fontRef idx="minor">
            <a:schemeClr val="tx1"/>
          </a:fontRef>
        </p:style>
      </p:cxnSp>
      <p:sp>
        <p:nvSpPr>
          <p:cNvPr id="12" name="Rectangle 11"/>
          <p:cNvSpPr/>
          <p:nvPr/>
        </p:nvSpPr>
        <p:spPr>
          <a:xfrm>
            <a:off x="4975069" y="2889834"/>
            <a:ext cx="2484895" cy="36774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11480"/>
            <a:r>
              <a:rPr lang="en-US" sz="1440" dirty="0">
                <a:solidFill>
                  <a:prstClr val="white">
                    <a:lumMod val="50000"/>
                  </a:prstClr>
                </a:solidFill>
              </a:rPr>
              <a:t>Under-treated sleep apnea</a:t>
            </a:r>
          </a:p>
          <a:p>
            <a:pPr defTabSz="411480"/>
            <a:endParaRPr lang="en-US" sz="1440" dirty="0">
              <a:solidFill>
                <a:prstClr val="white">
                  <a:lumMod val="50000"/>
                </a:prstClr>
              </a:solidFill>
            </a:endParaRPr>
          </a:p>
        </p:txBody>
      </p:sp>
      <p:sp>
        <p:nvSpPr>
          <p:cNvPr id="13" name="Rectangle 12"/>
          <p:cNvSpPr/>
          <p:nvPr/>
        </p:nvSpPr>
        <p:spPr>
          <a:xfrm>
            <a:off x="6112132" y="3232781"/>
            <a:ext cx="2695664" cy="55454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11480"/>
            <a:r>
              <a:rPr lang="en-US" sz="1440" dirty="0">
                <a:solidFill>
                  <a:prstClr val="white">
                    <a:lumMod val="50000"/>
                  </a:prstClr>
                </a:solidFill>
              </a:rPr>
              <a:t>Multiple conditions including undetected blocked coronary artery</a:t>
            </a:r>
          </a:p>
          <a:p>
            <a:pPr defTabSz="411480"/>
            <a:endParaRPr lang="en-US" sz="1440" dirty="0">
              <a:solidFill>
                <a:prstClr val="white">
                  <a:lumMod val="50000"/>
                </a:prstClr>
              </a:solidFill>
            </a:endParaRPr>
          </a:p>
        </p:txBody>
      </p:sp>
      <p:sp>
        <p:nvSpPr>
          <p:cNvPr id="10" name="Rectangle 9"/>
          <p:cNvSpPr/>
          <p:nvPr/>
        </p:nvSpPr>
        <p:spPr>
          <a:xfrm>
            <a:off x="4370205" y="2491125"/>
            <a:ext cx="2484895" cy="36774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11480"/>
            <a:r>
              <a:rPr lang="en-US" sz="1440" dirty="0">
                <a:solidFill>
                  <a:prstClr val="white">
                    <a:lumMod val="50000"/>
                  </a:prstClr>
                </a:solidFill>
              </a:rPr>
              <a:t>Untreated acute insomnia</a:t>
            </a:r>
          </a:p>
          <a:p>
            <a:pPr defTabSz="411480"/>
            <a:endParaRPr lang="en-US" sz="1440" dirty="0">
              <a:solidFill>
                <a:prstClr val="white">
                  <a:lumMod val="50000"/>
                </a:prstClr>
              </a:solidFill>
            </a:endParaRPr>
          </a:p>
        </p:txBody>
      </p:sp>
      <p:cxnSp>
        <p:nvCxnSpPr>
          <p:cNvPr id="6" name="Straight Arrow Connector 5"/>
          <p:cNvCxnSpPr/>
          <p:nvPr/>
        </p:nvCxnSpPr>
        <p:spPr>
          <a:xfrm>
            <a:off x="4551426" y="2741630"/>
            <a:ext cx="0" cy="1491615"/>
          </a:xfrm>
          <a:prstGeom prst="straightConnector1">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Isosceles Triangle 13"/>
          <p:cNvSpPr/>
          <p:nvPr/>
        </p:nvSpPr>
        <p:spPr>
          <a:xfrm rot="5400000">
            <a:off x="3953470" y="1708640"/>
            <a:ext cx="128086" cy="132503"/>
          </a:xfrm>
          <a:prstGeom prst="triangl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prstClr val="white"/>
              </a:solidFill>
            </a:endParaRPr>
          </a:p>
        </p:txBody>
      </p:sp>
      <p:sp>
        <p:nvSpPr>
          <p:cNvPr id="15" name="Rectangle 14"/>
          <p:cNvSpPr/>
          <p:nvPr/>
        </p:nvSpPr>
        <p:spPr>
          <a:xfrm>
            <a:off x="4083764" y="1694193"/>
            <a:ext cx="2484895" cy="36774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11480"/>
            <a:r>
              <a:rPr lang="en-US" sz="1080" dirty="0">
                <a:solidFill>
                  <a:srgbClr val="C00000"/>
                </a:solidFill>
              </a:rPr>
              <a:t>High degree of impairment</a:t>
            </a:r>
          </a:p>
          <a:p>
            <a:pPr defTabSz="411480"/>
            <a:endParaRPr lang="en-US" sz="1440" dirty="0">
              <a:solidFill>
                <a:prstClr val="white">
                  <a:lumMod val="50000"/>
                </a:prstClr>
              </a:solidFill>
            </a:endParaRPr>
          </a:p>
        </p:txBody>
      </p:sp>
      <p:cxnSp>
        <p:nvCxnSpPr>
          <p:cNvPr id="16" name="Straight Arrow Connector 15"/>
          <p:cNvCxnSpPr/>
          <p:nvPr/>
        </p:nvCxnSpPr>
        <p:spPr>
          <a:xfrm>
            <a:off x="5105781" y="3131202"/>
            <a:ext cx="0" cy="1102043"/>
          </a:xfrm>
          <a:prstGeom prst="straightConnector1">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7459964" y="3541938"/>
            <a:ext cx="0" cy="691309"/>
          </a:xfrm>
          <a:prstGeom prst="straightConnector1">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0" y="118664"/>
            <a:ext cx="9144000" cy="578379"/>
          </a:xfrm>
        </p:spPr>
        <p:txBody>
          <a:bodyPr>
            <a:normAutofit/>
          </a:bodyPr>
          <a:lstStyle/>
          <a:p>
            <a:r>
              <a:rPr lang="en-US" dirty="0" smtClean="0"/>
              <a:t>Results </a:t>
            </a:r>
            <a:r>
              <a:rPr lang="en-US" dirty="0"/>
              <a:t>from pilot </a:t>
            </a:r>
            <a:r>
              <a:rPr lang="en-US" dirty="0" smtClean="0"/>
              <a:t>program</a:t>
            </a:r>
            <a:endParaRPr lang="en-US" dirty="0"/>
          </a:p>
        </p:txBody>
      </p:sp>
      <p:sp>
        <p:nvSpPr>
          <p:cNvPr id="8" name="Footer Placeholder 7"/>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317725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8914" y="2625405"/>
            <a:ext cx="8380285" cy="2154436"/>
          </a:xfrm>
          <a:prstGeom prst="rect">
            <a:avLst/>
          </a:prstGeom>
        </p:spPr>
        <p:txBody>
          <a:bodyPr wrap="square">
            <a:spAutoFit/>
          </a:bodyPr>
          <a:lstStyle/>
          <a:p>
            <a:r>
              <a:rPr lang="en-US" sz="2000" b="1" dirty="0" smtClean="0">
                <a:solidFill>
                  <a:schemeClr val="bg1"/>
                </a:solidFill>
                <a:latin typeface="+mj-lt"/>
                <a:ea typeface="+mj-ea"/>
                <a:cs typeface="+mj-cs"/>
              </a:rPr>
              <a:t>For help with implementing a Fatigue Risk Management training program or for more information, please contact:</a:t>
            </a:r>
          </a:p>
          <a:p>
            <a:r>
              <a:rPr lang="en-US" sz="2000" b="1" dirty="0" smtClean="0">
                <a:solidFill>
                  <a:schemeClr val="bg1"/>
                </a:solidFill>
                <a:latin typeface="+mj-lt"/>
                <a:ea typeface="+mj-ea"/>
                <a:cs typeface="+mj-cs"/>
              </a:rPr>
              <a:t> </a:t>
            </a:r>
            <a:endParaRPr lang="en-US" sz="2000" b="1" dirty="0">
              <a:solidFill>
                <a:schemeClr val="bg1"/>
              </a:solidFill>
              <a:latin typeface="+mj-lt"/>
              <a:ea typeface="+mj-ea"/>
              <a:cs typeface="+mj-cs"/>
            </a:endParaRPr>
          </a:p>
          <a:p>
            <a:r>
              <a:rPr lang="en-US" sz="1800" b="1" dirty="0" smtClean="0">
                <a:solidFill>
                  <a:schemeClr val="bg1"/>
                </a:solidFill>
                <a:latin typeface="+mj-lt"/>
                <a:ea typeface="+mj-ea"/>
                <a:cs typeface="+mj-cs"/>
              </a:rPr>
              <a:t>+1 215.520.2630</a:t>
            </a:r>
            <a:endParaRPr lang="en-US" sz="1800" b="1" dirty="0">
              <a:solidFill>
                <a:schemeClr val="bg1"/>
              </a:solidFill>
              <a:latin typeface="+mj-lt"/>
              <a:ea typeface="+mj-ea"/>
              <a:cs typeface="+mj-cs"/>
            </a:endParaRPr>
          </a:p>
          <a:p>
            <a:r>
              <a:rPr lang="en-US" sz="1800" dirty="0" smtClean="0">
                <a:solidFill>
                  <a:schemeClr val="bg1"/>
                </a:solidFill>
                <a:latin typeface="+mj-lt"/>
                <a:ea typeface="+mj-ea"/>
                <a:cs typeface="+mj-cs"/>
              </a:rPr>
              <a:t>info@pulsarinformatics.com</a:t>
            </a:r>
            <a:endParaRPr lang="en-US" sz="1800" dirty="0">
              <a:solidFill>
                <a:schemeClr val="bg1"/>
              </a:solidFill>
              <a:latin typeface="+mj-lt"/>
              <a:ea typeface="+mj-ea"/>
              <a:cs typeface="+mj-cs"/>
            </a:endParaRPr>
          </a:p>
          <a:p>
            <a:r>
              <a:rPr lang="en-US" sz="1800" dirty="0">
                <a:solidFill>
                  <a:schemeClr val="bg1"/>
                </a:solidFill>
              </a:rPr>
              <a:t>pulsarinformatics.com</a:t>
            </a:r>
          </a:p>
          <a:p>
            <a:endParaRPr lang="en-US" sz="2000" b="1" dirty="0">
              <a:solidFill>
                <a:schemeClr val="bg1"/>
              </a:solidFill>
              <a:latin typeface="+mj-lt"/>
              <a:ea typeface="+mj-ea"/>
              <a:cs typeface="+mj-cs"/>
            </a:endParaRPr>
          </a:p>
        </p:txBody>
      </p:sp>
    </p:spTree>
    <p:extLst>
      <p:ext uri="{BB962C8B-B14F-4D97-AF65-F5344CB8AC3E}">
        <p14:creationId xmlns:p14="http://schemas.microsoft.com/office/powerpoint/2010/main" val="217699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46B7-A5CD-9840-83A6-E8B0EB08D98E}"/>
              </a:ext>
            </a:extLst>
          </p:cNvPr>
          <p:cNvSpPr>
            <a:spLocks noGrp="1"/>
          </p:cNvSpPr>
          <p:nvPr>
            <p:ph type="title"/>
          </p:nvPr>
        </p:nvSpPr>
        <p:spPr>
          <a:xfrm>
            <a:off x="654050" y="1123951"/>
            <a:ext cx="6432550" cy="1447800"/>
          </a:xfrm>
        </p:spPr>
        <p:txBody>
          <a:bodyPr/>
          <a:lstStyle/>
          <a:p>
            <a:r>
              <a:rPr lang="en-US" sz="3200" dirty="0" smtClean="0"/>
              <a:t>For more resources on fatigue risk management, please visit the Employer Toolkit</a:t>
            </a:r>
            <a:endParaRPr lang="en-US" b="1" dirty="0">
              <a:solidFill>
                <a:srgbClr val="016C42"/>
              </a:solidFill>
            </a:endParaRPr>
          </a:p>
        </p:txBody>
      </p:sp>
      <p:sp>
        <p:nvSpPr>
          <p:cNvPr id="5" name="Rectangle 4"/>
          <p:cNvSpPr/>
          <p:nvPr/>
        </p:nvSpPr>
        <p:spPr>
          <a:xfrm>
            <a:off x="654050" y="2647950"/>
            <a:ext cx="5486400" cy="600164"/>
          </a:xfrm>
          <a:prstGeom prst="rect">
            <a:avLst/>
          </a:prstGeom>
        </p:spPr>
        <p:txBody>
          <a:bodyPr wrap="square">
            <a:spAutoFit/>
          </a:bodyPr>
          <a:lstStyle/>
          <a:p>
            <a:r>
              <a:rPr lang="en-US" sz="3300" b="1" dirty="0">
                <a:solidFill>
                  <a:srgbClr val="016C42"/>
                </a:solidFill>
                <a:latin typeface="Arial" panose="020B0604020202020204" pitchFamily="34" charset="0"/>
                <a:ea typeface="+mj-ea"/>
                <a:cs typeface="Arial" panose="020B0604020202020204" pitchFamily="34" charset="0"/>
              </a:rPr>
              <a:t>nsc.org/</a:t>
            </a:r>
            <a:r>
              <a:rPr lang="en-US" sz="3300" b="1" dirty="0" err="1">
                <a:solidFill>
                  <a:srgbClr val="016C42"/>
                </a:solidFill>
                <a:latin typeface="Arial" panose="020B0604020202020204" pitchFamily="34" charset="0"/>
                <a:ea typeface="+mj-ea"/>
                <a:cs typeface="Arial" panose="020B0604020202020204" pitchFamily="34" charset="0"/>
              </a:rPr>
              <a:t>FatigueAtWork</a:t>
            </a:r>
            <a:endParaRPr lang="en-US" dirty="0"/>
          </a:p>
        </p:txBody>
      </p:sp>
    </p:spTree>
    <p:extLst>
      <p:ext uri="{BB962C8B-B14F-4D97-AF65-F5344CB8AC3E}">
        <p14:creationId xmlns:p14="http://schemas.microsoft.com/office/powerpoint/2010/main" val="2841662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019" y="2158219"/>
            <a:ext cx="7886700" cy="589613"/>
          </a:xfrm>
        </p:spPr>
        <p:txBody>
          <a:bodyPr/>
          <a:lstStyle/>
          <a:p>
            <a:r>
              <a:rPr lang="en-US" dirty="0"/>
              <a:t>Fatigue Science: Biological basis of fatigue</a:t>
            </a:r>
          </a:p>
        </p:txBody>
      </p:sp>
      <p:sp>
        <p:nvSpPr>
          <p:cNvPr id="4" name="Slide Number Placeholder 3">
            <a:extLst>
              <a:ext uri="{FF2B5EF4-FFF2-40B4-BE49-F238E27FC236}">
                <a16:creationId xmlns:a16="http://schemas.microsoft.com/office/drawing/2014/main" id="{5CDDCEE6-2D11-F94F-B83A-A8A55BC11CC6}"/>
              </a:ext>
            </a:extLst>
          </p:cNvPr>
          <p:cNvSpPr>
            <a:spLocks noGrp="1"/>
          </p:cNvSpPr>
          <p:nvPr>
            <p:ph type="sldNum" sz="quarter" idx="12"/>
          </p:nvPr>
        </p:nvSpPr>
        <p:spPr/>
        <p:txBody>
          <a:bodyPr/>
          <a:lstStyle/>
          <a:p>
            <a:fld id="{19C19ECC-DFE0-3F45-BB10-C5B429376582}" type="slidenum">
              <a:rPr lang="en-US" smtClean="0"/>
              <a:pPr/>
              <a:t>4</a:t>
            </a:fld>
            <a:endParaRPr lang="en-US" dirty="0"/>
          </a:p>
        </p:txBody>
      </p:sp>
    </p:spTree>
    <p:extLst>
      <p:ext uri="{BB962C8B-B14F-4D97-AF65-F5344CB8AC3E}">
        <p14:creationId xmlns:p14="http://schemas.microsoft.com/office/powerpoint/2010/main" val="441650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Science defines the causes of fatigue</a:t>
            </a:r>
          </a:p>
        </p:txBody>
      </p:sp>
      <p:sp>
        <p:nvSpPr>
          <p:cNvPr id="3" name="Text Placeholder 2"/>
          <p:cNvSpPr>
            <a:spLocks noGrp="1"/>
          </p:cNvSpPr>
          <p:nvPr>
            <p:ph idx="1"/>
          </p:nvPr>
        </p:nvSpPr>
        <p:spPr>
          <a:xfrm>
            <a:off x="620643" y="1632623"/>
            <a:ext cx="2286000" cy="431031"/>
          </a:xfrm>
        </p:spPr>
        <p:txBody>
          <a:bodyPr/>
          <a:lstStyle/>
          <a:p>
            <a:pPr marL="0" indent="0" algn="ctr">
              <a:buNone/>
            </a:pPr>
            <a:r>
              <a:rPr lang="en-US" b="1" dirty="0">
                <a:solidFill>
                  <a:schemeClr val="accent1">
                    <a:lumMod val="75000"/>
                  </a:schemeClr>
                </a:solidFill>
              </a:rPr>
              <a:t>Sleep Debt</a:t>
            </a:r>
          </a:p>
        </p:txBody>
      </p:sp>
      <p:sp>
        <p:nvSpPr>
          <p:cNvPr id="10" name="Slide Number Placeholder 9"/>
          <p:cNvSpPr>
            <a:spLocks noGrp="1"/>
          </p:cNvSpPr>
          <p:nvPr>
            <p:ph type="sldNum" sz="quarter" idx="17"/>
          </p:nvPr>
        </p:nvSpPr>
        <p:spPr/>
        <p:txBody>
          <a:bodyPr/>
          <a:lstStyle/>
          <a:p>
            <a:fld id="{851E8DC6-BEEB-684D-9F72-9558A6466921}" type="slidenum">
              <a:rPr lang="en-US" smtClean="0">
                <a:solidFill>
                  <a:srgbClr val="A0B3BC"/>
                </a:solidFill>
              </a:rPr>
              <a:pPr/>
              <a:t>5</a:t>
            </a:fld>
            <a:endParaRPr lang="en-US">
              <a:solidFill>
                <a:srgbClr val="A0B3BC"/>
              </a:solidFill>
            </a:endParaRPr>
          </a:p>
        </p:txBody>
      </p:sp>
      <p:sp>
        <p:nvSpPr>
          <p:cNvPr id="4" name="Text Placeholder 3"/>
          <p:cNvSpPr>
            <a:spLocks noGrp="1"/>
          </p:cNvSpPr>
          <p:nvPr>
            <p:ph type="body" sz="half" idx="4294967295"/>
          </p:nvPr>
        </p:nvSpPr>
        <p:spPr>
          <a:xfrm>
            <a:off x="620645" y="2063654"/>
            <a:ext cx="2285998" cy="1827212"/>
          </a:xfrm>
        </p:spPr>
        <p:txBody>
          <a:bodyPr>
            <a:noAutofit/>
          </a:bodyPr>
          <a:lstStyle/>
          <a:p>
            <a:pPr marL="0" indent="0" algn="ctr">
              <a:lnSpc>
                <a:spcPct val="120000"/>
              </a:lnSpc>
              <a:buNone/>
            </a:pPr>
            <a:r>
              <a:rPr lang="en-US" sz="1440" dirty="0"/>
              <a:t>We all need about 7-9 hours of sleep to recharge our sleep battery every day. </a:t>
            </a:r>
          </a:p>
          <a:p>
            <a:pPr marL="0" indent="0" algn="ctr">
              <a:lnSpc>
                <a:spcPct val="120000"/>
              </a:lnSpc>
              <a:buNone/>
            </a:pPr>
            <a:r>
              <a:rPr lang="en-US" sz="1440" dirty="0"/>
              <a:t>When we go day after day without getting enough sleep we accumulate a sleep debt.  </a:t>
            </a:r>
          </a:p>
        </p:txBody>
      </p:sp>
      <p:sp>
        <p:nvSpPr>
          <p:cNvPr id="5" name="Text Placeholder 4"/>
          <p:cNvSpPr>
            <a:spLocks noGrp="1"/>
          </p:cNvSpPr>
          <p:nvPr>
            <p:ph type="body" sz="quarter" idx="4294967295"/>
          </p:nvPr>
        </p:nvSpPr>
        <p:spPr>
          <a:xfrm>
            <a:off x="3346110" y="1631854"/>
            <a:ext cx="2286000" cy="431800"/>
          </a:xfrm>
        </p:spPr>
        <p:txBody>
          <a:bodyPr/>
          <a:lstStyle/>
          <a:p>
            <a:pPr marL="0" indent="0" algn="ctr">
              <a:buNone/>
            </a:pPr>
            <a:r>
              <a:rPr lang="en-US" b="1" dirty="0">
                <a:solidFill>
                  <a:schemeClr val="accent2">
                    <a:lumMod val="75000"/>
                  </a:schemeClr>
                </a:solidFill>
              </a:rPr>
              <a:t>Time of Day</a:t>
            </a:r>
          </a:p>
        </p:txBody>
      </p:sp>
      <p:sp>
        <p:nvSpPr>
          <p:cNvPr id="6" name="Text Placeholder 5"/>
          <p:cNvSpPr>
            <a:spLocks noGrp="1"/>
          </p:cNvSpPr>
          <p:nvPr>
            <p:ph type="body" sz="half" idx="4294967295"/>
          </p:nvPr>
        </p:nvSpPr>
        <p:spPr>
          <a:xfrm>
            <a:off x="3495335" y="2063654"/>
            <a:ext cx="1987550" cy="1966912"/>
          </a:xfrm>
        </p:spPr>
        <p:txBody>
          <a:bodyPr>
            <a:normAutofit/>
          </a:bodyPr>
          <a:lstStyle/>
          <a:p>
            <a:pPr marL="0" indent="0" algn="ctr">
              <a:lnSpc>
                <a:spcPct val="120000"/>
              </a:lnSpc>
              <a:buNone/>
            </a:pPr>
            <a:r>
              <a:rPr lang="en-US" sz="1440" dirty="0"/>
              <a:t>When we are awake and on duty at night we experience more fatigue because our bodies are programmed to be sleepy at night. </a:t>
            </a:r>
          </a:p>
        </p:txBody>
      </p:sp>
      <p:sp>
        <p:nvSpPr>
          <p:cNvPr id="7" name="Text Placeholder 6"/>
          <p:cNvSpPr>
            <a:spLocks noGrp="1"/>
          </p:cNvSpPr>
          <p:nvPr>
            <p:ph type="body" sz="quarter" idx="4294967295"/>
          </p:nvPr>
        </p:nvSpPr>
        <p:spPr>
          <a:xfrm>
            <a:off x="6071578" y="1631854"/>
            <a:ext cx="2286000" cy="431800"/>
          </a:xfrm>
        </p:spPr>
        <p:txBody>
          <a:bodyPr/>
          <a:lstStyle/>
          <a:p>
            <a:pPr marL="0" indent="0" algn="ctr">
              <a:buNone/>
            </a:pPr>
            <a:r>
              <a:rPr lang="en-US" b="1" dirty="0">
                <a:solidFill>
                  <a:schemeClr val="accent6">
                    <a:lumMod val="50000"/>
                  </a:schemeClr>
                </a:solidFill>
              </a:rPr>
              <a:t>Long Days</a:t>
            </a:r>
          </a:p>
        </p:txBody>
      </p:sp>
      <p:sp>
        <p:nvSpPr>
          <p:cNvPr id="8" name="Text Placeholder 7"/>
          <p:cNvSpPr>
            <a:spLocks noGrp="1"/>
          </p:cNvSpPr>
          <p:nvPr>
            <p:ph type="body" sz="half" idx="4294967295"/>
          </p:nvPr>
        </p:nvSpPr>
        <p:spPr>
          <a:xfrm>
            <a:off x="6041672" y="2063654"/>
            <a:ext cx="2345812" cy="2571750"/>
          </a:xfrm>
        </p:spPr>
        <p:txBody>
          <a:bodyPr>
            <a:noAutofit/>
          </a:bodyPr>
          <a:lstStyle/>
          <a:p>
            <a:pPr marL="0" indent="0" algn="ctr">
              <a:lnSpc>
                <a:spcPct val="120000"/>
              </a:lnSpc>
              <a:buNone/>
            </a:pPr>
            <a:r>
              <a:rPr lang="en-US" sz="1440" dirty="0"/>
              <a:t>When we sleep we recharge our sleep batteries—resulting in reliable alertness for about 16 hours. </a:t>
            </a:r>
          </a:p>
          <a:p>
            <a:pPr marL="0" indent="0" algn="ctr">
              <a:lnSpc>
                <a:spcPct val="120000"/>
              </a:lnSpc>
              <a:buNone/>
            </a:pPr>
            <a:r>
              <a:rPr lang="en-US" sz="1440" dirty="0"/>
              <a:t>Fatigue impairments accelerate after being awake for longer than 17 hours. </a:t>
            </a:r>
          </a:p>
        </p:txBody>
      </p:sp>
      <p:pic>
        <p:nvPicPr>
          <p:cNvPr id="14" name="Picture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83370" y="1197013"/>
            <a:ext cx="411480" cy="411480"/>
          </a:xfrm>
          <a:prstGeom prst="rect">
            <a:avLst/>
          </a:prstGeom>
        </p:spPr>
      </p:pic>
      <p:pic>
        <p:nvPicPr>
          <p:cNvPr id="15" name="Picture 14"/>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08838" y="1180537"/>
            <a:ext cx="411480" cy="411480"/>
          </a:xfrm>
          <a:prstGeom prst="rect">
            <a:avLst/>
          </a:prstGeom>
        </p:spPr>
      </p:pic>
      <p:pic>
        <p:nvPicPr>
          <p:cNvPr id="16" name="Picture 15"/>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57903" y="1180537"/>
            <a:ext cx="411480" cy="411480"/>
          </a:xfrm>
          <a:prstGeom prst="rect">
            <a:avLst/>
          </a:prstGeom>
        </p:spPr>
      </p:pic>
      <p:sp>
        <p:nvSpPr>
          <p:cNvPr id="11" name="Footer Placeholder 10"/>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1687697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C98CD04-D59C-754F-BC76-9FDCD8D1EC10}"/>
              </a:ext>
            </a:extLst>
          </p:cNvPr>
          <p:cNvPicPr>
            <a:picLocks noGrp="1" noChangeAspect="1"/>
          </p:cNvPicPr>
          <p:nvPr>
            <p:ph type="pic" sz="quarter" idx="13"/>
          </p:nvPr>
        </p:nvPicPr>
        <p:blipFill>
          <a:blip r:embed="rId3"/>
          <a:stretch>
            <a:fillRect/>
          </a:stretch>
        </p:blipFill>
        <p:spPr>
          <a:xfrm>
            <a:off x="3633614" y="98799"/>
            <a:ext cx="5330842" cy="4950068"/>
          </a:xfrm>
        </p:spPr>
      </p:pic>
      <p:sp>
        <p:nvSpPr>
          <p:cNvPr id="2" name="Content Placeholder 1"/>
          <p:cNvSpPr>
            <a:spLocks noGrp="1"/>
          </p:cNvSpPr>
          <p:nvPr>
            <p:ph sz="half" idx="2"/>
          </p:nvPr>
        </p:nvSpPr>
        <p:spPr>
          <a:xfrm>
            <a:off x="491228" y="1436308"/>
            <a:ext cx="2427818" cy="3591115"/>
          </a:xfrm>
        </p:spPr>
        <p:txBody>
          <a:bodyPr>
            <a:normAutofit/>
          </a:bodyPr>
          <a:lstStyle/>
          <a:p>
            <a:pPr>
              <a:lnSpc>
                <a:spcPct val="100000"/>
              </a:lnSpc>
            </a:pPr>
            <a:r>
              <a:rPr lang="en-US" dirty="0"/>
              <a:t>When we go day after day without getting enough sleep we accumulate a sleep debt.</a:t>
            </a:r>
          </a:p>
          <a:p>
            <a:pPr>
              <a:lnSpc>
                <a:spcPct val="100000"/>
              </a:lnSpc>
            </a:pPr>
            <a:endParaRPr lang="en-US" dirty="0"/>
          </a:p>
          <a:p>
            <a:pPr algn="ctr">
              <a:lnSpc>
                <a:spcPct val="100000"/>
              </a:lnSpc>
            </a:pPr>
            <a:endParaRPr lang="en-US" dirty="0"/>
          </a:p>
          <a:p>
            <a:pPr algn="ctr">
              <a:lnSpc>
                <a:spcPct val="100000"/>
              </a:lnSpc>
            </a:pPr>
            <a:endParaRPr lang="en-US" dirty="0"/>
          </a:p>
        </p:txBody>
      </p:sp>
      <p:sp>
        <p:nvSpPr>
          <p:cNvPr id="6" name="Slide Number Placeholder 5"/>
          <p:cNvSpPr>
            <a:spLocks noGrp="1"/>
          </p:cNvSpPr>
          <p:nvPr>
            <p:ph type="sldNum" sz="quarter" idx="17"/>
          </p:nvPr>
        </p:nvSpPr>
        <p:spPr/>
        <p:txBody>
          <a:bodyPr/>
          <a:lstStyle/>
          <a:p>
            <a:fld id="{851E8DC6-BEEB-684D-9F72-9558A6466921}" type="slidenum">
              <a:rPr lang="en-US" smtClean="0"/>
              <a:pPr/>
              <a:t>6</a:t>
            </a:fld>
            <a:endParaRPr lang="en-US"/>
          </a:p>
        </p:txBody>
      </p:sp>
      <p:pic>
        <p:nvPicPr>
          <p:cNvPr id="7"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08761" y="415688"/>
            <a:ext cx="411480" cy="411480"/>
          </a:xfrm>
          <a:prstGeom prst="rect">
            <a:avLst/>
          </a:prstGeom>
        </p:spPr>
      </p:pic>
      <p:sp>
        <p:nvSpPr>
          <p:cNvPr id="15" name="Text Placeholder 2">
            <a:extLst>
              <a:ext uri="{FF2B5EF4-FFF2-40B4-BE49-F238E27FC236}">
                <a16:creationId xmlns:a16="http://schemas.microsoft.com/office/drawing/2014/main" id="{49DCB082-79F3-1449-86BA-40CBF24356D1}"/>
              </a:ext>
            </a:extLst>
          </p:cNvPr>
          <p:cNvSpPr txBox="1">
            <a:spLocks/>
          </p:cNvSpPr>
          <p:nvPr/>
        </p:nvSpPr>
        <p:spPr>
          <a:xfrm>
            <a:off x="562137" y="862824"/>
            <a:ext cx="2286000" cy="43103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chemeClr val="accent1">
                    <a:lumMod val="75000"/>
                  </a:schemeClr>
                </a:solidFill>
              </a:rPr>
              <a:t>Sleep Debt</a:t>
            </a:r>
          </a:p>
        </p:txBody>
      </p:sp>
      <p:sp>
        <p:nvSpPr>
          <p:cNvPr id="8" name="TextBox 7">
            <a:extLst>
              <a:ext uri="{FF2B5EF4-FFF2-40B4-BE49-F238E27FC236}">
                <a16:creationId xmlns:a16="http://schemas.microsoft.com/office/drawing/2014/main" id="{D5CFCEBE-85BF-6B45-81FB-0889868302EC}"/>
              </a:ext>
            </a:extLst>
          </p:cNvPr>
          <p:cNvSpPr txBox="1"/>
          <p:nvPr/>
        </p:nvSpPr>
        <p:spPr>
          <a:xfrm>
            <a:off x="3640166" y="158141"/>
            <a:ext cx="5248340" cy="338554"/>
          </a:xfrm>
          <a:prstGeom prst="rect">
            <a:avLst/>
          </a:prstGeom>
          <a:noFill/>
        </p:spPr>
        <p:txBody>
          <a:bodyPr wrap="square" rtlCol="0">
            <a:spAutoFit/>
          </a:bodyPr>
          <a:lstStyle/>
          <a:p>
            <a:pPr algn="ctr"/>
            <a:r>
              <a:rPr lang="en-US" sz="1600" b="1" dirty="0"/>
              <a:t>14 Day Sleep Restriction Study </a:t>
            </a:r>
          </a:p>
        </p:txBody>
      </p:sp>
      <p:sp>
        <p:nvSpPr>
          <p:cNvPr id="3" name="Footer Placeholder 2"/>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1221569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272075" y="1549960"/>
            <a:ext cx="2934676" cy="2453629"/>
          </a:xfrm>
        </p:spPr>
        <p:txBody>
          <a:bodyPr/>
          <a:lstStyle/>
          <a:p>
            <a:r>
              <a:rPr lang="en-US" dirty="0"/>
              <a:t>Our circadian rhythm, promotes alertness during the day and sleepiness during the night.</a:t>
            </a:r>
          </a:p>
        </p:txBody>
      </p:sp>
      <p:sp>
        <p:nvSpPr>
          <p:cNvPr id="6" name="Slide Number Placeholder 5"/>
          <p:cNvSpPr>
            <a:spLocks noGrp="1"/>
          </p:cNvSpPr>
          <p:nvPr>
            <p:ph type="sldNum" sz="quarter" idx="17"/>
          </p:nvPr>
        </p:nvSpPr>
        <p:spPr/>
        <p:txBody>
          <a:bodyPr/>
          <a:lstStyle/>
          <a:p>
            <a:fld id="{851E8DC6-BEEB-684D-9F72-9558A6466921}" type="slidenum">
              <a:rPr lang="en-US" smtClean="0"/>
              <a:pPr/>
              <a:t>7</a:t>
            </a:fld>
            <a:endParaRPr lang="en-US"/>
          </a:p>
        </p:txBody>
      </p:sp>
      <p:pic>
        <p:nvPicPr>
          <p:cNvPr id="14" name="Picture 13"/>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08761" y="350325"/>
            <a:ext cx="411480" cy="411480"/>
          </a:xfrm>
          <a:prstGeom prst="rect">
            <a:avLst/>
          </a:prstGeom>
        </p:spPr>
      </p:pic>
      <p:pic>
        <p:nvPicPr>
          <p:cNvPr id="11" name="Picture Placeholder 10">
            <a:extLst>
              <a:ext uri="{FF2B5EF4-FFF2-40B4-BE49-F238E27FC236}">
                <a16:creationId xmlns:a16="http://schemas.microsoft.com/office/drawing/2014/main" id="{F6A81BB9-B018-1044-8C91-A1DC05B5E034}"/>
              </a:ext>
            </a:extLst>
          </p:cNvPr>
          <p:cNvPicPr>
            <a:picLocks noGrp="1" noChangeAspect="1"/>
          </p:cNvPicPr>
          <p:nvPr>
            <p:ph type="pic" sz="quarter" idx="13"/>
          </p:nvPr>
        </p:nvPicPr>
        <p:blipFill>
          <a:blip r:embed="rId3"/>
          <a:stretch>
            <a:fillRect/>
          </a:stretch>
        </p:blipFill>
        <p:spPr>
          <a:xfrm>
            <a:off x="3568588" y="112763"/>
            <a:ext cx="5478307" cy="4859057"/>
          </a:xfrm>
        </p:spPr>
      </p:pic>
      <p:sp>
        <p:nvSpPr>
          <p:cNvPr id="12" name="Text Placeholder 4">
            <a:extLst>
              <a:ext uri="{FF2B5EF4-FFF2-40B4-BE49-F238E27FC236}">
                <a16:creationId xmlns:a16="http://schemas.microsoft.com/office/drawing/2014/main" id="{85918389-19D7-E543-8B59-E38F1579004F}"/>
              </a:ext>
            </a:extLst>
          </p:cNvPr>
          <p:cNvSpPr txBox="1">
            <a:spLocks/>
          </p:cNvSpPr>
          <p:nvPr/>
        </p:nvSpPr>
        <p:spPr>
          <a:xfrm>
            <a:off x="571501" y="840496"/>
            <a:ext cx="2286000" cy="431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chemeClr val="accent2">
                    <a:lumMod val="75000"/>
                  </a:schemeClr>
                </a:solidFill>
              </a:rPr>
              <a:t>Time of Day</a:t>
            </a:r>
          </a:p>
        </p:txBody>
      </p:sp>
      <p:sp>
        <p:nvSpPr>
          <p:cNvPr id="3" name="TextBox 2">
            <a:extLst>
              <a:ext uri="{FF2B5EF4-FFF2-40B4-BE49-F238E27FC236}">
                <a16:creationId xmlns:a16="http://schemas.microsoft.com/office/drawing/2014/main" id="{095AEDA2-92C2-B04F-BEB2-7BB4E552E73A}"/>
              </a:ext>
            </a:extLst>
          </p:cNvPr>
          <p:cNvSpPr txBox="1"/>
          <p:nvPr/>
        </p:nvSpPr>
        <p:spPr>
          <a:xfrm>
            <a:off x="4503218" y="2638942"/>
            <a:ext cx="1844983" cy="1088581"/>
          </a:xfrm>
          <a:prstGeom prst="rect">
            <a:avLst/>
          </a:prstGeom>
          <a:noFill/>
        </p:spPr>
        <p:txBody>
          <a:bodyPr wrap="square" rtlCol="0">
            <a:spAutoFit/>
          </a:bodyPr>
          <a:lstStyle/>
          <a:p>
            <a:r>
              <a:rPr lang="en-US" b="1" dirty="0"/>
              <a:t>Alertness levels increase during the day</a:t>
            </a:r>
          </a:p>
        </p:txBody>
      </p:sp>
      <p:sp>
        <p:nvSpPr>
          <p:cNvPr id="9" name="TextBox 8">
            <a:extLst>
              <a:ext uri="{FF2B5EF4-FFF2-40B4-BE49-F238E27FC236}">
                <a16:creationId xmlns:a16="http://schemas.microsoft.com/office/drawing/2014/main" id="{4665C769-2052-BC44-BD7E-A938B6F6F123}"/>
              </a:ext>
            </a:extLst>
          </p:cNvPr>
          <p:cNvSpPr txBox="1"/>
          <p:nvPr/>
        </p:nvSpPr>
        <p:spPr>
          <a:xfrm>
            <a:off x="6283465" y="2847367"/>
            <a:ext cx="1485264" cy="507831"/>
          </a:xfrm>
          <a:prstGeom prst="rect">
            <a:avLst/>
          </a:prstGeom>
          <a:noFill/>
        </p:spPr>
        <p:txBody>
          <a:bodyPr wrap="square" rtlCol="0">
            <a:spAutoFit/>
          </a:bodyPr>
          <a:lstStyle/>
          <a:p>
            <a:r>
              <a:rPr lang="en-US" b="1" dirty="0">
                <a:solidFill>
                  <a:schemeClr val="bg1"/>
                </a:solidFill>
              </a:rPr>
              <a:t>and decrease </a:t>
            </a:r>
            <a:br>
              <a:rPr lang="en-US" b="1" dirty="0">
                <a:solidFill>
                  <a:schemeClr val="bg1"/>
                </a:solidFill>
              </a:rPr>
            </a:br>
            <a:r>
              <a:rPr lang="en-US" b="1" dirty="0">
                <a:solidFill>
                  <a:schemeClr val="bg1"/>
                </a:solidFill>
              </a:rPr>
              <a:t>during the night.</a:t>
            </a:r>
          </a:p>
        </p:txBody>
      </p:sp>
      <p:sp>
        <p:nvSpPr>
          <p:cNvPr id="4" name="Footer Placeholder 3"/>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1004729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8"/>
          <p:cNvPicPr>
            <a:picLocks noGrp="1" noChangeAspect="1"/>
          </p:cNvPicPr>
          <p:nvPr>
            <p:ph type="pic" sz="quarter" idx="13"/>
          </p:nvPr>
        </p:nvPicPr>
        <p:blipFill>
          <a:blip r:embed="rId3"/>
          <a:stretch>
            <a:fillRect/>
          </a:stretch>
        </p:blipFill>
        <p:spPr>
          <a:xfrm>
            <a:off x="3640166" y="117475"/>
            <a:ext cx="5302437" cy="4923691"/>
          </a:xfrm>
        </p:spPr>
      </p:pic>
      <p:sp>
        <p:nvSpPr>
          <p:cNvPr id="2" name="Content Placeholder 1"/>
          <p:cNvSpPr>
            <a:spLocks noGrp="1"/>
          </p:cNvSpPr>
          <p:nvPr>
            <p:ph sz="half" idx="2"/>
          </p:nvPr>
        </p:nvSpPr>
        <p:spPr>
          <a:xfrm>
            <a:off x="406401" y="1392195"/>
            <a:ext cx="2616200" cy="3460606"/>
          </a:xfrm>
        </p:spPr>
        <p:txBody>
          <a:bodyPr/>
          <a:lstStyle/>
          <a:p>
            <a:r>
              <a:rPr lang="en-US" dirty="0"/>
              <a:t>Fatigue deficits accelerate after being awake for longer than 17 hours. </a:t>
            </a:r>
          </a:p>
          <a:p>
            <a:r>
              <a:rPr lang="en-US" dirty="0"/>
              <a:t>For example, wake up at 6 AM and by 11 PM you may experience alertness impairments similar to a .04 BAC.</a:t>
            </a:r>
          </a:p>
        </p:txBody>
      </p:sp>
      <p:sp>
        <p:nvSpPr>
          <p:cNvPr id="6" name="Slide Number Placeholder 5"/>
          <p:cNvSpPr>
            <a:spLocks noGrp="1"/>
          </p:cNvSpPr>
          <p:nvPr>
            <p:ph type="sldNum" sz="quarter" idx="17"/>
          </p:nvPr>
        </p:nvSpPr>
        <p:spPr/>
        <p:txBody>
          <a:bodyPr/>
          <a:lstStyle/>
          <a:p>
            <a:fld id="{851E8DC6-BEEB-684D-9F72-9558A6466921}" type="slidenum">
              <a:rPr lang="en-US" smtClean="0"/>
              <a:pPr/>
              <a:t>8</a:t>
            </a:fld>
            <a:endParaRPr lang="en-US"/>
          </a:p>
        </p:txBody>
      </p:sp>
      <p:pic>
        <p:nvPicPr>
          <p:cNvPr id="13" name="Picture 12"/>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08761" y="371452"/>
            <a:ext cx="411480" cy="411480"/>
          </a:xfrm>
          <a:prstGeom prst="rect">
            <a:avLst/>
          </a:prstGeom>
        </p:spPr>
      </p:pic>
      <p:sp>
        <p:nvSpPr>
          <p:cNvPr id="11" name="Text Placeholder 6">
            <a:extLst>
              <a:ext uri="{FF2B5EF4-FFF2-40B4-BE49-F238E27FC236}">
                <a16:creationId xmlns:a16="http://schemas.microsoft.com/office/drawing/2014/main" id="{09F88901-C901-5940-BE1B-87A4496B4B1D}"/>
              </a:ext>
            </a:extLst>
          </p:cNvPr>
          <p:cNvSpPr txBox="1">
            <a:spLocks/>
          </p:cNvSpPr>
          <p:nvPr/>
        </p:nvSpPr>
        <p:spPr>
          <a:xfrm>
            <a:off x="571501" y="817419"/>
            <a:ext cx="2286000" cy="431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accent6">
                    <a:lumMod val="50000"/>
                  </a:schemeClr>
                </a:solidFill>
              </a:rPr>
              <a:t>Long Days</a:t>
            </a:r>
            <a:endParaRPr lang="en-US" sz="2400" b="1" dirty="0">
              <a:solidFill>
                <a:schemeClr val="accent6">
                  <a:lumMod val="50000"/>
                </a:schemeClr>
              </a:solidFill>
            </a:endParaRPr>
          </a:p>
        </p:txBody>
      </p:sp>
      <p:sp>
        <p:nvSpPr>
          <p:cNvPr id="4" name="TextBox 3">
            <a:extLst>
              <a:ext uri="{FF2B5EF4-FFF2-40B4-BE49-F238E27FC236}">
                <a16:creationId xmlns:a16="http://schemas.microsoft.com/office/drawing/2014/main" id="{DB0B78C4-00E3-0F40-AB5D-4C038F79C2C4}"/>
              </a:ext>
            </a:extLst>
          </p:cNvPr>
          <p:cNvSpPr txBox="1"/>
          <p:nvPr/>
        </p:nvSpPr>
        <p:spPr>
          <a:xfrm>
            <a:off x="3972126" y="3604661"/>
            <a:ext cx="2111039" cy="246221"/>
          </a:xfrm>
          <a:prstGeom prst="rect">
            <a:avLst/>
          </a:prstGeom>
          <a:noFill/>
        </p:spPr>
        <p:txBody>
          <a:bodyPr wrap="square" rtlCol="0">
            <a:spAutoFit/>
          </a:bodyPr>
          <a:lstStyle/>
          <a:p>
            <a:r>
              <a:rPr lang="en-US" sz="1000" b="1" dirty="0"/>
              <a:t>Extended wakefulness example:</a:t>
            </a:r>
          </a:p>
        </p:txBody>
      </p:sp>
      <p:sp>
        <p:nvSpPr>
          <p:cNvPr id="10" name="TextBox 9">
            <a:extLst>
              <a:ext uri="{FF2B5EF4-FFF2-40B4-BE49-F238E27FC236}">
                <a16:creationId xmlns:a16="http://schemas.microsoft.com/office/drawing/2014/main" id="{6C59CBEC-93D5-6146-B838-78E3D5A2031E}"/>
              </a:ext>
            </a:extLst>
          </p:cNvPr>
          <p:cNvSpPr txBox="1"/>
          <p:nvPr/>
        </p:nvSpPr>
        <p:spPr>
          <a:xfrm>
            <a:off x="3972126" y="3940971"/>
            <a:ext cx="1449880" cy="400110"/>
          </a:xfrm>
          <a:prstGeom prst="rect">
            <a:avLst/>
          </a:prstGeom>
          <a:noFill/>
        </p:spPr>
        <p:txBody>
          <a:bodyPr wrap="square" rtlCol="0">
            <a:spAutoFit/>
          </a:bodyPr>
          <a:lstStyle/>
          <a:p>
            <a:r>
              <a:rPr lang="en-US" sz="1000" dirty="0"/>
              <a:t>Wake up, child care, errands, commute, etc.</a:t>
            </a:r>
          </a:p>
        </p:txBody>
      </p:sp>
      <p:sp>
        <p:nvSpPr>
          <p:cNvPr id="14" name="TextBox 13">
            <a:extLst>
              <a:ext uri="{FF2B5EF4-FFF2-40B4-BE49-F238E27FC236}">
                <a16:creationId xmlns:a16="http://schemas.microsoft.com/office/drawing/2014/main" id="{00E3A899-DD1E-EC4E-ADEF-E7E5E6E0333B}"/>
              </a:ext>
            </a:extLst>
          </p:cNvPr>
          <p:cNvSpPr txBox="1"/>
          <p:nvPr/>
        </p:nvSpPr>
        <p:spPr>
          <a:xfrm>
            <a:off x="3972126" y="4480611"/>
            <a:ext cx="1302518" cy="246221"/>
          </a:xfrm>
          <a:prstGeom prst="rect">
            <a:avLst/>
          </a:prstGeom>
          <a:noFill/>
        </p:spPr>
        <p:txBody>
          <a:bodyPr wrap="square" rtlCol="0">
            <a:spAutoFit/>
          </a:bodyPr>
          <a:lstStyle/>
          <a:p>
            <a:r>
              <a:rPr lang="en-US" sz="1000" dirty="0"/>
              <a:t>6 AM</a:t>
            </a:r>
          </a:p>
        </p:txBody>
      </p:sp>
      <p:sp>
        <p:nvSpPr>
          <p:cNvPr id="7" name="Rectangle 6">
            <a:extLst>
              <a:ext uri="{FF2B5EF4-FFF2-40B4-BE49-F238E27FC236}">
                <a16:creationId xmlns:a16="http://schemas.microsoft.com/office/drawing/2014/main" id="{020F32D4-8864-B146-9760-966237F39D8E}"/>
              </a:ext>
            </a:extLst>
          </p:cNvPr>
          <p:cNvSpPr/>
          <p:nvPr/>
        </p:nvSpPr>
        <p:spPr>
          <a:xfrm>
            <a:off x="4076700" y="4312959"/>
            <a:ext cx="18288"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250B62-A82F-394D-97B8-4911695584C9}"/>
              </a:ext>
            </a:extLst>
          </p:cNvPr>
          <p:cNvSpPr/>
          <p:nvPr/>
        </p:nvSpPr>
        <p:spPr>
          <a:xfrm rot="5400000" flipH="1">
            <a:off x="5029771" y="3522003"/>
            <a:ext cx="45719" cy="1896898"/>
          </a:xfrm>
          <a:prstGeom prst="rect">
            <a:avLst/>
          </a:prstGeom>
          <a:solidFill>
            <a:schemeClr val="accent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AC15254-9E04-1248-9BAB-2822F3D0DFE3}"/>
              </a:ext>
            </a:extLst>
          </p:cNvPr>
          <p:cNvSpPr/>
          <p:nvPr/>
        </p:nvSpPr>
        <p:spPr>
          <a:xfrm>
            <a:off x="6013450" y="4312959"/>
            <a:ext cx="18288"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BAA97F2-52AB-3D44-9C30-A504FF8A5A90}"/>
              </a:ext>
            </a:extLst>
          </p:cNvPr>
          <p:cNvSpPr txBox="1"/>
          <p:nvPr/>
        </p:nvSpPr>
        <p:spPr>
          <a:xfrm>
            <a:off x="5924751" y="3940971"/>
            <a:ext cx="1449880" cy="400110"/>
          </a:xfrm>
          <a:prstGeom prst="rect">
            <a:avLst/>
          </a:prstGeom>
          <a:noFill/>
        </p:spPr>
        <p:txBody>
          <a:bodyPr wrap="square" rtlCol="0">
            <a:spAutoFit/>
          </a:bodyPr>
          <a:lstStyle/>
          <a:p>
            <a:r>
              <a:rPr lang="en-US" sz="1000" dirty="0"/>
              <a:t>Start </a:t>
            </a:r>
            <a:br>
              <a:rPr lang="en-US" sz="1000" dirty="0"/>
            </a:br>
            <a:r>
              <a:rPr lang="en-US" sz="1000" dirty="0"/>
              <a:t>12h shift</a:t>
            </a:r>
          </a:p>
        </p:txBody>
      </p:sp>
      <p:sp>
        <p:nvSpPr>
          <p:cNvPr id="18" name="TextBox 17">
            <a:extLst>
              <a:ext uri="{FF2B5EF4-FFF2-40B4-BE49-F238E27FC236}">
                <a16:creationId xmlns:a16="http://schemas.microsoft.com/office/drawing/2014/main" id="{D255F253-BBB7-844C-B140-C3900D4A07B7}"/>
              </a:ext>
            </a:extLst>
          </p:cNvPr>
          <p:cNvSpPr txBox="1"/>
          <p:nvPr/>
        </p:nvSpPr>
        <p:spPr>
          <a:xfrm>
            <a:off x="5924751" y="4480611"/>
            <a:ext cx="1302518" cy="246221"/>
          </a:xfrm>
          <a:prstGeom prst="rect">
            <a:avLst/>
          </a:prstGeom>
          <a:noFill/>
        </p:spPr>
        <p:txBody>
          <a:bodyPr wrap="square" rtlCol="0">
            <a:spAutoFit/>
          </a:bodyPr>
          <a:lstStyle/>
          <a:p>
            <a:r>
              <a:rPr lang="en-US" sz="1000" dirty="0"/>
              <a:t>5 PM</a:t>
            </a:r>
          </a:p>
        </p:txBody>
      </p:sp>
      <p:sp>
        <p:nvSpPr>
          <p:cNvPr id="19" name="Rectangle 18">
            <a:extLst>
              <a:ext uri="{FF2B5EF4-FFF2-40B4-BE49-F238E27FC236}">
                <a16:creationId xmlns:a16="http://schemas.microsoft.com/office/drawing/2014/main" id="{1DBF27AA-3D08-C043-9896-0E767542862E}"/>
              </a:ext>
            </a:extLst>
          </p:cNvPr>
          <p:cNvSpPr/>
          <p:nvPr/>
        </p:nvSpPr>
        <p:spPr>
          <a:xfrm rot="5400000" flipH="1">
            <a:off x="7058931" y="3432769"/>
            <a:ext cx="45719" cy="2075367"/>
          </a:xfrm>
          <a:prstGeom prst="rect">
            <a:avLst/>
          </a:prstGeom>
          <a:solidFill>
            <a:schemeClr val="accent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918A44B-5A83-244E-9869-59B3E17FF4FB}"/>
              </a:ext>
            </a:extLst>
          </p:cNvPr>
          <p:cNvSpPr/>
          <p:nvPr/>
        </p:nvSpPr>
        <p:spPr>
          <a:xfrm>
            <a:off x="8131175" y="4312959"/>
            <a:ext cx="18288"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770048E-9950-0348-BA7C-E151F6064287}"/>
              </a:ext>
            </a:extLst>
          </p:cNvPr>
          <p:cNvSpPr txBox="1"/>
          <p:nvPr/>
        </p:nvSpPr>
        <p:spPr>
          <a:xfrm>
            <a:off x="8042476" y="3940971"/>
            <a:ext cx="900127" cy="400110"/>
          </a:xfrm>
          <a:prstGeom prst="rect">
            <a:avLst/>
          </a:prstGeom>
          <a:noFill/>
        </p:spPr>
        <p:txBody>
          <a:bodyPr wrap="square" rtlCol="0">
            <a:spAutoFit/>
          </a:bodyPr>
          <a:lstStyle/>
          <a:p>
            <a:r>
              <a:rPr lang="en-US" sz="1000" dirty="0"/>
              <a:t>Commute</a:t>
            </a:r>
          </a:p>
          <a:p>
            <a:r>
              <a:rPr lang="en-US" sz="1000" dirty="0"/>
              <a:t>home</a:t>
            </a:r>
          </a:p>
        </p:txBody>
      </p:sp>
      <p:sp>
        <p:nvSpPr>
          <p:cNvPr id="24" name="TextBox 23">
            <a:extLst>
              <a:ext uri="{FF2B5EF4-FFF2-40B4-BE49-F238E27FC236}">
                <a16:creationId xmlns:a16="http://schemas.microsoft.com/office/drawing/2014/main" id="{FB13771D-52AC-3846-A5F2-2355DB4C0D45}"/>
              </a:ext>
            </a:extLst>
          </p:cNvPr>
          <p:cNvSpPr txBox="1"/>
          <p:nvPr/>
        </p:nvSpPr>
        <p:spPr>
          <a:xfrm>
            <a:off x="8042476" y="4480611"/>
            <a:ext cx="510974" cy="246221"/>
          </a:xfrm>
          <a:prstGeom prst="rect">
            <a:avLst/>
          </a:prstGeom>
          <a:noFill/>
        </p:spPr>
        <p:txBody>
          <a:bodyPr wrap="square" rtlCol="0">
            <a:spAutoFit/>
          </a:bodyPr>
          <a:lstStyle/>
          <a:p>
            <a:r>
              <a:rPr lang="en-US" sz="1000" dirty="0"/>
              <a:t>5 AM</a:t>
            </a:r>
          </a:p>
        </p:txBody>
      </p:sp>
      <p:sp>
        <p:nvSpPr>
          <p:cNvPr id="25" name="Rectangle 24">
            <a:extLst>
              <a:ext uri="{FF2B5EF4-FFF2-40B4-BE49-F238E27FC236}">
                <a16:creationId xmlns:a16="http://schemas.microsoft.com/office/drawing/2014/main" id="{E38627D0-2519-1044-BACA-1E14AFBF43FD}"/>
              </a:ext>
            </a:extLst>
          </p:cNvPr>
          <p:cNvSpPr/>
          <p:nvPr/>
        </p:nvSpPr>
        <p:spPr>
          <a:xfrm rot="5400000" flipH="1">
            <a:off x="8242706" y="4366718"/>
            <a:ext cx="45719" cy="207468"/>
          </a:xfrm>
          <a:prstGeom prst="rect">
            <a:avLst/>
          </a:prstGeom>
          <a:solidFill>
            <a:schemeClr val="accent4"/>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33422A8-2776-2D4D-95A2-71419FA376D0}"/>
              </a:ext>
            </a:extLst>
          </p:cNvPr>
          <p:cNvSpPr txBox="1"/>
          <p:nvPr/>
        </p:nvSpPr>
        <p:spPr>
          <a:xfrm>
            <a:off x="3640166" y="158141"/>
            <a:ext cx="5248340" cy="338554"/>
          </a:xfrm>
          <a:prstGeom prst="rect">
            <a:avLst/>
          </a:prstGeom>
          <a:noFill/>
        </p:spPr>
        <p:txBody>
          <a:bodyPr wrap="square" rtlCol="0">
            <a:spAutoFit/>
          </a:bodyPr>
          <a:lstStyle/>
          <a:p>
            <a:pPr algn="ctr"/>
            <a:r>
              <a:rPr lang="en-US" sz="1600" b="1" dirty="0"/>
              <a:t>Lack of Sleep Mimics Blood Alcohol Concentration</a:t>
            </a:r>
          </a:p>
        </p:txBody>
      </p:sp>
      <p:sp>
        <p:nvSpPr>
          <p:cNvPr id="3" name="Footer Placeholder 2"/>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1966737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21" b="221"/>
          <a:stretch>
            <a:fillRect/>
          </a:stretch>
        </p:blipFill>
        <p:spPr/>
      </p:pic>
      <p:sp>
        <p:nvSpPr>
          <p:cNvPr id="2" name="Content Placeholder 1"/>
          <p:cNvSpPr>
            <a:spLocks noGrp="1"/>
          </p:cNvSpPr>
          <p:nvPr>
            <p:ph sz="half" idx="2"/>
          </p:nvPr>
        </p:nvSpPr>
        <p:spPr/>
        <p:txBody>
          <a:bodyPr/>
          <a:lstStyle/>
          <a:p>
            <a:pPr algn="l"/>
            <a:r>
              <a:rPr lang="en-US" dirty="0"/>
              <a:t>When we have sleep debt we experience impairment early in the day.</a:t>
            </a:r>
          </a:p>
          <a:p>
            <a:pPr marL="257175" indent="-257175" algn="l">
              <a:buFont typeface="Arial" charset="0"/>
              <a:buChar char="•"/>
            </a:pPr>
            <a:r>
              <a:rPr lang="en-US" sz="1500" dirty="0"/>
              <a:t>Increased impairment</a:t>
            </a:r>
          </a:p>
          <a:p>
            <a:pPr marL="257175" indent="-257175" algn="l">
              <a:buFont typeface="Arial" charset="0"/>
              <a:buChar char="•"/>
            </a:pPr>
            <a:r>
              <a:rPr lang="en-US" sz="1500" dirty="0"/>
              <a:t>Increased sleep inertia</a:t>
            </a:r>
          </a:p>
          <a:p>
            <a:pPr marL="257175" indent="-257175" algn="l">
              <a:buFont typeface="Arial" charset="0"/>
              <a:buChar char="•"/>
            </a:pPr>
            <a:r>
              <a:rPr lang="en-US" sz="1500" dirty="0"/>
              <a:t>Increase range of hours impacted </a:t>
            </a:r>
          </a:p>
        </p:txBody>
      </p:sp>
      <p:sp>
        <p:nvSpPr>
          <p:cNvPr id="3" name="Title 2"/>
          <p:cNvSpPr>
            <a:spLocks noGrp="1"/>
          </p:cNvSpPr>
          <p:nvPr>
            <p:ph type="title"/>
          </p:nvPr>
        </p:nvSpPr>
        <p:spPr/>
        <p:txBody>
          <a:bodyPr/>
          <a:lstStyle/>
          <a:p>
            <a:r>
              <a:rPr lang="en-US"/>
              <a:t>The WOCL expands with sleep debt.</a:t>
            </a:r>
            <a:endParaRPr lang="en-US" dirty="0"/>
          </a:p>
        </p:txBody>
      </p:sp>
      <p:sp>
        <p:nvSpPr>
          <p:cNvPr id="22" name="Slide Number Placeholder 21"/>
          <p:cNvSpPr>
            <a:spLocks noGrp="1"/>
          </p:cNvSpPr>
          <p:nvPr>
            <p:ph type="sldNum" sz="quarter" idx="17"/>
          </p:nvPr>
        </p:nvSpPr>
        <p:spPr/>
        <p:txBody>
          <a:bodyPr/>
          <a:lstStyle/>
          <a:p>
            <a:fld id="{19C19ECC-DFE0-3F45-BB10-C5B429376582}" type="slidenum">
              <a:rPr lang="en-US" smtClean="0"/>
              <a:t>9</a:t>
            </a:fld>
            <a:endParaRPr lang="en-US"/>
          </a:p>
        </p:txBody>
      </p:sp>
      <p:pic>
        <p:nvPicPr>
          <p:cNvPr id="20" name="Picture Placeholder 18"/>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434574" y="9145"/>
            <a:ext cx="5691138" cy="5144789"/>
          </a:xfrm>
          <a:prstGeom prst="rect">
            <a:avLst/>
          </a:prstGeom>
        </p:spPr>
      </p:pic>
      <p:pic>
        <p:nvPicPr>
          <p:cNvPr id="21" name="Picture Placeholder 18"/>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434574" y="9144"/>
            <a:ext cx="5691138" cy="5144788"/>
          </a:xfrm>
          <a:prstGeom prst="rect">
            <a:avLst/>
          </a:prstGeom>
        </p:spPr>
      </p:pic>
      <p:sp>
        <p:nvSpPr>
          <p:cNvPr id="10" name="TextBox 9"/>
          <p:cNvSpPr txBox="1"/>
          <p:nvPr/>
        </p:nvSpPr>
        <p:spPr>
          <a:xfrm>
            <a:off x="219458" y="4144915"/>
            <a:ext cx="2990085" cy="707886"/>
          </a:xfrm>
          <a:prstGeom prst="rect">
            <a:avLst/>
          </a:prstGeom>
          <a:noFill/>
        </p:spPr>
        <p:txBody>
          <a:bodyPr wrap="square" rtlCol="0">
            <a:spAutoFit/>
          </a:bodyPr>
          <a:lstStyle/>
          <a:p>
            <a:r>
              <a:rPr lang="en-US" sz="1000" b="1" dirty="0" err="1">
                <a:solidFill>
                  <a:schemeClr val="accent4"/>
                </a:solidFill>
              </a:rPr>
              <a:t>Mollicone</a:t>
            </a:r>
            <a:r>
              <a:rPr lang="en-US" sz="1000" b="1" dirty="0">
                <a:solidFill>
                  <a:schemeClr val="accent4"/>
                </a:solidFill>
              </a:rPr>
              <a:t>, et al. Time of day effects on neurobehavioral performance during chronic sleep restriction. Aviation, Space, and Environmental Medicine. 84(8): p. 735-744, 2010. </a:t>
            </a:r>
          </a:p>
        </p:txBody>
      </p:sp>
      <p:sp>
        <p:nvSpPr>
          <p:cNvPr id="4" name="Footer Placeholder 3"/>
          <p:cNvSpPr>
            <a:spLocks noGrp="1"/>
          </p:cNvSpPr>
          <p:nvPr>
            <p:ph type="ftr" sz="quarter" idx="16"/>
          </p:nvPr>
        </p:nvSpPr>
        <p:spPr/>
        <p:txBody>
          <a:bodyPr/>
          <a:lstStyle/>
          <a:p>
            <a:r>
              <a:rPr lang="en-US" smtClean="0"/>
              <a:t>Copyright © 2019 Pulsar Informatics, Inc.</a:t>
            </a:r>
            <a:endParaRPr lang="en-US" dirty="0"/>
          </a:p>
        </p:txBody>
      </p:sp>
    </p:spTree>
    <p:extLst>
      <p:ext uri="{BB962C8B-B14F-4D97-AF65-F5344CB8AC3E}">
        <p14:creationId xmlns:p14="http://schemas.microsoft.com/office/powerpoint/2010/main" val="75995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94A58"/>
      </a:dk1>
      <a:lt1>
        <a:srgbClr val="F5F7F7"/>
      </a:lt1>
      <a:dk2>
        <a:srgbClr val="7C9398"/>
      </a:dk2>
      <a:lt2>
        <a:srgbClr val="EAEEF0"/>
      </a:lt2>
      <a:accent1>
        <a:srgbClr val="28B3AA"/>
      </a:accent1>
      <a:accent2>
        <a:srgbClr val="1B99D7"/>
      </a:accent2>
      <a:accent3>
        <a:srgbClr val="0060AF"/>
      </a:accent3>
      <a:accent4>
        <a:srgbClr val="A0B3BC"/>
      </a:accent4>
      <a:accent5>
        <a:srgbClr val="D3DCDF"/>
      </a:accent5>
      <a:accent6>
        <a:srgbClr val="EAEEF0"/>
      </a:accent6>
      <a:hlink>
        <a:srgbClr val="2BA4E4"/>
      </a:hlink>
      <a:folHlink>
        <a:srgbClr val="28B3A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39732</TotalTime>
  <Words>2317</Words>
  <Application>Microsoft Office PowerPoint</Application>
  <PresentationFormat>On-screen Show (16:9)</PresentationFormat>
  <Paragraphs>299</Paragraphs>
  <Slides>36</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ＭＳ Ｐゴシック</vt:lpstr>
      <vt:lpstr>Arial</vt:lpstr>
      <vt:lpstr>Calibri</vt:lpstr>
      <vt:lpstr>Calibri Light</vt:lpstr>
      <vt:lpstr>Roboto-Regular</vt:lpstr>
      <vt:lpstr>Symbol</vt:lpstr>
      <vt:lpstr>Times New Roman</vt:lpstr>
      <vt:lpstr>Office Theme</vt:lpstr>
      <vt:lpstr>1_Office Theme</vt:lpstr>
      <vt:lpstr>PowerPoint Presentation</vt:lpstr>
      <vt:lpstr>Fatigue Risk Management</vt:lpstr>
      <vt:lpstr>PowerPoint Presentation</vt:lpstr>
      <vt:lpstr>Fatigue Science: Biological basis of fatigue</vt:lpstr>
      <vt:lpstr>Science defines the causes of fatigue</vt:lpstr>
      <vt:lpstr>PowerPoint Presentation</vt:lpstr>
      <vt:lpstr>PowerPoint Presentation</vt:lpstr>
      <vt:lpstr>PowerPoint Presentation</vt:lpstr>
      <vt:lpstr>The WOCL expands with sleep debt.</vt:lpstr>
      <vt:lpstr>Workload</vt:lpstr>
      <vt:lpstr>Risk Factors: Evidence of fatigue risk in  operational settings</vt:lpstr>
      <vt:lpstr>Risk factors for fatigue related accidents</vt:lpstr>
      <vt:lpstr>Increased risk</vt:lpstr>
      <vt:lpstr>Increased risk</vt:lpstr>
      <vt:lpstr>Increased Risk</vt:lpstr>
      <vt:lpstr>Increased risk</vt:lpstr>
      <vt:lpstr>Increased Risk</vt:lpstr>
      <vt:lpstr>Increased Risk</vt:lpstr>
      <vt:lpstr> Fatigue causes 1 in 5 of all driving accidents – that’s more accidents caused than alcohol or drugs.  </vt:lpstr>
      <vt:lpstr>Best practices for shift work scheduling</vt:lpstr>
      <vt:lpstr>Anatomy of a shift system</vt:lpstr>
      <vt:lpstr>Implementing and maintaining fatigue-optimized shift systems</vt:lpstr>
      <vt:lpstr>Approaches to monitor for fatigue and  mitigate fatigue-related risk  </vt:lpstr>
      <vt:lpstr>Features of a comprehensive Fatigue Risk Management Program</vt:lpstr>
      <vt:lpstr>Key Elements of Fatigue Risk Management Policy</vt:lpstr>
      <vt:lpstr>Education and training</vt:lpstr>
      <vt:lpstr>Monitor shift patterns</vt:lpstr>
      <vt:lpstr>Monitor KPI and SPI to quantify fatigue risk</vt:lpstr>
      <vt:lpstr>Monitor fitness for duty</vt:lpstr>
      <vt:lpstr>Psychomotor Vigilance Test (PVT) is an example of an objective quantitative approach to assess fitness for duty</vt:lpstr>
      <vt:lpstr>Interpreting the Score</vt:lpstr>
      <vt:lpstr>Case Study: Use of Psychomotor Vigilance Test in fitness for work assessments</vt:lpstr>
      <vt:lpstr>Pilot program using PVT to assist with Fitness for Duty assessments</vt:lpstr>
      <vt:lpstr>Results from pilot program</vt:lpstr>
      <vt:lpstr>PowerPoint Presentation</vt:lpstr>
      <vt:lpstr>For more resources on fatigue risk management, please visit the Employer Toolkit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Proactive Approaches to  Fatigue Risk Management</dc:title>
  <dc:subject/>
  <dc:creator>Jamie Blak</dc:creator>
  <cp:keywords/>
  <dc:description/>
  <cp:lastModifiedBy>Emily Whitcomb</cp:lastModifiedBy>
  <cp:revision>269</cp:revision>
  <dcterms:created xsi:type="dcterms:W3CDTF">2018-03-26T15:32:55Z</dcterms:created>
  <dcterms:modified xsi:type="dcterms:W3CDTF">2019-07-12T13:35:35Z</dcterms:modified>
  <cp:category/>
</cp:coreProperties>
</file>