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theme/theme6.xml" ContentType="application/vnd.openxmlformats-officedocument.theme+xml"/>
  <Override PartName="/ppt/slideLayouts/slideLayout9.xml" ContentType="application/vnd.openxmlformats-officedocument.presentationml.slideLayout+xml"/>
  <Override PartName="/ppt/theme/theme7.xml" ContentType="application/vnd.openxmlformats-officedocument.theme+xml"/>
  <Override PartName="/ppt/slideLayouts/slideLayout10.xml" ContentType="application/vnd.openxmlformats-officedocument.presentationml.slideLayout+xml"/>
  <Override PartName="/ppt/theme/theme8.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9.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64" r:id="rId2"/>
    <p:sldMasterId id="2147483713" r:id="rId3"/>
    <p:sldMasterId id="2147483739" r:id="rId4"/>
    <p:sldMasterId id="2147483707" r:id="rId5"/>
    <p:sldMasterId id="2147483731" r:id="rId6"/>
    <p:sldMasterId id="2147483734" r:id="rId7"/>
    <p:sldMasterId id="2147483737" r:id="rId8"/>
    <p:sldMasterId id="2147483710" r:id="rId9"/>
    <p:sldMasterId id="2147483745" r:id="rId10"/>
  </p:sldMasterIdLst>
  <p:notesMasterIdLst>
    <p:notesMasterId r:id="rId44"/>
  </p:notesMasterIdLst>
  <p:handoutMasterIdLst>
    <p:handoutMasterId r:id="rId45"/>
  </p:handoutMasterIdLst>
  <p:sldIdLst>
    <p:sldId id="1045" r:id="rId11"/>
    <p:sldId id="679" r:id="rId12"/>
    <p:sldId id="1046" r:id="rId13"/>
    <p:sldId id="685" r:id="rId14"/>
    <p:sldId id="709" r:id="rId15"/>
    <p:sldId id="710" r:id="rId16"/>
    <p:sldId id="711" r:id="rId17"/>
    <p:sldId id="712" r:id="rId18"/>
    <p:sldId id="713" r:id="rId19"/>
    <p:sldId id="714" r:id="rId20"/>
    <p:sldId id="715" r:id="rId21"/>
    <p:sldId id="716" r:id="rId22"/>
    <p:sldId id="717" r:id="rId23"/>
    <p:sldId id="718" r:id="rId24"/>
    <p:sldId id="719" r:id="rId25"/>
    <p:sldId id="720" r:id="rId26"/>
    <p:sldId id="829" r:id="rId27"/>
    <p:sldId id="857" r:id="rId28"/>
    <p:sldId id="858" r:id="rId29"/>
    <p:sldId id="859" r:id="rId30"/>
    <p:sldId id="860" r:id="rId31"/>
    <p:sldId id="861" r:id="rId32"/>
    <p:sldId id="862" r:id="rId33"/>
    <p:sldId id="863" r:id="rId34"/>
    <p:sldId id="864" r:id="rId35"/>
    <p:sldId id="1039" r:id="rId36"/>
    <p:sldId id="1041" r:id="rId37"/>
    <p:sldId id="1042" r:id="rId38"/>
    <p:sldId id="1043" r:id="rId39"/>
    <p:sldId id="886" r:id="rId40"/>
    <p:sldId id="1047" r:id="rId41"/>
    <p:sldId id="909" r:id="rId42"/>
    <p:sldId id="910" r:id="rId43"/>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40"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2BF44"/>
    <a:srgbClr val="E8E8E8"/>
    <a:srgbClr val="D7DF23"/>
    <a:srgbClr val="FFFFFF"/>
    <a:srgbClr val="F8F8F8"/>
    <a:srgbClr val="006852"/>
    <a:srgbClr val="00843E"/>
    <a:srgbClr val="00843D"/>
    <a:srgbClr val="079444"/>
    <a:srgbClr val="00843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7CDF37-9A04-48F6-9916-EB5CDD18F4FE}" v="1" dt="2022-11-23T19:04:38.2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67" autoAdjust="0"/>
    <p:restoredTop sz="95238" autoAdjust="0"/>
  </p:normalViewPr>
  <p:slideViewPr>
    <p:cSldViewPr snapToGrid="0" snapToObjects="1">
      <p:cViewPr varScale="1">
        <p:scale>
          <a:sx n="148" d="100"/>
          <a:sy n="148" d="100"/>
        </p:scale>
        <p:origin x="892" y="8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p:scale>
          <a:sx n="60" d="100"/>
          <a:sy n="60" d="100"/>
        </p:scale>
        <p:origin x="702" y="-300"/>
      </p:cViewPr>
      <p:guideLst>
        <p:guide orient="horz" pos="2940"/>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slide" Target="slides/slide3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tableStyles" Target="tableStyles.xml"/><Relationship Id="rId372" Type="http://schemas.microsoft.com/office/2016/11/relationships/changesInfo" Target="changesInfos/changesInfo1.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notesMaster" Target="notesMasters/notesMaster1.xml"/><Relationship Id="rId371"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theme" Target="theme/theme1.xml"/><Relationship Id="rId8" Type="http://schemas.openxmlformats.org/officeDocument/2006/relationships/slideMaster" Target="slideMasters/slideMaster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scruggs@nsc.org" userId="SCQf+82qr5zvUOOHi+mX9ox8iGDv915zA7nYobWlchE=" providerId="None" clId="Web-{A87CDF37-9A04-48F6-9916-EB5CDD18F4FE}"/>
    <pc:docChg chg="addSld">
      <pc:chgData name="tracey.scruggs@nsc.org" userId="SCQf+82qr5zvUOOHi+mX9ox8iGDv915zA7nYobWlchE=" providerId="None" clId="Web-{A87CDF37-9A04-48F6-9916-EB5CDD18F4FE}" dt="2022-11-23T19:04:38.254" v="0"/>
      <pc:docMkLst>
        <pc:docMk/>
      </pc:docMkLst>
      <pc:sldChg chg="new">
        <pc:chgData name="tracey.scruggs@nsc.org" userId="SCQf+82qr5zvUOOHi+mX9ox8iGDv915zA7nYobWlchE=" providerId="None" clId="Web-{A87CDF37-9A04-48F6-9916-EB5CDD18F4FE}" dt="2022-11-23T19:04:38.254" v="0"/>
        <pc:sldMkLst>
          <pc:docMk/>
          <pc:sldMk cId="515261095" sldId="69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1344" y="0"/>
            <a:ext cx="3037840" cy="464820"/>
          </a:xfrm>
          <a:prstGeom prst="rect">
            <a:avLst/>
          </a:prstGeom>
        </p:spPr>
        <p:txBody>
          <a:bodyPr vert="horz" lIns="93177" tIns="46589" rIns="93177" bIns="46589" rtlCol="0"/>
          <a:lstStyle>
            <a:lvl1pPr algn="r">
              <a:defRPr sz="1200"/>
            </a:lvl1pPr>
          </a:lstStyle>
          <a:p>
            <a:fld id="{66C661D1-D90C-4640-B1A4-60C9AFD1FEA0}" type="datetime1">
              <a:rPr lang="en-US" smtClean="0"/>
              <a:t>6/21/2023</a:t>
            </a:fld>
            <a:endParaRPr lang="en-US" dirty="0"/>
          </a:p>
        </p:txBody>
      </p:sp>
      <p:sp>
        <p:nvSpPr>
          <p:cNvPr id="4" name="Footer Placeholder 3"/>
          <p:cNvSpPr>
            <a:spLocks noGrp="1"/>
          </p:cNvSpPr>
          <p:nvPr>
            <p:ph type="ftr" sz="quarter" idx="2"/>
          </p:nvPr>
        </p:nvSpPr>
        <p:spPr>
          <a:xfrm>
            <a:off x="0" y="8829429"/>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344" y="8829429"/>
            <a:ext cx="3037840" cy="464820"/>
          </a:xfrm>
          <a:prstGeom prst="rect">
            <a:avLst/>
          </a:prstGeom>
        </p:spPr>
        <p:txBody>
          <a:bodyPr vert="horz" lIns="93177" tIns="46589" rIns="93177" bIns="46589" rtlCol="0" anchor="b"/>
          <a:lstStyle>
            <a:lvl1pPr algn="r">
              <a:defRPr sz="1200"/>
            </a:lvl1pPr>
          </a:lstStyle>
          <a:p>
            <a:fld id="{9DA2006E-358A-174F-891B-81475F01E430}" type="slidenum">
              <a:rPr lang="en-US" smtClean="0"/>
              <a:t>‹#›</a:t>
            </a:fld>
            <a:endParaRPr lang="en-US" dirty="0"/>
          </a:p>
        </p:txBody>
      </p:sp>
    </p:spTree>
    <p:extLst>
      <p:ext uri="{BB962C8B-B14F-4D97-AF65-F5344CB8AC3E}">
        <p14:creationId xmlns:p14="http://schemas.microsoft.com/office/powerpoint/2010/main" val="13632979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3C8F1CD-B7AE-43C9-97CB-6EA7C603A023}" type="datetime1">
              <a:rPr lang="en-US" smtClean="0"/>
              <a:t>6/21/2023</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8148324-B2FD-2C41-BAC2-646858B14AB1}" type="slidenum">
              <a:rPr lang="en-US" smtClean="0"/>
              <a:t>‹#›</a:t>
            </a:fld>
            <a:endParaRPr lang="en-US" dirty="0"/>
          </a:p>
        </p:txBody>
      </p:sp>
    </p:spTree>
    <p:extLst>
      <p:ext uri="{BB962C8B-B14F-4D97-AF65-F5344CB8AC3E}">
        <p14:creationId xmlns:p14="http://schemas.microsoft.com/office/powerpoint/2010/main" val="1152278771"/>
      </p:ext>
    </p:extLst>
  </p:cSld>
  <p:clrMap bg1="lt1" tx1="dk1" bg2="lt2" tx2="dk2" accent1="accent1" accent2="accent2" accent3="accent3" accent4="accent4" accent5="accent5" accent6="accent6" hlink="hlink" folHlink="folHlink"/>
  <p:hf hdr="0"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D3EDD5AC-76BC-4A77-B889-30116FDD4449}" type="datetime1">
              <a:rPr lang="en-US" smtClean="0"/>
              <a:t>6/21/2023</a:t>
            </a:fld>
            <a:endParaRPr lang="en-US" dirty="0"/>
          </a:p>
        </p:txBody>
      </p:sp>
      <p:sp>
        <p:nvSpPr>
          <p:cNvPr id="5" name="Slide Number Placeholder 4"/>
          <p:cNvSpPr>
            <a:spLocks noGrp="1"/>
          </p:cNvSpPr>
          <p:nvPr>
            <p:ph type="sldNum" sz="quarter" idx="11"/>
          </p:nvPr>
        </p:nvSpPr>
        <p:spPr/>
        <p:txBody>
          <a:bodyPr/>
          <a:lstStyle/>
          <a:p>
            <a:fld id="{88148324-B2FD-2C41-BAC2-646858B14AB1}" type="slidenum">
              <a:rPr lang="en-US" smtClean="0"/>
              <a:t>1</a:t>
            </a:fld>
            <a:endParaRPr lang="en-US" dirty="0"/>
          </a:p>
        </p:txBody>
      </p:sp>
    </p:spTree>
    <p:extLst>
      <p:ext uri="{BB962C8B-B14F-4D97-AF65-F5344CB8AC3E}">
        <p14:creationId xmlns:p14="http://schemas.microsoft.com/office/powerpoint/2010/main" val="1148634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slide</a:t>
            </a:r>
          </a:p>
        </p:txBody>
      </p:sp>
      <p:sp>
        <p:nvSpPr>
          <p:cNvPr id="4" name="Date Placeholder 3"/>
          <p:cNvSpPr>
            <a:spLocks noGrp="1"/>
          </p:cNvSpPr>
          <p:nvPr>
            <p:ph type="dt" idx="10"/>
          </p:nvPr>
        </p:nvSpPr>
        <p:spPr/>
        <p:txBody>
          <a:bodyPr/>
          <a:lstStyle/>
          <a:p>
            <a:fld id="{C203F7B3-6BAD-42A1-AF24-EB844E2BB66F}" type="datetime1">
              <a:rPr lang="en-US" smtClean="0"/>
              <a:t>6/21/2023</a:t>
            </a:fld>
            <a:endParaRPr lang="en-US" dirty="0"/>
          </a:p>
        </p:txBody>
      </p:sp>
      <p:sp>
        <p:nvSpPr>
          <p:cNvPr id="5" name="Slide Number Placeholder 4"/>
          <p:cNvSpPr>
            <a:spLocks noGrp="1"/>
          </p:cNvSpPr>
          <p:nvPr>
            <p:ph type="sldNum" sz="quarter" idx="11"/>
          </p:nvPr>
        </p:nvSpPr>
        <p:spPr/>
        <p:txBody>
          <a:bodyPr/>
          <a:lstStyle/>
          <a:p>
            <a:fld id="{88148324-B2FD-2C41-BAC2-646858B14AB1}" type="slidenum">
              <a:rPr lang="en-US" smtClean="0"/>
              <a:t>2</a:t>
            </a:fld>
            <a:endParaRPr lang="en-US" dirty="0"/>
          </a:p>
        </p:txBody>
      </p:sp>
    </p:spTree>
    <p:extLst>
      <p:ext uri="{BB962C8B-B14F-4D97-AF65-F5344CB8AC3E}">
        <p14:creationId xmlns:p14="http://schemas.microsoft.com/office/powerpoint/2010/main" val="2189844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6CDFF1-761E-4522-8ED1-E538A84C493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2900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69843" y="2250219"/>
            <a:ext cx="8077199" cy="1026589"/>
          </a:xfrm>
          <a:prstGeom prst="rect">
            <a:avLst/>
          </a:prstGeom>
        </p:spPr>
        <p:txBody>
          <a:bodyPr/>
          <a:lstStyle>
            <a:lvl1pPr>
              <a:defRPr sz="3600" b="1" i="0">
                <a:solidFill>
                  <a:srgbClr val="F8F8F8"/>
                </a:solidFill>
                <a:latin typeface="+mj-lt"/>
                <a:ea typeface="Roboto Condensed" panose="02000000000000000000" pitchFamily="2" charset="0"/>
              </a:defRPr>
            </a:lvl1pPr>
          </a:lstStyle>
          <a:p>
            <a:r>
              <a:rPr lang="en-US" dirty="0"/>
              <a:t>Click to edit Master title style</a:t>
            </a:r>
          </a:p>
        </p:txBody>
      </p:sp>
      <p:sp>
        <p:nvSpPr>
          <p:cNvPr id="3" name="Subtitle 2"/>
          <p:cNvSpPr>
            <a:spLocks noGrp="1"/>
          </p:cNvSpPr>
          <p:nvPr>
            <p:ph type="subTitle" idx="1"/>
          </p:nvPr>
        </p:nvSpPr>
        <p:spPr>
          <a:xfrm>
            <a:off x="1371600" y="3491119"/>
            <a:ext cx="6400800" cy="1314450"/>
          </a:xfrm>
          <a:prstGeom prst="rect">
            <a:avLst/>
          </a:prstGeom>
        </p:spPr>
        <p:txBody>
          <a:bodyPr/>
          <a:lstStyle>
            <a:lvl1pPr marL="0" indent="0" algn="ctr">
              <a:buNone/>
              <a:defRPr>
                <a:solidFill>
                  <a:srgbClr val="72BF4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extBox 8">
            <a:extLst>
              <a:ext uri="{FF2B5EF4-FFF2-40B4-BE49-F238E27FC236}">
                <a16:creationId xmlns:a16="http://schemas.microsoft.com/office/drawing/2014/main" id="{31A5FB17-D3FE-8B4C-892A-4E155C039122}"/>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7" name="TextBox 6">
            <a:extLst>
              <a:ext uri="{FF2B5EF4-FFF2-40B4-BE49-F238E27FC236}">
                <a16:creationId xmlns:a16="http://schemas.microsoft.com/office/drawing/2014/main" id="{A24393EE-C035-E343-B71D-C399DA51E06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65900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27568F-B7AC-1D4B-9C9D-E774CE50AC99}"/>
              </a:ext>
            </a:extLst>
          </p:cNvPr>
          <p:cNvSpPr>
            <a:spLocks noGrp="1"/>
          </p:cNvSpPr>
          <p:nvPr>
            <p:ph type="title"/>
          </p:nvPr>
        </p:nvSpPr>
        <p:spPr>
          <a:xfrm>
            <a:off x="5057527" y="402943"/>
            <a:ext cx="4022863" cy="993775"/>
          </a:xfrm>
          <a:prstGeom prst="rect">
            <a:avLst/>
          </a:prstGeom>
        </p:spPr>
        <p:txBody>
          <a:bodyPr vert="horz" lIns="91440" tIns="45720" rIns="91440" bIns="45720" rtlCol="0" anchor="ctr">
            <a:normAutofit/>
          </a:bodyPr>
          <a:lstStyle>
            <a:lvl1pPr>
              <a:defRPr sz="3600" b="1" i="0">
                <a:solidFill>
                  <a:schemeClr val="tx2"/>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E2F76977-2975-C944-8E22-F2C8FD57A4AF}"/>
              </a:ext>
            </a:extLst>
          </p:cNvPr>
          <p:cNvSpPr>
            <a:spLocks noGrp="1"/>
          </p:cNvSpPr>
          <p:nvPr>
            <p:ph idx="1"/>
          </p:nvPr>
        </p:nvSpPr>
        <p:spPr>
          <a:xfrm>
            <a:off x="5057527" y="1473380"/>
            <a:ext cx="4022863" cy="3262312"/>
          </a:xfrm>
          <a:prstGeom prst="rect">
            <a:avLst/>
          </a:prstGeom>
        </p:spPr>
        <p:txBody>
          <a:bodyPr vert="horz" lIns="91440" tIns="45720" rIns="91440" bIns="45720" rtlCol="0">
            <a:normAutofit/>
          </a:bodyPr>
          <a:lstStyle>
            <a:lvl1pPr>
              <a:defRPr>
                <a:solidFill>
                  <a:schemeClr val="accent5">
                    <a:lumMod val="10000"/>
                  </a:schemeClr>
                </a:solidFill>
                <a:latin typeface="Arial" panose="020B0604020202020204" pitchFamily="34" charset="0"/>
                <a:cs typeface="Arial" panose="020B0604020202020204" pitchFamily="34" charset="0"/>
              </a:defRPr>
            </a:lvl1pPr>
            <a:lvl2pPr>
              <a:defRPr>
                <a:solidFill>
                  <a:schemeClr val="accent5">
                    <a:lumMod val="10000"/>
                  </a:schemeClr>
                </a:solidFill>
                <a:latin typeface="Arial" panose="020B0604020202020204" pitchFamily="34" charset="0"/>
                <a:cs typeface="Arial" panose="020B0604020202020204" pitchFamily="34" charset="0"/>
              </a:defRPr>
            </a:lvl2pPr>
            <a:lvl3pPr>
              <a:defRPr>
                <a:solidFill>
                  <a:schemeClr val="accent5">
                    <a:lumMod val="10000"/>
                  </a:schemeClr>
                </a:solidFill>
                <a:latin typeface="Arial" panose="020B0604020202020204" pitchFamily="34" charset="0"/>
                <a:cs typeface="Arial" panose="020B0604020202020204" pitchFamily="34" charset="0"/>
              </a:defRPr>
            </a:lvl3pPr>
            <a:lvl4pPr>
              <a:defRPr>
                <a:solidFill>
                  <a:schemeClr val="accent5">
                    <a:lumMod val="10000"/>
                  </a:schemeClr>
                </a:solidFill>
                <a:latin typeface="Arial" panose="020B0604020202020204" pitchFamily="34" charset="0"/>
                <a:cs typeface="Arial" panose="020B0604020202020204" pitchFamily="34" charset="0"/>
              </a:defRPr>
            </a:lvl4pPr>
            <a:lvl5pPr>
              <a:defRPr>
                <a:solidFill>
                  <a:schemeClr val="accent5">
                    <a:lumMod val="10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
            <a:extLst>
              <a:ext uri="{FF2B5EF4-FFF2-40B4-BE49-F238E27FC236}">
                <a16:creationId xmlns:a16="http://schemas.microsoft.com/office/drawing/2014/main" id="{A8016018-1283-664E-993A-E027841B7ECF}"/>
              </a:ext>
            </a:extLst>
          </p:cNvPr>
          <p:cNvSpPr>
            <a:spLocks noGrp="1"/>
          </p:cNvSpPr>
          <p:nvPr>
            <p:ph idx="10"/>
          </p:nvPr>
        </p:nvSpPr>
        <p:spPr>
          <a:xfrm>
            <a:off x="486852" y="1473380"/>
            <a:ext cx="4022863" cy="3262312"/>
          </a:xfrm>
          <a:prstGeom prst="rect">
            <a:avLst/>
          </a:prstGeom>
        </p:spPr>
        <p:txBody>
          <a:bodyPr vert="horz" lIns="91440" tIns="45720" rIns="91440" bIns="45720" rtlCol="0">
            <a:normAutofit/>
          </a:bodyPr>
          <a:lstStyle>
            <a:lvl1pPr>
              <a:defRPr>
                <a:solidFill>
                  <a:srgbClr val="F8F8F8"/>
                </a:solidFill>
                <a:latin typeface="Arial" panose="020B0604020202020204" pitchFamily="34" charset="0"/>
                <a:cs typeface="Arial" panose="020B0604020202020204" pitchFamily="34" charset="0"/>
              </a:defRPr>
            </a:lvl1pPr>
            <a:lvl2pPr>
              <a:defRPr>
                <a:solidFill>
                  <a:srgbClr val="F8F8F8"/>
                </a:solidFill>
                <a:latin typeface="Arial" panose="020B0604020202020204" pitchFamily="34" charset="0"/>
                <a:cs typeface="Arial" panose="020B0604020202020204" pitchFamily="34" charset="0"/>
              </a:defRPr>
            </a:lvl2pPr>
            <a:lvl3pPr>
              <a:defRPr>
                <a:solidFill>
                  <a:srgbClr val="F8F8F8"/>
                </a:solidFill>
                <a:latin typeface="Arial" panose="020B0604020202020204" pitchFamily="34" charset="0"/>
                <a:cs typeface="Arial" panose="020B0604020202020204" pitchFamily="34" charset="0"/>
              </a:defRPr>
            </a:lvl3pPr>
            <a:lvl4pPr>
              <a:defRPr>
                <a:solidFill>
                  <a:srgbClr val="F8F8F8"/>
                </a:solidFill>
                <a:latin typeface="Arial" panose="020B0604020202020204" pitchFamily="34" charset="0"/>
                <a:cs typeface="Arial" panose="020B0604020202020204" pitchFamily="34" charset="0"/>
              </a:defRPr>
            </a:lvl4pPr>
            <a:lvl5pPr>
              <a:defRPr>
                <a:solidFill>
                  <a:srgbClr val="F8F8F8"/>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a:extLst>
              <a:ext uri="{FF2B5EF4-FFF2-40B4-BE49-F238E27FC236}">
                <a16:creationId xmlns:a16="http://schemas.microsoft.com/office/drawing/2014/main" id="{5B3E76EA-6332-8943-9EBF-815D6B6F9D1A}"/>
              </a:ext>
            </a:extLst>
          </p:cNvPr>
          <p:cNvSpPr>
            <a:spLocks noGrp="1"/>
          </p:cNvSpPr>
          <p:nvPr>
            <p:ph type="body" sz="quarter" idx="11" hasCustomPrompt="1"/>
          </p:nvPr>
        </p:nvSpPr>
        <p:spPr>
          <a:xfrm>
            <a:off x="486852" y="290231"/>
            <a:ext cx="4086225" cy="1106487"/>
          </a:xfrm>
          <a:prstGeom prst="rect">
            <a:avLst/>
          </a:prstGeom>
        </p:spPr>
        <p:txBody>
          <a:bodyPr/>
          <a:lstStyle>
            <a:lvl1pPr marL="0" indent="0">
              <a:buNone/>
              <a:defRPr sz="3600" b="1" i="0">
                <a:solidFill>
                  <a:srgbClr val="E8E8E8"/>
                </a:solidFill>
                <a:latin typeface="Arial" panose="020B0604020202020204" pitchFamily="34" charset="0"/>
                <a:ea typeface="Roboto Condensed" panose="02000000000000000000" pitchFamily="2" charset="0"/>
                <a:cs typeface="Arial" panose="020B0604020202020204" pitchFamily="34" charset="0"/>
              </a:defRPr>
            </a:lvl1pPr>
          </a:lstStyle>
          <a:p>
            <a:r>
              <a:rPr lang="en-US" b="1" i="0" dirty="0">
                <a:solidFill>
                  <a:schemeClr val="accent6"/>
                </a:solidFill>
                <a:latin typeface="Roboto Condensed" panose="02000000000000000000" pitchFamily="2" charset="0"/>
                <a:ea typeface="Roboto Condensed" panose="02000000000000000000" pitchFamily="2" charset="0"/>
              </a:rPr>
              <a:t>Click to edit Master title style</a:t>
            </a:r>
          </a:p>
          <a:p>
            <a:pPr lvl="4"/>
            <a:endParaRPr lang="en-US" dirty="0"/>
          </a:p>
        </p:txBody>
      </p:sp>
    </p:spTree>
    <p:extLst>
      <p:ext uri="{BB962C8B-B14F-4D97-AF65-F5344CB8AC3E}">
        <p14:creationId xmlns:p14="http://schemas.microsoft.com/office/powerpoint/2010/main" val="2251051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A932-863E-DA4C-8B4C-654EACA9B696}"/>
              </a:ext>
            </a:extLst>
          </p:cNvPr>
          <p:cNvSpPr>
            <a:spLocks noGrp="1"/>
          </p:cNvSpPr>
          <p:nvPr>
            <p:ph type="title"/>
          </p:nvPr>
        </p:nvSpPr>
        <p:spPr>
          <a:xfrm>
            <a:off x="628649" y="274638"/>
            <a:ext cx="7945507" cy="993775"/>
          </a:xfrm>
          <a:prstGeom prst="rect">
            <a:avLst/>
          </a:prstGeom>
        </p:spPr>
        <p:txBody>
          <a:bodyPr/>
          <a:lstStyle>
            <a:lvl1pPr>
              <a:defRPr b="1" i="0">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E99FD2F3-C54F-4C4E-A58D-5220508FC9F5}"/>
              </a:ext>
            </a:extLst>
          </p:cNvPr>
          <p:cNvSpPr>
            <a:spLocks noGrp="1"/>
          </p:cNvSpPr>
          <p:nvPr>
            <p:ph idx="1"/>
          </p:nvPr>
        </p:nvSpPr>
        <p:spPr>
          <a:xfrm>
            <a:off x="628650" y="1370013"/>
            <a:ext cx="788670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35617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0BC1-22DD-1746-8305-00E3EB91D723}"/>
              </a:ext>
            </a:extLst>
          </p:cNvPr>
          <p:cNvSpPr>
            <a:spLocks noGrp="1"/>
          </p:cNvSpPr>
          <p:nvPr>
            <p:ph type="title"/>
          </p:nvPr>
        </p:nvSpPr>
        <p:spPr>
          <a:xfrm>
            <a:off x="628649" y="274638"/>
            <a:ext cx="7945507" cy="993775"/>
          </a:xfrm>
          <a:prstGeom prst="rect">
            <a:avLst/>
          </a:prstGeom>
        </p:spPr>
        <p:txBody>
          <a:bodyPr/>
          <a:lstStyle>
            <a:lvl1pPr>
              <a:defRPr b="1" i="0">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27866CF-4F38-B84B-A57B-3019B5CCE45D}"/>
              </a:ext>
            </a:extLst>
          </p:cNvPr>
          <p:cNvSpPr>
            <a:spLocks noGrp="1"/>
          </p:cNvSpPr>
          <p:nvPr>
            <p:ph sz="half" idx="1"/>
          </p:nvPr>
        </p:nvSpPr>
        <p:spPr>
          <a:xfrm>
            <a:off x="628650" y="1370013"/>
            <a:ext cx="386715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C6B0B79-CDEC-284A-9330-AE721F4EEBCD}"/>
              </a:ext>
            </a:extLst>
          </p:cNvPr>
          <p:cNvSpPr>
            <a:spLocks noGrp="1"/>
          </p:cNvSpPr>
          <p:nvPr>
            <p:ph sz="half" idx="2"/>
          </p:nvPr>
        </p:nvSpPr>
        <p:spPr>
          <a:xfrm>
            <a:off x="4648200" y="1370013"/>
            <a:ext cx="386715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76208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2521-A925-B84A-9560-CD10CA8B1121}"/>
              </a:ext>
            </a:extLst>
          </p:cNvPr>
          <p:cNvSpPr>
            <a:spLocks noGrp="1"/>
          </p:cNvSpPr>
          <p:nvPr>
            <p:ph type="title"/>
          </p:nvPr>
        </p:nvSpPr>
        <p:spPr>
          <a:xfrm>
            <a:off x="628650" y="274639"/>
            <a:ext cx="7945507" cy="993775"/>
          </a:xfrm>
          <a:prstGeom prst="rect">
            <a:avLst/>
          </a:prstGeom>
        </p:spPr>
        <p:txBody>
          <a:bodyPr anchor="ctr"/>
          <a:lstStyle>
            <a:lvl1pPr>
              <a:defRPr sz="3600" b="1" i="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DC44684-9759-FD46-A618-8429D8FB3CD4}"/>
              </a:ext>
            </a:extLst>
          </p:cNvPr>
          <p:cNvSpPr>
            <a:spLocks noGrp="1"/>
          </p:cNvSpPr>
          <p:nvPr>
            <p:ph idx="1"/>
          </p:nvPr>
        </p:nvSpPr>
        <p:spPr>
          <a:xfrm>
            <a:off x="628650" y="1370013"/>
            <a:ext cx="7886700"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2450493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69844" y="2250220"/>
            <a:ext cx="8077199" cy="1026589"/>
          </a:xfrm>
          <a:prstGeom prst="rect">
            <a:avLst/>
          </a:prstGeom>
        </p:spPr>
        <p:txBody>
          <a:bodyPr/>
          <a:lstStyle>
            <a:lvl1pPr>
              <a:defRPr sz="3600" b="1" i="0">
                <a:solidFill>
                  <a:srgbClr val="F8F8F8"/>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491119"/>
            <a:ext cx="6400800" cy="1314450"/>
          </a:xfrm>
          <a:prstGeom prst="rect">
            <a:avLst/>
          </a:prstGeom>
        </p:spPr>
        <p:txBody>
          <a:bodyPr/>
          <a:lstStyle>
            <a:lvl1pPr marL="0" indent="0" algn="ctr">
              <a:buNone/>
              <a:defRPr>
                <a:solidFill>
                  <a:srgbClr val="72BF44"/>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9" name="TextBox 8">
            <a:extLst>
              <a:ext uri="{FF2B5EF4-FFF2-40B4-BE49-F238E27FC236}">
                <a16:creationId xmlns:a16="http://schemas.microsoft.com/office/drawing/2014/main" id="{31A5FB17-D3FE-8B4C-892A-4E155C039122}"/>
              </a:ext>
            </a:extLst>
          </p:cNvPr>
          <p:cNvSpPr txBox="1"/>
          <p:nvPr userDrawn="1"/>
        </p:nvSpPr>
        <p:spPr>
          <a:xfrm>
            <a:off x="6723343" y="4839365"/>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7" name="TextBox 6">
            <a:extLst>
              <a:ext uri="{FF2B5EF4-FFF2-40B4-BE49-F238E27FC236}">
                <a16:creationId xmlns:a16="http://schemas.microsoft.com/office/drawing/2014/main" id="{A24393EE-C035-E343-B71D-C399DA51E06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2944790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A932-863E-DA4C-8B4C-654EACA9B696}"/>
              </a:ext>
            </a:extLst>
          </p:cNvPr>
          <p:cNvSpPr>
            <a:spLocks noGrp="1"/>
          </p:cNvSpPr>
          <p:nvPr>
            <p:ph type="title"/>
          </p:nvPr>
        </p:nvSpPr>
        <p:spPr>
          <a:xfrm>
            <a:off x="628649" y="274638"/>
            <a:ext cx="7945507" cy="993775"/>
          </a:xfrm>
          <a:prstGeom prst="rect">
            <a:avLst/>
          </a:prstGeom>
        </p:spPr>
        <p:txBody>
          <a:bodyPr/>
          <a:lstStyle>
            <a:lvl1pPr>
              <a:defRPr sz="3600" b="1" i="0">
                <a:latin typeface="+mj-lt"/>
                <a:ea typeface="Roboto Condensed" panose="02000000000000000000" pitchFamily="2" charset="0"/>
                <a:cs typeface="Roboto Condensed"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E99FD2F3-C54F-4C4E-A58D-5220508FC9F5}"/>
              </a:ext>
            </a:extLst>
          </p:cNvPr>
          <p:cNvSpPr>
            <a:spLocks noGrp="1"/>
          </p:cNvSpPr>
          <p:nvPr>
            <p:ph idx="1"/>
          </p:nvPr>
        </p:nvSpPr>
        <p:spPr>
          <a:xfrm>
            <a:off x="628650" y="1370013"/>
            <a:ext cx="788670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26049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2521-A925-B84A-9560-CD10CA8B1121}"/>
              </a:ext>
            </a:extLst>
          </p:cNvPr>
          <p:cNvSpPr>
            <a:spLocks noGrp="1"/>
          </p:cNvSpPr>
          <p:nvPr>
            <p:ph type="title"/>
          </p:nvPr>
        </p:nvSpPr>
        <p:spPr>
          <a:xfrm>
            <a:off x="628649" y="274638"/>
            <a:ext cx="7945507" cy="993775"/>
          </a:xfrm>
          <a:prstGeom prst="rect">
            <a:avLst/>
          </a:prstGeom>
        </p:spPr>
        <p:txBody>
          <a:bodyPr anchor="ctr"/>
          <a:lstStyle>
            <a:lvl1pPr>
              <a:defRPr sz="3600" b="1" i="0">
                <a:solidFill>
                  <a:schemeClr val="accent1"/>
                </a:solidFill>
                <a:latin typeface="+mj-lt"/>
                <a:ea typeface="Roboto Condensed"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DC44684-9759-FD46-A618-8429D8FB3CD4}"/>
              </a:ext>
            </a:extLst>
          </p:cNvPr>
          <p:cNvSpPr>
            <a:spLocks noGrp="1"/>
          </p:cNvSpPr>
          <p:nvPr>
            <p:ph idx="1"/>
          </p:nvPr>
        </p:nvSpPr>
        <p:spPr>
          <a:xfrm>
            <a:off x="628650" y="1370013"/>
            <a:ext cx="7886700"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65008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45B9D-C3DF-DE4B-9B4F-7C0DA849AF4A}"/>
              </a:ext>
            </a:extLst>
          </p:cNvPr>
          <p:cNvSpPr>
            <a:spLocks noGrp="1"/>
          </p:cNvSpPr>
          <p:nvPr>
            <p:ph type="title"/>
          </p:nvPr>
        </p:nvSpPr>
        <p:spPr>
          <a:xfrm>
            <a:off x="628649" y="274638"/>
            <a:ext cx="7945507" cy="993775"/>
          </a:xfrm>
          <a:prstGeom prst="rect">
            <a:avLst/>
          </a:prstGeom>
        </p:spPr>
        <p:txBody>
          <a:bodyPr anchor="ctr"/>
          <a:lstStyle>
            <a:lvl1pPr>
              <a:defRPr sz="3600" b="1" i="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19A3BE71-BB56-DB49-A2AC-43C1DD68FB57}"/>
              </a:ext>
            </a:extLst>
          </p:cNvPr>
          <p:cNvSpPr>
            <a:spLocks noGrp="1"/>
          </p:cNvSpPr>
          <p:nvPr>
            <p:ph idx="1"/>
          </p:nvPr>
        </p:nvSpPr>
        <p:spPr>
          <a:xfrm>
            <a:off x="628650" y="1370013"/>
            <a:ext cx="7886700"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6947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AA442C-CD60-894F-9D25-57AED7C9BA97}"/>
              </a:ext>
            </a:extLst>
          </p:cNvPr>
          <p:cNvSpPr>
            <a:spLocks noGrp="1"/>
          </p:cNvSpPr>
          <p:nvPr>
            <p:ph type="title"/>
          </p:nvPr>
        </p:nvSpPr>
        <p:spPr>
          <a:xfrm>
            <a:off x="628650" y="299576"/>
            <a:ext cx="4022863" cy="993775"/>
          </a:xfrm>
          <a:prstGeom prst="rect">
            <a:avLst/>
          </a:prstGeom>
        </p:spPr>
        <p:txBody>
          <a:bodyPr vert="horz" lIns="91440" tIns="45720" rIns="91440" bIns="45720" rtlCol="0" anchor="ctr">
            <a:normAutofit/>
          </a:bodyPr>
          <a:lstStyle>
            <a:lvl1pPr>
              <a:defRPr sz="3600" b="1" i="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5" name="Content Placeholder 2">
            <a:extLst>
              <a:ext uri="{FF2B5EF4-FFF2-40B4-BE49-F238E27FC236}">
                <a16:creationId xmlns:a16="http://schemas.microsoft.com/office/drawing/2014/main" id="{C1B4C82E-1498-C544-8443-DA8DB5919FA1}"/>
              </a:ext>
            </a:extLst>
          </p:cNvPr>
          <p:cNvSpPr>
            <a:spLocks noGrp="1"/>
          </p:cNvSpPr>
          <p:nvPr>
            <p:ph idx="1"/>
          </p:nvPr>
        </p:nvSpPr>
        <p:spPr>
          <a:xfrm>
            <a:off x="628650" y="1370013"/>
            <a:ext cx="4022863"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544E223D-FD6F-AD40-AEA8-77FBDBC88B88}"/>
              </a:ext>
            </a:extLst>
          </p:cNvPr>
          <p:cNvSpPr>
            <a:spLocks noGrp="1"/>
          </p:cNvSpPr>
          <p:nvPr>
            <p:ph idx="10"/>
          </p:nvPr>
        </p:nvSpPr>
        <p:spPr>
          <a:xfrm>
            <a:off x="5431692" y="1370013"/>
            <a:ext cx="3712308" cy="3262312"/>
          </a:xfrm>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67819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AA442C-CD60-894F-9D25-57AED7C9BA97}"/>
              </a:ext>
            </a:extLst>
          </p:cNvPr>
          <p:cNvSpPr>
            <a:spLocks noGrp="1"/>
          </p:cNvSpPr>
          <p:nvPr>
            <p:ph type="title"/>
          </p:nvPr>
        </p:nvSpPr>
        <p:spPr>
          <a:xfrm>
            <a:off x="628650" y="299576"/>
            <a:ext cx="4022863" cy="993775"/>
          </a:xfrm>
          <a:prstGeom prst="rect">
            <a:avLst/>
          </a:prstGeom>
        </p:spPr>
        <p:txBody>
          <a:bodyPr vert="horz" lIns="91440" tIns="45720" rIns="91440" bIns="45720" rtlCol="0" anchor="ctr">
            <a:normAutofit/>
          </a:bodyPr>
          <a:lstStyle>
            <a:lvl1pPr>
              <a:defRPr sz="3600" b="1" i="0">
                <a:solidFill>
                  <a:schemeClr val="tx2"/>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5" name="Content Placeholder 2">
            <a:extLst>
              <a:ext uri="{FF2B5EF4-FFF2-40B4-BE49-F238E27FC236}">
                <a16:creationId xmlns:a16="http://schemas.microsoft.com/office/drawing/2014/main" id="{C1B4C82E-1498-C544-8443-DA8DB5919FA1}"/>
              </a:ext>
            </a:extLst>
          </p:cNvPr>
          <p:cNvSpPr>
            <a:spLocks noGrp="1"/>
          </p:cNvSpPr>
          <p:nvPr>
            <p:ph idx="1"/>
          </p:nvPr>
        </p:nvSpPr>
        <p:spPr>
          <a:xfrm>
            <a:off x="628650" y="1370013"/>
            <a:ext cx="4022863"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544E223D-FD6F-AD40-AEA8-77FBDBC88B88}"/>
              </a:ext>
            </a:extLst>
          </p:cNvPr>
          <p:cNvSpPr>
            <a:spLocks noGrp="1"/>
          </p:cNvSpPr>
          <p:nvPr>
            <p:ph idx="10"/>
          </p:nvPr>
        </p:nvSpPr>
        <p:spPr>
          <a:xfrm>
            <a:off x="5431692" y="1370013"/>
            <a:ext cx="3712308" cy="3262312"/>
          </a:xfrm>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60448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2521-A925-B84A-9560-CD10CA8B1121}"/>
              </a:ext>
            </a:extLst>
          </p:cNvPr>
          <p:cNvSpPr>
            <a:spLocks noGrp="1"/>
          </p:cNvSpPr>
          <p:nvPr>
            <p:ph type="title"/>
          </p:nvPr>
        </p:nvSpPr>
        <p:spPr>
          <a:xfrm>
            <a:off x="628649" y="274638"/>
            <a:ext cx="7945507" cy="993775"/>
          </a:xfrm>
          <a:prstGeom prst="rect">
            <a:avLst/>
          </a:prstGeom>
        </p:spPr>
        <p:txBody>
          <a:bodyPr anchor="ctr"/>
          <a:lstStyle>
            <a:lvl1pPr>
              <a:defRPr sz="3600" b="1" i="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DC44684-9759-FD46-A618-8429D8FB3CD4}"/>
              </a:ext>
            </a:extLst>
          </p:cNvPr>
          <p:cNvSpPr>
            <a:spLocks noGrp="1"/>
          </p:cNvSpPr>
          <p:nvPr>
            <p:ph idx="1"/>
          </p:nvPr>
        </p:nvSpPr>
        <p:spPr>
          <a:xfrm>
            <a:off x="628650" y="1370013"/>
            <a:ext cx="7886700"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Action Button: Return 3">
            <a:hlinkClick r:id="rId2" action="ppaction://hlinksldjump" highlightClick="1"/>
          </p:cNvPr>
          <p:cNvSpPr/>
          <p:nvPr userDrawn="1"/>
        </p:nvSpPr>
        <p:spPr>
          <a:xfrm>
            <a:off x="8801101" y="4551695"/>
            <a:ext cx="342900" cy="342900"/>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4274802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CFDF07-545B-534A-981A-678E83F0EF26}"/>
              </a:ext>
            </a:extLst>
          </p:cNvPr>
          <p:cNvSpPr>
            <a:spLocks noGrp="1"/>
          </p:cNvSpPr>
          <p:nvPr>
            <p:ph type="title"/>
          </p:nvPr>
        </p:nvSpPr>
        <p:spPr>
          <a:xfrm>
            <a:off x="4979337" y="299576"/>
            <a:ext cx="4022863" cy="993775"/>
          </a:xfrm>
          <a:prstGeom prst="rect">
            <a:avLst/>
          </a:prstGeom>
          <a:noFill/>
        </p:spPr>
        <p:txBody>
          <a:bodyPr vert="horz" lIns="91440" tIns="45720" rIns="91440" bIns="45720" rtlCol="0" anchor="ctr">
            <a:normAutofit/>
          </a:bodyPr>
          <a:lstStyle>
            <a:lvl1pPr>
              <a:defRPr sz="3600" b="1" i="0">
                <a:solidFill>
                  <a:srgbClr val="72BF44"/>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E87BCCD-4779-AB4C-8F8B-C27775585392}"/>
              </a:ext>
            </a:extLst>
          </p:cNvPr>
          <p:cNvSpPr>
            <a:spLocks noGrp="1"/>
          </p:cNvSpPr>
          <p:nvPr>
            <p:ph idx="1"/>
          </p:nvPr>
        </p:nvSpPr>
        <p:spPr>
          <a:xfrm>
            <a:off x="143620" y="1370013"/>
            <a:ext cx="4022863" cy="3262312"/>
          </a:xfrm>
          <a:prstGeom prst="rect">
            <a:avLst/>
          </a:prstGeom>
        </p:spPr>
        <p:txBody>
          <a:bodyPr vert="horz" lIns="91440" tIns="45720" rIns="91440" bIns="45720" rtlCol="0">
            <a:normAutofit/>
          </a:bodyPr>
          <a:lstStyle>
            <a:lvl1pPr>
              <a:defRPr>
                <a:solidFill>
                  <a:schemeClr val="accent5">
                    <a:lumMod val="10000"/>
                  </a:schemeClr>
                </a:solidFill>
                <a:latin typeface="Arial" panose="020B0604020202020204" pitchFamily="34" charset="0"/>
                <a:cs typeface="Arial" panose="020B0604020202020204" pitchFamily="34" charset="0"/>
              </a:defRPr>
            </a:lvl1pPr>
            <a:lvl2pPr>
              <a:defRPr>
                <a:solidFill>
                  <a:schemeClr val="accent5">
                    <a:lumMod val="10000"/>
                  </a:schemeClr>
                </a:solidFill>
                <a:latin typeface="Arial" panose="020B0604020202020204" pitchFamily="34" charset="0"/>
                <a:cs typeface="Arial" panose="020B0604020202020204" pitchFamily="34" charset="0"/>
              </a:defRPr>
            </a:lvl2pPr>
            <a:lvl3pPr>
              <a:defRPr>
                <a:solidFill>
                  <a:schemeClr val="accent5">
                    <a:lumMod val="10000"/>
                  </a:schemeClr>
                </a:solidFill>
                <a:latin typeface="Arial" panose="020B0604020202020204" pitchFamily="34" charset="0"/>
                <a:cs typeface="Arial" panose="020B0604020202020204" pitchFamily="34" charset="0"/>
              </a:defRPr>
            </a:lvl3pPr>
            <a:lvl4pPr>
              <a:defRPr>
                <a:solidFill>
                  <a:schemeClr val="accent5">
                    <a:lumMod val="10000"/>
                  </a:schemeClr>
                </a:solidFill>
                <a:latin typeface="Arial" panose="020B0604020202020204" pitchFamily="34" charset="0"/>
                <a:cs typeface="Arial" panose="020B0604020202020204" pitchFamily="34" charset="0"/>
              </a:defRPr>
            </a:lvl4pPr>
            <a:lvl5pPr>
              <a:defRPr>
                <a:solidFill>
                  <a:schemeClr val="accent5">
                    <a:lumMod val="10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2">
            <a:extLst>
              <a:ext uri="{FF2B5EF4-FFF2-40B4-BE49-F238E27FC236}">
                <a16:creationId xmlns:a16="http://schemas.microsoft.com/office/drawing/2014/main" id="{E439D9BA-A174-D147-92B1-6571C71BBD8F}"/>
              </a:ext>
            </a:extLst>
          </p:cNvPr>
          <p:cNvSpPr>
            <a:spLocks noGrp="1"/>
          </p:cNvSpPr>
          <p:nvPr>
            <p:ph idx="10"/>
          </p:nvPr>
        </p:nvSpPr>
        <p:spPr>
          <a:xfrm>
            <a:off x="4979338" y="1370013"/>
            <a:ext cx="4022863" cy="3262312"/>
          </a:xfrm>
          <a:prstGeom prst="rect">
            <a:avLst/>
          </a:prstGeom>
        </p:spPr>
        <p:txBody>
          <a:bodyPr vert="horz" lIns="91440" tIns="45720" rIns="91440" bIns="45720" rtlCol="0">
            <a:normAutofit/>
          </a:bodyPr>
          <a:lstStyle>
            <a:lvl1pPr>
              <a:defRPr>
                <a:solidFill>
                  <a:schemeClr val="accent5"/>
                </a:solidFill>
                <a:latin typeface="Arial" panose="020B0604020202020204" pitchFamily="34" charset="0"/>
                <a:cs typeface="Arial" panose="020B0604020202020204" pitchFamily="34" charset="0"/>
              </a:defRPr>
            </a:lvl1pPr>
            <a:lvl2pPr>
              <a:defRPr>
                <a:solidFill>
                  <a:schemeClr val="accent5"/>
                </a:solidFill>
                <a:latin typeface="Arial" panose="020B0604020202020204" pitchFamily="34" charset="0"/>
                <a:cs typeface="Arial" panose="020B0604020202020204" pitchFamily="34" charset="0"/>
              </a:defRPr>
            </a:lvl2pPr>
            <a:lvl3pPr>
              <a:defRPr>
                <a:solidFill>
                  <a:schemeClr val="accent5"/>
                </a:solidFill>
                <a:latin typeface="Arial" panose="020B0604020202020204" pitchFamily="34" charset="0"/>
                <a:cs typeface="Arial" panose="020B0604020202020204" pitchFamily="34" charset="0"/>
              </a:defRPr>
            </a:lvl3pPr>
            <a:lvl4pPr>
              <a:defRPr>
                <a:solidFill>
                  <a:schemeClr val="accent5"/>
                </a:solidFill>
                <a:latin typeface="Arial" panose="020B0604020202020204" pitchFamily="34" charset="0"/>
                <a:cs typeface="Arial" panose="020B0604020202020204" pitchFamily="34" charset="0"/>
              </a:defRPr>
            </a:lvl4pPr>
            <a:lvl5pPr>
              <a:defRPr>
                <a:solidFill>
                  <a:schemeClr val="accent5"/>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47619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27568F-B7AC-1D4B-9C9D-E774CE50AC99}"/>
              </a:ext>
            </a:extLst>
          </p:cNvPr>
          <p:cNvSpPr>
            <a:spLocks noGrp="1"/>
          </p:cNvSpPr>
          <p:nvPr>
            <p:ph type="title"/>
          </p:nvPr>
        </p:nvSpPr>
        <p:spPr>
          <a:xfrm>
            <a:off x="5057527" y="402943"/>
            <a:ext cx="4022863" cy="993775"/>
          </a:xfrm>
          <a:prstGeom prst="rect">
            <a:avLst/>
          </a:prstGeom>
        </p:spPr>
        <p:txBody>
          <a:bodyPr vert="horz" lIns="91440" tIns="45720" rIns="91440" bIns="45720" rtlCol="0" anchor="ctr">
            <a:normAutofit/>
          </a:bodyPr>
          <a:lstStyle>
            <a:lvl1pPr>
              <a:defRPr sz="3600" b="1" i="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E2F76977-2975-C944-8E22-F2C8FD57A4AF}"/>
              </a:ext>
            </a:extLst>
          </p:cNvPr>
          <p:cNvSpPr>
            <a:spLocks noGrp="1"/>
          </p:cNvSpPr>
          <p:nvPr>
            <p:ph idx="1"/>
          </p:nvPr>
        </p:nvSpPr>
        <p:spPr>
          <a:xfrm>
            <a:off x="5057527" y="1473380"/>
            <a:ext cx="4022863" cy="3262312"/>
          </a:xfrm>
          <a:prstGeom prst="rect">
            <a:avLst/>
          </a:prstGeom>
        </p:spPr>
        <p:txBody>
          <a:bodyPr vert="horz" lIns="91440" tIns="45720" rIns="91440" bIns="45720" rtlCol="0">
            <a:normAutofit/>
          </a:bodyPr>
          <a:lstStyle>
            <a:lvl1pPr>
              <a:defRPr>
                <a:solidFill>
                  <a:schemeClr val="accent5">
                    <a:lumMod val="10000"/>
                  </a:schemeClr>
                </a:solidFill>
                <a:latin typeface="Arial" panose="020B0604020202020204" pitchFamily="34" charset="0"/>
                <a:cs typeface="Arial" panose="020B0604020202020204" pitchFamily="34" charset="0"/>
              </a:defRPr>
            </a:lvl1pPr>
            <a:lvl2pPr>
              <a:defRPr>
                <a:solidFill>
                  <a:schemeClr val="accent5">
                    <a:lumMod val="10000"/>
                  </a:schemeClr>
                </a:solidFill>
                <a:latin typeface="Arial" panose="020B0604020202020204" pitchFamily="34" charset="0"/>
                <a:cs typeface="Arial" panose="020B0604020202020204" pitchFamily="34" charset="0"/>
              </a:defRPr>
            </a:lvl2pPr>
            <a:lvl3pPr>
              <a:defRPr>
                <a:solidFill>
                  <a:schemeClr val="accent5">
                    <a:lumMod val="10000"/>
                  </a:schemeClr>
                </a:solidFill>
                <a:latin typeface="Arial" panose="020B0604020202020204" pitchFamily="34" charset="0"/>
                <a:cs typeface="Arial" panose="020B0604020202020204" pitchFamily="34" charset="0"/>
              </a:defRPr>
            </a:lvl3pPr>
            <a:lvl4pPr>
              <a:defRPr>
                <a:solidFill>
                  <a:schemeClr val="accent5">
                    <a:lumMod val="10000"/>
                  </a:schemeClr>
                </a:solidFill>
                <a:latin typeface="Arial" panose="020B0604020202020204" pitchFamily="34" charset="0"/>
                <a:cs typeface="Arial" panose="020B0604020202020204" pitchFamily="34" charset="0"/>
              </a:defRPr>
            </a:lvl4pPr>
            <a:lvl5pPr>
              <a:defRPr>
                <a:solidFill>
                  <a:schemeClr val="accent5">
                    <a:lumMod val="10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
            <a:extLst>
              <a:ext uri="{FF2B5EF4-FFF2-40B4-BE49-F238E27FC236}">
                <a16:creationId xmlns:a16="http://schemas.microsoft.com/office/drawing/2014/main" id="{A8016018-1283-664E-993A-E027841B7ECF}"/>
              </a:ext>
            </a:extLst>
          </p:cNvPr>
          <p:cNvSpPr>
            <a:spLocks noGrp="1"/>
          </p:cNvSpPr>
          <p:nvPr>
            <p:ph idx="10"/>
          </p:nvPr>
        </p:nvSpPr>
        <p:spPr>
          <a:xfrm>
            <a:off x="486852" y="1473380"/>
            <a:ext cx="4022863" cy="3262312"/>
          </a:xfrm>
          <a:prstGeom prst="rect">
            <a:avLst/>
          </a:prstGeom>
        </p:spPr>
        <p:txBody>
          <a:bodyPr vert="horz" lIns="91440" tIns="45720" rIns="91440" bIns="45720" rtlCol="0">
            <a:normAutofit/>
          </a:bodyPr>
          <a:lstStyle>
            <a:lvl1pPr>
              <a:defRPr>
                <a:solidFill>
                  <a:srgbClr val="F8F8F8"/>
                </a:solidFill>
                <a:latin typeface="Arial" panose="020B0604020202020204" pitchFamily="34" charset="0"/>
                <a:cs typeface="Arial" panose="020B0604020202020204" pitchFamily="34" charset="0"/>
              </a:defRPr>
            </a:lvl1pPr>
            <a:lvl2pPr>
              <a:defRPr>
                <a:solidFill>
                  <a:srgbClr val="F8F8F8"/>
                </a:solidFill>
                <a:latin typeface="Arial" panose="020B0604020202020204" pitchFamily="34" charset="0"/>
                <a:cs typeface="Arial" panose="020B0604020202020204" pitchFamily="34" charset="0"/>
              </a:defRPr>
            </a:lvl2pPr>
            <a:lvl3pPr>
              <a:defRPr>
                <a:solidFill>
                  <a:srgbClr val="F8F8F8"/>
                </a:solidFill>
                <a:latin typeface="Arial" panose="020B0604020202020204" pitchFamily="34" charset="0"/>
                <a:cs typeface="Arial" panose="020B0604020202020204" pitchFamily="34" charset="0"/>
              </a:defRPr>
            </a:lvl3pPr>
            <a:lvl4pPr>
              <a:defRPr>
                <a:solidFill>
                  <a:srgbClr val="F8F8F8"/>
                </a:solidFill>
                <a:latin typeface="Arial" panose="020B0604020202020204" pitchFamily="34" charset="0"/>
                <a:cs typeface="Arial" panose="020B0604020202020204" pitchFamily="34" charset="0"/>
              </a:defRPr>
            </a:lvl4pPr>
            <a:lvl5pPr>
              <a:defRPr>
                <a:solidFill>
                  <a:srgbClr val="F8F8F8"/>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a:extLst>
              <a:ext uri="{FF2B5EF4-FFF2-40B4-BE49-F238E27FC236}">
                <a16:creationId xmlns:a16="http://schemas.microsoft.com/office/drawing/2014/main" id="{C56052AE-02A9-5D46-A08D-BAA21DD332C6}"/>
              </a:ext>
            </a:extLst>
          </p:cNvPr>
          <p:cNvSpPr>
            <a:spLocks noGrp="1"/>
          </p:cNvSpPr>
          <p:nvPr>
            <p:ph type="body" sz="quarter" idx="11" hasCustomPrompt="1"/>
          </p:nvPr>
        </p:nvSpPr>
        <p:spPr>
          <a:xfrm>
            <a:off x="486852" y="276483"/>
            <a:ext cx="4022725" cy="1033463"/>
          </a:xfrm>
          <a:prstGeom prst="rect">
            <a:avLst/>
          </a:prstGeom>
        </p:spPr>
        <p:txBody>
          <a:bodyPr/>
          <a:lstStyle>
            <a:lvl1pPr marL="0" indent="0">
              <a:buNone/>
              <a:defRPr sz="3600" b="1" i="0">
                <a:solidFill>
                  <a:srgbClr val="72BF44"/>
                </a:solidFill>
                <a:latin typeface="Arial" panose="020B0604020202020204" pitchFamily="34" charset="0"/>
                <a:ea typeface="Roboto Condensed" panose="02000000000000000000" pitchFamily="2" charset="0"/>
                <a:cs typeface="Arial" panose="020B0604020202020204" pitchFamily="34" charset="0"/>
              </a:defRPr>
            </a:lvl1pPr>
          </a:lstStyle>
          <a:p>
            <a:r>
              <a:rPr lang="en-US" b="1" i="0" dirty="0">
                <a:solidFill>
                  <a:schemeClr val="accent3"/>
                </a:solidFill>
                <a:latin typeface="Roboto Condensed" panose="02000000000000000000" pitchFamily="2" charset="0"/>
                <a:ea typeface="Roboto Condensed" panose="02000000000000000000" pitchFamily="2" charset="0"/>
              </a:rPr>
              <a:t>Click to edit Master title style</a:t>
            </a:r>
          </a:p>
          <a:p>
            <a:pPr lvl="4"/>
            <a:endParaRPr lang="en-US" dirty="0"/>
          </a:p>
        </p:txBody>
      </p:sp>
    </p:spTree>
    <p:extLst>
      <p:ext uri="{BB962C8B-B14F-4D97-AF65-F5344CB8AC3E}">
        <p14:creationId xmlns:p14="http://schemas.microsoft.com/office/powerpoint/2010/main" val="9734028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7" Type="http://schemas.openxmlformats.org/officeDocument/2006/relationships/slide" Target="../slides/slid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0.svg"/><Relationship Id="rId5" Type="http://schemas.openxmlformats.org/officeDocument/2006/relationships/image" Target="../media/image7.png"/><Relationship Id="rId4"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4.xml"/><Relationship Id="rId4" Type="http://schemas.openxmlformats.org/officeDocument/2006/relationships/image" Target="../media/image3.sv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3.xml"/><Relationship Id="rId1" Type="http://schemas.openxmlformats.org/officeDocument/2006/relationships/slideLayout" Target="../slideLayouts/slideLayout5.xml"/><Relationship Id="rId5" Type="http://schemas.openxmlformats.org/officeDocument/2006/relationships/image" Target="../media/image3.svg"/><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4.xml"/><Relationship Id="rId1" Type="http://schemas.openxmlformats.org/officeDocument/2006/relationships/slideLayout" Target="../slideLayouts/slideLayout6.xml"/><Relationship Id="rId5" Type="http://schemas.openxmlformats.org/officeDocument/2006/relationships/image" Target="../media/image3.svg"/><Relationship Id="rId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image" Target="../media/image5.png"/><Relationship Id="rId2" Type="http://schemas.openxmlformats.org/officeDocument/2006/relationships/theme" Target="../theme/theme5.xml"/><Relationship Id="rId1" Type="http://schemas.openxmlformats.org/officeDocument/2006/relationships/slideLayout" Target="../slideLayouts/slideLayout7.xml"/><Relationship Id="rId4" Type="http://schemas.openxmlformats.org/officeDocument/2006/relationships/image" Target="../media/image2.png"/><Relationship Id="rId9" Type="http://schemas.openxmlformats.org/officeDocument/2006/relationships/slide" Target="../slides/slide3.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theme" Target="../theme/theme6.xml"/><Relationship Id="rId1" Type="http://schemas.openxmlformats.org/officeDocument/2006/relationships/slideLayout" Target="../slideLayouts/slideLayout8.xml"/><Relationship Id="rId5" Type="http://schemas.openxmlformats.org/officeDocument/2006/relationships/image" Target="../media/image3.svg"/><Relationship Id="rId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7.xml"/><Relationship Id="rId1" Type="http://schemas.openxmlformats.org/officeDocument/2006/relationships/slideLayout" Target="../slideLayouts/slideLayout9.xml"/><Relationship Id="rId4" Type="http://schemas.openxmlformats.org/officeDocument/2006/relationships/image" Target="../media/image3.sv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8.xml"/><Relationship Id="rId1" Type="http://schemas.openxmlformats.org/officeDocument/2006/relationships/slideLayout" Target="../slideLayouts/slideLayout10.xml"/><Relationship Id="rId4" Type="http://schemas.openxmlformats.org/officeDocument/2006/relationships/image" Target="../media/image3.svg"/></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image" Target="../media/image3.sv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8F8F8"/>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8CC9D2F-6CC9-0646-9784-23BA2CE6C429}"/>
              </a:ext>
            </a:extLst>
          </p:cNvPr>
          <p:cNvPicPr>
            <a:picLocks noChangeAspect="1"/>
          </p:cNvPicPr>
          <p:nvPr userDrawn="1"/>
        </p:nvPicPr>
        <p:blipFill>
          <a:blip r:embed="rId5"/>
          <a:stretch>
            <a:fillRect/>
          </a:stretch>
        </p:blipFill>
        <p:spPr>
          <a:xfrm>
            <a:off x="0" y="20625"/>
            <a:ext cx="9144000" cy="5143500"/>
          </a:xfrm>
          <a:prstGeom prst="rect">
            <a:avLst/>
          </a:prstGeom>
        </p:spPr>
      </p:pic>
      <p:pic>
        <p:nvPicPr>
          <p:cNvPr id="7" name="Graphic 6">
            <a:extLst>
              <a:ext uri="{FF2B5EF4-FFF2-40B4-BE49-F238E27FC236}">
                <a16:creationId xmlns:a16="http://schemas.microsoft.com/office/drawing/2014/main" id="{E9433978-1E1B-D145-A702-1F50F67C9D3A}"/>
              </a:ext>
            </a:extLst>
          </p:cNvPr>
          <p:cNvPicPr>
            <a:picLocks noChangeAspect="1"/>
          </p:cNvPicPr>
          <p:nvPr userDrawn="1"/>
        </p:nvPicPr>
        <p:blipFill>
          <a:blip r:embed="rId6">
            <a:extLst>
              <a:ext uri="{96DAC541-7B7A-43D3-8B79-37D633B846F1}">
                <asvg:svgBlip xmlns="" xmlns:asvg="http://schemas.microsoft.com/office/drawing/2016/SVG/main" r:embed="rId7"/>
              </a:ext>
            </a:extLst>
          </a:blip>
          <a:stretch>
            <a:fillRect/>
          </a:stretch>
        </p:blipFill>
        <p:spPr>
          <a:xfrm>
            <a:off x="3501763" y="468396"/>
            <a:ext cx="2225269" cy="858515"/>
          </a:xfrm>
          <a:prstGeom prst="rect">
            <a:avLst/>
          </a:prstGeom>
        </p:spPr>
      </p:pic>
    </p:spTree>
    <p:extLst>
      <p:ext uri="{BB962C8B-B14F-4D97-AF65-F5344CB8AC3E}">
        <p14:creationId xmlns:p14="http://schemas.microsoft.com/office/powerpoint/2010/main" val="2620345885"/>
      </p:ext>
    </p:extLst>
  </p:cSld>
  <p:clrMap bg1="lt1" tx1="dk1" bg2="lt2" tx2="dk2" accent1="accent1" accent2="accent2" accent3="accent3" accent4="accent4" accent5="accent5" accent6="accent6" hlink="hlink" folHlink="folHlink"/>
  <p:sldLayoutIdLst>
    <p:sldLayoutId id="2147483660" r:id="rId1"/>
    <p:sldLayoutId id="2147483744" r:id="rId2"/>
    <p:sldLayoutId id="2147483748" r:id="rId3"/>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descr="A picture containing flower&#10;&#10;Description automatically generated">
            <a:extLst>
              <a:ext uri="{FF2B5EF4-FFF2-40B4-BE49-F238E27FC236}">
                <a16:creationId xmlns:a16="http://schemas.microsoft.com/office/drawing/2014/main" id="{AC645B82-8F90-974B-B4FA-03A570831FB1}"/>
              </a:ext>
            </a:extLst>
          </p:cNvPr>
          <p:cNvPicPr>
            <a:picLocks noChangeAspect="1"/>
          </p:cNvPicPr>
          <p:nvPr userDrawn="1"/>
        </p:nvPicPr>
        <p:blipFill>
          <a:blip r:embed="rId4"/>
          <a:stretch>
            <a:fillRect/>
          </a:stretch>
        </p:blipFill>
        <p:spPr>
          <a:xfrm>
            <a:off x="4388127" y="2289976"/>
            <a:ext cx="4755874" cy="2853524"/>
          </a:xfrm>
          <a:prstGeom prst="rect">
            <a:avLst/>
          </a:prstGeom>
        </p:spPr>
      </p:pic>
      <p:pic>
        <p:nvPicPr>
          <p:cNvPr id="7" name="Graphic 6">
            <a:extLst>
              <a:ext uri="{FF2B5EF4-FFF2-40B4-BE49-F238E27FC236}">
                <a16:creationId xmlns:a16="http://schemas.microsoft.com/office/drawing/2014/main" id="{816FF221-F392-0341-99A7-2550037B84C5}"/>
              </a:ext>
            </a:extLst>
          </p:cNvPr>
          <p:cNvPicPr>
            <a:picLocks noChangeAspect="1"/>
          </p:cNvPicPr>
          <p:nvPr userDrawn="1"/>
        </p:nvPicPr>
        <p:blipFill>
          <a:blip r:embed="rId5">
            <a:extLst>
              <a:ext uri="{96DAC541-7B7A-43D3-8B79-37D633B846F1}">
                <asvg:svgBlip xmlns="" xmlns:asvg="http://schemas.microsoft.com/office/drawing/2016/SVG/main" r:embed="rId6"/>
              </a:ext>
            </a:extLst>
          </a:blip>
          <a:stretch>
            <a:fillRect/>
          </a:stretch>
        </p:blipFill>
        <p:spPr>
          <a:xfrm>
            <a:off x="162045" y="4564416"/>
            <a:ext cx="971940" cy="374977"/>
          </a:xfrm>
          <a:prstGeom prst="rect">
            <a:avLst/>
          </a:prstGeom>
        </p:spPr>
      </p:pic>
      <p:sp>
        <p:nvSpPr>
          <p:cNvPr id="8" name="TextBox 7">
            <a:extLst>
              <a:ext uri="{FF2B5EF4-FFF2-40B4-BE49-F238E27FC236}">
                <a16:creationId xmlns:a16="http://schemas.microsoft.com/office/drawing/2014/main" id="{A4C83BDC-3132-1648-8B79-D31E40F18F19}"/>
              </a:ext>
            </a:extLst>
          </p:cNvPr>
          <p:cNvSpPr txBox="1"/>
          <p:nvPr userDrawn="1"/>
        </p:nvSpPr>
        <p:spPr>
          <a:xfrm>
            <a:off x="6723343" y="4839365"/>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6" name="TextBox 5">
            <a:extLst>
              <a:ext uri="{FF2B5EF4-FFF2-40B4-BE49-F238E27FC236}">
                <a16:creationId xmlns:a16="http://schemas.microsoft.com/office/drawing/2014/main" id="{94B9226F-6341-5E4E-9B49-664C452CCD7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
        <p:nvSpPr>
          <p:cNvPr id="2" name="Action Button: Return 1">
            <a:hlinkClick r:id="rId7" action="ppaction://hlinksldjump" highlightClick="1"/>
          </p:cNvPr>
          <p:cNvSpPr/>
          <p:nvPr userDrawn="1"/>
        </p:nvSpPr>
        <p:spPr>
          <a:xfrm>
            <a:off x="8801101" y="4564416"/>
            <a:ext cx="342900" cy="342900"/>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
        <p:nvSpPr>
          <p:cNvPr id="4" name="TextBox 3"/>
          <p:cNvSpPr txBox="1"/>
          <p:nvPr userDrawn="1"/>
        </p:nvSpPr>
        <p:spPr>
          <a:xfrm>
            <a:off x="4089115" y="4741519"/>
            <a:ext cx="965771" cy="276999"/>
          </a:xfrm>
          <a:prstGeom prst="rect">
            <a:avLst/>
          </a:prstGeom>
          <a:noFill/>
        </p:spPr>
        <p:txBody>
          <a:bodyPr wrap="square" rtlCol="0">
            <a:spAutoFit/>
          </a:bodyPr>
          <a:lstStyle/>
          <a:p>
            <a:pPr algn="ctr"/>
            <a:r>
              <a:rPr lang="en-US" sz="1200" cap="small" baseline="0" dirty="0" smtClean="0"/>
              <a:t>Gas Utility</a:t>
            </a:r>
            <a:endParaRPr lang="en-US" sz="1200" cap="small" baseline="0" dirty="0"/>
          </a:p>
        </p:txBody>
      </p:sp>
    </p:spTree>
    <p:extLst>
      <p:ext uri="{BB962C8B-B14F-4D97-AF65-F5344CB8AC3E}">
        <p14:creationId xmlns:p14="http://schemas.microsoft.com/office/powerpoint/2010/main" val="653928453"/>
      </p:ext>
    </p:extLst>
  </p:cSld>
  <p:clrMap bg1="lt1" tx1="dk1" bg2="lt2" tx2="dk2" accent1="accent1" accent2="accent2" accent3="accent3" accent4="accent4" accent5="accent5" accent6="accent6" hlink="hlink" folHlink="folHlink"/>
  <p:sldLayoutIdLst>
    <p:sldLayoutId id="2147483746" r:id="rId1"/>
    <p:sldLayoutId id="2147483747" r:id="rId2"/>
  </p:sldLayoutIdLst>
  <p:timing>
    <p:tnLst>
      <p:par>
        <p:cTn id="1" dur="indefinite" restart="never" nodeType="tmRoot"/>
      </p:par>
    </p:tnLst>
  </p:timing>
  <p:hf sldNum="0" hdr="0" ftr="0" dt="0"/>
  <p:txStyles>
    <p:titleStyle>
      <a:lvl1pPr algn="l" defTabSz="914378"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594" indent="-228594" algn="l" defTabSz="914378"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783" indent="-228594" algn="l" defTabSz="914378"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5"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8E8E8"/>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6BC1652-55E2-FB41-9E88-65D17815A2DD}"/>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accent5">
                    <a:lumMod val="50000"/>
                  </a:schemeClr>
                </a:solidFill>
                <a:latin typeface="Arial" panose="020B0604020202020204" pitchFamily="34" charset="0"/>
                <a:cs typeface="Arial" panose="020B0604020202020204" pitchFamily="34" charset="0"/>
              </a:rPr>
              <a:pPr/>
              <a:t>‹#›</a:t>
            </a:fld>
            <a:endParaRPr lang="en-US" altLang="en-US" sz="1800" dirty="0">
              <a:solidFill>
                <a:schemeClr val="accent5">
                  <a:lumMod val="50000"/>
                </a:schemeClr>
              </a:solidFill>
            </a:endParaRPr>
          </a:p>
        </p:txBody>
      </p:sp>
      <p:pic>
        <p:nvPicPr>
          <p:cNvPr id="11" name="Graphic 10">
            <a:extLst>
              <a:ext uri="{FF2B5EF4-FFF2-40B4-BE49-F238E27FC236}">
                <a16:creationId xmlns:a16="http://schemas.microsoft.com/office/drawing/2014/main" id="{C18854D3-5B2D-B54C-8AA9-EA575BD7A844}"/>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162045" y="4564415"/>
            <a:ext cx="971940" cy="374977"/>
          </a:xfrm>
          <a:prstGeom prst="rect">
            <a:avLst/>
          </a:prstGeom>
        </p:spPr>
      </p:pic>
      <p:sp>
        <p:nvSpPr>
          <p:cNvPr id="5" name="TextBox 4">
            <a:extLst>
              <a:ext uri="{FF2B5EF4-FFF2-40B4-BE49-F238E27FC236}">
                <a16:creationId xmlns:a16="http://schemas.microsoft.com/office/drawing/2014/main" id="{E9F793FC-793F-644E-83C7-3F18D8BD039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6" name="TextBox 5">
            <a:extLst>
              <a:ext uri="{FF2B5EF4-FFF2-40B4-BE49-F238E27FC236}">
                <a16:creationId xmlns:a16="http://schemas.microsoft.com/office/drawing/2014/main" id="{9D90879F-CC17-D544-9BF6-5499D124F3D6}"/>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Tree>
    <p:extLst>
      <p:ext uri="{BB962C8B-B14F-4D97-AF65-F5344CB8AC3E}">
        <p14:creationId xmlns:p14="http://schemas.microsoft.com/office/powerpoint/2010/main" val="2624466119"/>
      </p:ext>
    </p:extLst>
  </p:cSld>
  <p:clrMap bg1="lt1" tx1="dk1" bg2="lt2" tx2="dk2" accent1="accent1" accent2="accent2" accent3="accent3" accent4="accent4" accent5="accent5" accent6="accent6" hlink="hlink" folHlink="folHlink"/>
  <p:sldLayoutIdLst>
    <p:sldLayoutId id="2147483666" r:id="rId1"/>
  </p:sldLayoutIdLst>
  <p:hf sldNum="0" hdr="0" ftr="0" dt="0"/>
  <p:txStyles>
    <p:titleStyle>
      <a:lvl1pPr algn="l" defTabSz="914400" rtl="0" eaLnBrk="1" latinLnBrk="0" hangingPunct="1">
        <a:lnSpc>
          <a:spcPct val="90000"/>
        </a:lnSpc>
        <a:spcBef>
          <a:spcPct val="0"/>
        </a:spcBef>
        <a:buNone/>
        <a:defRPr sz="4000" b="1" i="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A9D9328-B13F-A24B-A881-B78BB3F6D137}"/>
              </a:ext>
            </a:extLst>
          </p:cNvPr>
          <p:cNvPicPr>
            <a:picLocks noChangeAspect="1"/>
          </p:cNvPicPr>
          <p:nvPr userDrawn="1"/>
        </p:nvPicPr>
        <p:blipFill>
          <a:blip r:embed="rId3"/>
          <a:stretch>
            <a:fillRect/>
          </a:stretch>
        </p:blipFill>
        <p:spPr>
          <a:xfrm>
            <a:off x="0" y="0"/>
            <a:ext cx="9144000" cy="5143500"/>
          </a:xfrm>
          <a:prstGeom prst="rect">
            <a:avLst/>
          </a:prstGeom>
        </p:spPr>
      </p:pic>
      <p:pic>
        <p:nvPicPr>
          <p:cNvPr id="9" name="Graphic 8">
            <a:extLst>
              <a:ext uri="{FF2B5EF4-FFF2-40B4-BE49-F238E27FC236}">
                <a16:creationId xmlns:a16="http://schemas.microsoft.com/office/drawing/2014/main" id="{EB60C660-ED40-BC45-945E-DD04300B4E8F}"/>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756CEC1B-BD31-A544-8F3C-E0891B5EC2DB}"/>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1"/>
                </a:solidFill>
                <a:latin typeface="Arial" panose="020B0604020202020204" pitchFamily="34" charset="0"/>
                <a:cs typeface="Arial" panose="020B0604020202020204" pitchFamily="34" charset="0"/>
              </a:rPr>
              <a:pPr/>
              <a:t>‹#›</a:t>
            </a:fld>
            <a:endParaRPr lang="en-US" altLang="en-US" sz="1800" dirty="0">
              <a:solidFill>
                <a:schemeClr val="bg1"/>
              </a:solidFill>
            </a:endParaRPr>
          </a:p>
        </p:txBody>
      </p:sp>
      <p:sp>
        <p:nvSpPr>
          <p:cNvPr id="8" name="TextBox 7">
            <a:extLst>
              <a:ext uri="{FF2B5EF4-FFF2-40B4-BE49-F238E27FC236}">
                <a16:creationId xmlns:a16="http://schemas.microsoft.com/office/drawing/2014/main" id="{844153E8-7F87-D14D-8B74-23457BB2DF3B}"/>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6" name="TextBox 5">
            <a:extLst>
              <a:ext uri="{FF2B5EF4-FFF2-40B4-BE49-F238E27FC236}">
                <a16:creationId xmlns:a16="http://schemas.microsoft.com/office/drawing/2014/main" id="{CB320464-AB67-F04E-8D71-40FD374399F4}"/>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1147664552"/>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61983D-FC98-2343-8D3E-9D93C705584C}"/>
              </a:ext>
            </a:extLst>
          </p:cNvPr>
          <p:cNvPicPr>
            <a:picLocks noChangeAspect="1"/>
          </p:cNvPicPr>
          <p:nvPr userDrawn="1"/>
        </p:nvPicPr>
        <p:blipFill>
          <a:blip r:embed="rId3"/>
          <a:stretch>
            <a:fillRect/>
          </a:stretch>
        </p:blipFill>
        <p:spPr>
          <a:xfrm>
            <a:off x="0" y="0"/>
            <a:ext cx="9144000" cy="5143500"/>
          </a:xfrm>
          <a:prstGeom prst="rect">
            <a:avLst/>
          </a:prstGeom>
        </p:spPr>
      </p:pic>
      <p:pic>
        <p:nvPicPr>
          <p:cNvPr id="9" name="Graphic 8">
            <a:extLst>
              <a:ext uri="{FF2B5EF4-FFF2-40B4-BE49-F238E27FC236}">
                <a16:creationId xmlns:a16="http://schemas.microsoft.com/office/drawing/2014/main" id="{EB60C660-ED40-BC45-945E-DD04300B4E8F}"/>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756CEC1B-BD31-A544-8F3C-E0891B5EC2DB}"/>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2"/>
                </a:solidFill>
                <a:latin typeface="Arial" panose="020B0604020202020204" pitchFamily="34" charset="0"/>
                <a:cs typeface="Arial" panose="020B0604020202020204" pitchFamily="34" charset="0"/>
              </a:rPr>
              <a:pPr/>
              <a:t>‹#›</a:t>
            </a:fld>
            <a:endParaRPr lang="en-US" altLang="en-US" sz="1800" dirty="0">
              <a:solidFill>
                <a:schemeClr val="bg2"/>
              </a:solidFill>
            </a:endParaRPr>
          </a:p>
        </p:txBody>
      </p:sp>
      <p:sp>
        <p:nvSpPr>
          <p:cNvPr id="8" name="TextBox 7">
            <a:extLst>
              <a:ext uri="{FF2B5EF4-FFF2-40B4-BE49-F238E27FC236}">
                <a16:creationId xmlns:a16="http://schemas.microsoft.com/office/drawing/2014/main" id="{844153E8-7F87-D14D-8B74-23457BB2DF3B}"/>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bg2"/>
                </a:solidFill>
              </a:rPr>
              <a:t>©2023 National Safety Council</a:t>
            </a:r>
          </a:p>
        </p:txBody>
      </p:sp>
      <p:sp>
        <p:nvSpPr>
          <p:cNvPr id="10" name="TextBox 9">
            <a:extLst>
              <a:ext uri="{FF2B5EF4-FFF2-40B4-BE49-F238E27FC236}">
                <a16:creationId xmlns:a16="http://schemas.microsoft.com/office/drawing/2014/main" id="{D6A408D5-7A26-1D47-AD70-B81EB29B49E6}"/>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bg2"/>
                </a:solidFill>
              </a:rPr>
              <a:t>CONFIDENTIAL</a:t>
            </a:r>
          </a:p>
        </p:txBody>
      </p:sp>
    </p:spTree>
    <p:extLst>
      <p:ext uri="{BB962C8B-B14F-4D97-AF65-F5344CB8AC3E}">
        <p14:creationId xmlns:p14="http://schemas.microsoft.com/office/powerpoint/2010/main" val="1809936670"/>
      </p:ext>
    </p:extLst>
  </p:cSld>
  <p:clrMap bg1="lt1" tx1="dk1" bg2="lt2" tx2="dk2" accent1="accent1" accent2="accent2" accent3="accent3" accent4="accent4" accent5="accent5" accent6="accent6" hlink="hlink" folHlink="folHlink"/>
  <p:sldLayoutIdLst>
    <p:sldLayoutId id="2147483740"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descr="A picture containing flower&#10;&#10;Description automatically generated">
            <a:extLst>
              <a:ext uri="{FF2B5EF4-FFF2-40B4-BE49-F238E27FC236}">
                <a16:creationId xmlns:a16="http://schemas.microsoft.com/office/drawing/2014/main" id="{AC645B82-8F90-974B-B4FA-03A570831FB1}"/>
              </a:ext>
            </a:extLst>
          </p:cNvPr>
          <p:cNvPicPr>
            <a:picLocks noChangeAspect="1"/>
          </p:cNvPicPr>
          <p:nvPr userDrawn="1"/>
        </p:nvPicPr>
        <p:blipFill>
          <a:blip r:embed="rId3"/>
          <a:stretch>
            <a:fillRect/>
          </a:stretch>
        </p:blipFill>
        <p:spPr>
          <a:xfrm>
            <a:off x="4388126" y="2289976"/>
            <a:ext cx="4755874" cy="2853524"/>
          </a:xfrm>
          <a:prstGeom prst="rect">
            <a:avLst/>
          </a:prstGeom>
        </p:spPr>
      </p:pic>
      <p:sp>
        <p:nvSpPr>
          <p:cNvPr id="5" name="TextBox 4">
            <a:extLst>
              <a:ext uri="{FF2B5EF4-FFF2-40B4-BE49-F238E27FC236}">
                <a16:creationId xmlns:a16="http://schemas.microsoft.com/office/drawing/2014/main" id="{F87F5932-10CA-B84C-B61A-2D1670D09E00}"/>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1"/>
                </a:solidFill>
                <a:latin typeface="Arial" panose="020B0604020202020204" pitchFamily="34" charset="0"/>
                <a:cs typeface="Arial" panose="020B0604020202020204" pitchFamily="34" charset="0"/>
              </a:rPr>
              <a:pPr/>
              <a:t>‹#›</a:t>
            </a:fld>
            <a:endParaRPr lang="en-US" altLang="en-US" sz="1800" dirty="0">
              <a:solidFill>
                <a:schemeClr val="bg1"/>
              </a:solidFill>
            </a:endParaRPr>
          </a:p>
        </p:txBody>
      </p:sp>
      <p:pic>
        <p:nvPicPr>
          <p:cNvPr id="7" name="Graphic 6">
            <a:extLst>
              <a:ext uri="{FF2B5EF4-FFF2-40B4-BE49-F238E27FC236}">
                <a16:creationId xmlns:a16="http://schemas.microsoft.com/office/drawing/2014/main" id="{816FF221-F392-0341-99A7-2550037B84C5}"/>
              </a:ext>
            </a:extLst>
          </p:cNvPr>
          <p:cNvPicPr>
            <a:picLocks noChangeAspect="1"/>
          </p:cNvPicPr>
          <p:nvPr userDrawn="1"/>
        </p:nvPicPr>
        <p:blipFill>
          <a:blip r:embed="rId4">
            <a:extLst>
              <a:ext uri="{96DAC541-7B7A-43D3-8B79-37D633B846F1}">
                <asvg:svgBlip xmlns="" xmlns:asvg="http://schemas.microsoft.com/office/drawing/2016/SVG/main" r:embed="rId8"/>
              </a:ext>
            </a:extLst>
          </a:blip>
          <a:stretch>
            <a:fillRect/>
          </a:stretch>
        </p:blipFill>
        <p:spPr>
          <a:xfrm>
            <a:off x="162045" y="4564415"/>
            <a:ext cx="971940" cy="374977"/>
          </a:xfrm>
          <a:prstGeom prst="rect">
            <a:avLst/>
          </a:prstGeom>
        </p:spPr>
      </p:pic>
      <p:sp>
        <p:nvSpPr>
          <p:cNvPr id="8" name="TextBox 7">
            <a:extLst>
              <a:ext uri="{FF2B5EF4-FFF2-40B4-BE49-F238E27FC236}">
                <a16:creationId xmlns:a16="http://schemas.microsoft.com/office/drawing/2014/main" id="{A4C83BDC-3132-1648-8B79-D31E40F18F19}"/>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6" name="TextBox 5">
            <a:extLst>
              <a:ext uri="{FF2B5EF4-FFF2-40B4-BE49-F238E27FC236}">
                <a16:creationId xmlns:a16="http://schemas.microsoft.com/office/drawing/2014/main" id="{94B9226F-6341-5E4E-9B49-664C452CCD7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
        <p:nvSpPr>
          <p:cNvPr id="9" name="TextBox 8"/>
          <p:cNvSpPr txBox="1"/>
          <p:nvPr userDrawn="1"/>
        </p:nvSpPr>
        <p:spPr>
          <a:xfrm>
            <a:off x="4089115" y="4741519"/>
            <a:ext cx="965771" cy="276999"/>
          </a:xfrm>
          <a:prstGeom prst="rect">
            <a:avLst/>
          </a:prstGeom>
          <a:noFill/>
        </p:spPr>
        <p:txBody>
          <a:bodyPr wrap="square" rtlCol="0">
            <a:spAutoFit/>
          </a:bodyPr>
          <a:lstStyle/>
          <a:p>
            <a:pPr algn="ctr"/>
            <a:r>
              <a:rPr lang="en-US" sz="1200" cap="small" baseline="0" dirty="0" smtClean="0"/>
              <a:t>Gas Utility</a:t>
            </a:r>
            <a:endParaRPr lang="en-US" sz="1200" cap="small" baseline="0" dirty="0"/>
          </a:p>
        </p:txBody>
      </p:sp>
      <p:sp>
        <p:nvSpPr>
          <p:cNvPr id="10" name="Action Button: Return 9">
            <a:hlinkClick r:id="rId9" action="ppaction://hlinksldjump" highlightClick="1"/>
          </p:cNvPr>
          <p:cNvSpPr/>
          <p:nvPr userDrawn="1"/>
        </p:nvSpPr>
        <p:spPr>
          <a:xfrm>
            <a:off x="8801101" y="4536283"/>
            <a:ext cx="342900" cy="342900"/>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220331990"/>
      </p:ext>
    </p:extLst>
  </p:cSld>
  <p:clrMap bg1="lt1" tx1="dk1" bg2="lt2" tx2="dk2" accent1="accent1" accent2="accent2" accent3="accent3" accent4="accent4" accent5="accent5" accent6="accent6" hlink="hlink" folHlink="folHlink"/>
  <p:sldLayoutIdLst>
    <p:sldLayoutId id="2147483709"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alpha val="0"/>
          </a:srgb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96D3F5B-2A21-5744-8BDE-2F6EEDCC2C12}"/>
              </a:ext>
            </a:extLst>
          </p:cNvPr>
          <p:cNvPicPr>
            <a:picLocks noChangeAspect="1"/>
          </p:cNvPicPr>
          <p:nvPr userDrawn="1"/>
        </p:nvPicPr>
        <p:blipFill>
          <a:blip r:embed="rId3"/>
          <a:stretch>
            <a:fillRect/>
          </a:stretch>
        </p:blipFill>
        <p:spPr>
          <a:xfrm>
            <a:off x="0" y="0"/>
            <a:ext cx="9144000" cy="5143500"/>
          </a:xfrm>
          <a:prstGeom prst="rect">
            <a:avLst/>
          </a:prstGeom>
        </p:spPr>
      </p:pic>
      <p:sp>
        <p:nvSpPr>
          <p:cNvPr id="5" name="TextBox 4">
            <a:extLst>
              <a:ext uri="{FF2B5EF4-FFF2-40B4-BE49-F238E27FC236}">
                <a16:creationId xmlns:a16="http://schemas.microsoft.com/office/drawing/2014/main" id="{48587371-7B13-4043-9C66-4200AD637B48}"/>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1"/>
                </a:solidFill>
                <a:latin typeface="Arial" panose="020B0604020202020204" pitchFamily="34" charset="0"/>
                <a:cs typeface="Arial" panose="020B0604020202020204" pitchFamily="34" charset="0"/>
              </a:rPr>
              <a:pPr/>
              <a:t>‹#›</a:t>
            </a:fld>
            <a:endParaRPr lang="en-US" altLang="en-US" sz="1800" dirty="0">
              <a:solidFill>
                <a:schemeClr val="bg1"/>
              </a:solidFill>
            </a:endParaRPr>
          </a:p>
        </p:txBody>
      </p:sp>
      <p:pic>
        <p:nvPicPr>
          <p:cNvPr id="9" name="Graphic 8">
            <a:extLst>
              <a:ext uri="{FF2B5EF4-FFF2-40B4-BE49-F238E27FC236}">
                <a16:creationId xmlns:a16="http://schemas.microsoft.com/office/drawing/2014/main" id="{AC4633BD-C82B-0440-8F54-89290F1A29B4}"/>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162045" y="4564415"/>
            <a:ext cx="971940" cy="374977"/>
          </a:xfrm>
          <a:prstGeom prst="rect">
            <a:avLst/>
          </a:prstGeom>
        </p:spPr>
      </p:pic>
      <p:sp>
        <p:nvSpPr>
          <p:cNvPr id="13" name="TextBox 12">
            <a:extLst>
              <a:ext uri="{FF2B5EF4-FFF2-40B4-BE49-F238E27FC236}">
                <a16:creationId xmlns:a16="http://schemas.microsoft.com/office/drawing/2014/main" id="{8FD8C416-F01A-EE4C-8553-9939D14359F1}"/>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10" name="TextBox 9">
            <a:extLst>
              <a:ext uri="{FF2B5EF4-FFF2-40B4-BE49-F238E27FC236}">
                <a16:creationId xmlns:a16="http://schemas.microsoft.com/office/drawing/2014/main" id="{DCD1DBE2-241F-9C49-8873-57303CB35B01}"/>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3037110771"/>
      </p:ext>
    </p:extLst>
  </p:cSld>
  <p:clrMap bg1="lt1" tx1="dk1" bg2="lt2" tx2="dk2" accent1="accent1" accent2="accent2" accent3="accent3" accent4="accent4" accent5="accent5" accent6="accent6" hlink="hlink" folHlink="folHlink"/>
  <p:sldLayoutIdLst>
    <p:sldLayoutId id="2147483732"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 name="Round Single Corner Rectangle 10">
            <a:extLst>
              <a:ext uri="{FF2B5EF4-FFF2-40B4-BE49-F238E27FC236}">
                <a16:creationId xmlns:a16="http://schemas.microsoft.com/office/drawing/2014/main" id="{31444F52-4A7A-1545-9318-64EB33157434}"/>
              </a:ext>
            </a:extLst>
          </p:cNvPr>
          <p:cNvSpPr/>
          <p:nvPr userDrawn="1"/>
        </p:nvSpPr>
        <p:spPr>
          <a:xfrm rot="5400000">
            <a:off x="345163" y="-345163"/>
            <a:ext cx="4287405" cy="4977730"/>
          </a:xfrm>
          <a:custGeom>
            <a:avLst/>
            <a:gdLst>
              <a:gd name="connsiteX0" fmla="*/ 0 w 4287405"/>
              <a:gd name="connsiteY0" fmla="*/ 0 h 4977635"/>
              <a:gd name="connsiteX1" fmla="*/ 3572823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163615 h 5141250"/>
              <a:gd name="connsiteX1" fmla="*/ 3820330 w 4287405"/>
              <a:gd name="connsiteY1" fmla="*/ 163615 h 5141250"/>
              <a:gd name="connsiteX2" fmla="*/ 4287405 w 4287405"/>
              <a:gd name="connsiteY2" fmla="*/ 555064 h 5141250"/>
              <a:gd name="connsiteX3" fmla="*/ 4287405 w 4287405"/>
              <a:gd name="connsiteY3" fmla="*/ 5141250 h 5141250"/>
              <a:gd name="connsiteX4" fmla="*/ 0 w 4287405"/>
              <a:gd name="connsiteY4" fmla="*/ 5141250 h 5141250"/>
              <a:gd name="connsiteX5" fmla="*/ 0 w 4287405"/>
              <a:gd name="connsiteY5" fmla="*/ 163615 h 5141250"/>
              <a:gd name="connsiteX0" fmla="*/ 0 w 4287405"/>
              <a:gd name="connsiteY0" fmla="*/ 95 h 4977730"/>
              <a:gd name="connsiteX1" fmla="*/ 3820330 w 4287405"/>
              <a:gd name="connsiteY1" fmla="*/ 95 h 4977730"/>
              <a:gd name="connsiteX2" fmla="*/ 4287405 w 4287405"/>
              <a:gd name="connsiteY2" fmla="*/ 391544 h 4977730"/>
              <a:gd name="connsiteX3" fmla="*/ 4287405 w 4287405"/>
              <a:gd name="connsiteY3" fmla="*/ 4977730 h 4977730"/>
              <a:gd name="connsiteX4" fmla="*/ 0 w 4287405"/>
              <a:gd name="connsiteY4" fmla="*/ 4977730 h 4977730"/>
              <a:gd name="connsiteX5" fmla="*/ 0 w 4287405"/>
              <a:gd name="connsiteY5" fmla="*/ 95 h 497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7405" h="4977730">
                <a:moveTo>
                  <a:pt x="0" y="95"/>
                </a:moveTo>
                <a:lnTo>
                  <a:pt x="3820330" y="95"/>
                </a:lnTo>
                <a:cubicBezTo>
                  <a:pt x="4125606" y="95"/>
                  <a:pt x="4287408" y="-16531"/>
                  <a:pt x="4287405" y="391544"/>
                </a:cubicBezTo>
                <a:cubicBezTo>
                  <a:pt x="4287402" y="799619"/>
                  <a:pt x="4287405" y="3449001"/>
                  <a:pt x="4287405" y="4977730"/>
                </a:cubicBezTo>
                <a:lnTo>
                  <a:pt x="0" y="4977730"/>
                </a:lnTo>
                <a:lnTo>
                  <a:pt x="0" y="95"/>
                </a:lnTo>
                <a:close/>
              </a:path>
            </a:pathLst>
          </a:custGeom>
          <a:solidFill>
            <a:srgbClr val="059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14BDB99D-E10D-114A-9862-C2A0920B5344}"/>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accent5">
                    <a:lumMod val="50000"/>
                  </a:schemeClr>
                </a:solidFill>
                <a:latin typeface="Arial" panose="020B0604020202020204" pitchFamily="34" charset="0"/>
                <a:cs typeface="Arial" panose="020B0604020202020204" pitchFamily="34" charset="0"/>
              </a:rPr>
              <a:pPr/>
              <a:t>‹#›</a:t>
            </a:fld>
            <a:endParaRPr lang="en-US" altLang="en-US" sz="1800" dirty="0">
              <a:solidFill>
                <a:schemeClr val="accent5">
                  <a:lumMod val="50000"/>
                </a:schemeClr>
              </a:solidFill>
            </a:endParaRPr>
          </a:p>
        </p:txBody>
      </p:sp>
      <p:pic>
        <p:nvPicPr>
          <p:cNvPr id="7" name="Graphic 6">
            <a:extLst>
              <a:ext uri="{FF2B5EF4-FFF2-40B4-BE49-F238E27FC236}">
                <a16:creationId xmlns:a16="http://schemas.microsoft.com/office/drawing/2014/main" id="{FB0C00EA-FC28-8546-9203-D820C0F7AF79}"/>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5D036135-2E0B-7A4E-AD8B-CBD85CD03BF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9" name="TextBox 8">
            <a:extLst>
              <a:ext uri="{FF2B5EF4-FFF2-40B4-BE49-F238E27FC236}">
                <a16:creationId xmlns:a16="http://schemas.microsoft.com/office/drawing/2014/main" id="{B5D092F9-295C-FB4C-AE51-7F2A381E6430}"/>
              </a:ext>
            </a:extLst>
          </p:cNvPr>
          <p:cNvSpPr txBox="1"/>
          <p:nvPr userDrawn="1"/>
        </p:nvSpPr>
        <p:spPr>
          <a:xfrm>
            <a:off x="5817542" y="4839364"/>
            <a:ext cx="1490224" cy="200055"/>
          </a:xfrm>
          <a:prstGeom prst="rect">
            <a:avLst/>
          </a:prstGeom>
          <a:noFill/>
        </p:spPr>
        <p:txBody>
          <a:bodyPr wrap="square" rtlCol="0">
            <a:spAutoFit/>
          </a:bodyPr>
          <a:lstStyle/>
          <a:p>
            <a:r>
              <a:rPr lang="en-US" sz="700" dirty="0">
                <a:solidFill>
                  <a:schemeClr val="accent5">
                    <a:lumMod val="50000"/>
                  </a:schemeClr>
                </a:solidFill>
              </a:rPr>
              <a:t>CONFIDENTIAL</a:t>
            </a:r>
          </a:p>
        </p:txBody>
      </p:sp>
    </p:spTree>
    <p:extLst>
      <p:ext uri="{BB962C8B-B14F-4D97-AF65-F5344CB8AC3E}">
        <p14:creationId xmlns:p14="http://schemas.microsoft.com/office/powerpoint/2010/main" val="206989051"/>
      </p:ext>
    </p:extLst>
  </p:cSld>
  <p:clrMap bg1="lt1" tx1="dk1" bg2="lt2" tx2="dk2" accent1="accent1" accent2="accent2" accent3="accent3" accent4="accent4" accent5="accent5" accent6="accent6" hlink="hlink" folHlink="folHlink"/>
  <p:sldLayoutIdLst>
    <p:sldLayoutId id="2147483735"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Roboto" panose="02000000000000000000" pitchFamily="2" charset="0"/>
          <a:ea typeface="Roboto" panose="02000000000000000000" pitchFamily="2" charset="0"/>
          <a:cs typeface="Roboto" panose="020000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 name="Round Single Corner Rectangle 10">
            <a:extLst>
              <a:ext uri="{FF2B5EF4-FFF2-40B4-BE49-F238E27FC236}">
                <a16:creationId xmlns:a16="http://schemas.microsoft.com/office/drawing/2014/main" id="{31444F52-4A7A-1545-9318-64EB33157434}"/>
              </a:ext>
            </a:extLst>
          </p:cNvPr>
          <p:cNvSpPr/>
          <p:nvPr userDrawn="1"/>
        </p:nvSpPr>
        <p:spPr>
          <a:xfrm rot="5400000">
            <a:off x="345163" y="-345161"/>
            <a:ext cx="4287405" cy="4977730"/>
          </a:xfrm>
          <a:custGeom>
            <a:avLst/>
            <a:gdLst>
              <a:gd name="connsiteX0" fmla="*/ 0 w 4287405"/>
              <a:gd name="connsiteY0" fmla="*/ 0 h 4977635"/>
              <a:gd name="connsiteX1" fmla="*/ 3572823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163615 h 5141250"/>
              <a:gd name="connsiteX1" fmla="*/ 3820330 w 4287405"/>
              <a:gd name="connsiteY1" fmla="*/ 163615 h 5141250"/>
              <a:gd name="connsiteX2" fmla="*/ 4287405 w 4287405"/>
              <a:gd name="connsiteY2" fmla="*/ 555064 h 5141250"/>
              <a:gd name="connsiteX3" fmla="*/ 4287405 w 4287405"/>
              <a:gd name="connsiteY3" fmla="*/ 5141250 h 5141250"/>
              <a:gd name="connsiteX4" fmla="*/ 0 w 4287405"/>
              <a:gd name="connsiteY4" fmla="*/ 5141250 h 5141250"/>
              <a:gd name="connsiteX5" fmla="*/ 0 w 4287405"/>
              <a:gd name="connsiteY5" fmla="*/ 163615 h 5141250"/>
              <a:gd name="connsiteX0" fmla="*/ 0 w 4287405"/>
              <a:gd name="connsiteY0" fmla="*/ 95 h 4977730"/>
              <a:gd name="connsiteX1" fmla="*/ 3820330 w 4287405"/>
              <a:gd name="connsiteY1" fmla="*/ 95 h 4977730"/>
              <a:gd name="connsiteX2" fmla="*/ 4287405 w 4287405"/>
              <a:gd name="connsiteY2" fmla="*/ 391544 h 4977730"/>
              <a:gd name="connsiteX3" fmla="*/ 4287405 w 4287405"/>
              <a:gd name="connsiteY3" fmla="*/ 4977730 h 4977730"/>
              <a:gd name="connsiteX4" fmla="*/ 0 w 4287405"/>
              <a:gd name="connsiteY4" fmla="*/ 4977730 h 4977730"/>
              <a:gd name="connsiteX5" fmla="*/ 0 w 4287405"/>
              <a:gd name="connsiteY5" fmla="*/ 95 h 497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7405" h="4977730">
                <a:moveTo>
                  <a:pt x="0" y="95"/>
                </a:moveTo>
                <a:lnTo>
                  <a:pt x="3820330" y="95"/>
                </a:lnTo>
                <a:cubicBezTo>
                  <a:pt x="4125606" y="95"/>
                  <a:pt x="4287408" y="-16531"/>
                  <a:pt x="4287405" y="391544"/>
                </a:cubicBezTo>
                <a:cubicBezTo>
                  <a:pt x="4287402" y="799619"/>
                  <a:pt x="4287405" y="3449001"/>
                  <a:pt x="4287405" y="4977730"/>
                </a:cubicBezTo>
                <a:lnTo>
                  <a:pt x="0" y="4977730"/>
                </a:lnTo>
                <a:lnTo>
                  <a:pt x="0" y="9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14BDB99D-E10D-114A-9862-C2A0920B5344}"/>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accent5">
                    <a:lumMod val="50000"/>
                  </a:schemeClr>
                </a:solidFill>
                <a:latin typeface="Arial" panose="020B0604020202020204" pitchFamily="34" charset="0"/>
                <a:cs typeface="Arial" panose="020B0604020202020204" pitchFamily="34" charset="0"/>
              </a:rPr>
              <a:pPr/>
              <a:t>‹#›</a:t>
            </a:fld>
            <a:endParaRPr lang="en-US" altLang="en-US" sz="1800" dirty="0">
              <a:solidFill>
                <a:schemeClr val="accent5">
                  <a:lumMod val="50000"/>
                </a:schemeClr>
              </a:solidFill>
            </a:endParaRPr>
          </a:p>
        </p:txBody>
      </p:sp>
      <p:pic>
        <p:nvPicPr>
          <p:cNvPr id="7" name="Graphic 6">
            <a:extLst>
              <a:ext uri="{FF2B5EF4-FFF2-40B4-BE49-F238E27FC236}">
                <a16:creationId xmlns:a16="http://schemas.microsoft.com/office/drawing/2014/main" id="{FB0C00EA-FC28-8546-9203-D820C0F7AF79}"/>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5D036135-2E0B-7A4E-AD8B-CBD85CD03BF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9" name="TextBox 8">
            <a:extLst>
              <a:ext uri="{FF2B5EF4-FFF2-40B4-BE49-F238E27FC236}">
                <a16:creationId xmlns:a16="http://schemas.microsoft.com/office/drawing/2014/main" id="{34F3AA33-C3B9-9F48-9977-9D18ED750BC8}"/>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Tree>
    <p:extLst>
      <p:ext uri="{BB962C8B-B14F-4D97-AF65-F5344CB8AC3E}">
        <p14:creationId xmlns:p14="http://schemas.microsoft.com/office/powerpoint/2010/main" val="635610039"/>
      </p:ext>
    </p:extLst>
  </p:cSld>
  <p:clrMap bg1="lt1" tx1="dk1" bg2="lt2" tx2="dk2" accent1="accent1" accent2="accent2" accent3="accent3" accent4="accent4" accent5="accent5" accent6="accent6" hlink="hlink" folHlink="folHlink"/>
  <p:sldLayoutIdLst>
    <p:sldLayoutId id="2147483738"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Roboto" panose="02000000000000000000" pitchFamily="2" charset="0"/>
          <a:ea typeface="Roboto" panose="02000000000000000000" pitchFamily="2" charset="0"/>
          <a:cs typeface="Roboto" panose="020000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119DA5-F809-CB44-A6F2-B7674CCB87EB}"/>
              </a:ext>
            </a:extLst>
          </p:cNvPr>
          <p:cNvSpPr>
            <a:spLocks noGrp="1"/>
          </p:cNvSpPr>
          <p:nvPr>
            <p:ph type="title"/>
          </p:nvPr>
        </p:nvSpPr>
        <p:spPr>
          <a:xfrm>
            <a:off x="628650" y="299576"/>
            <a:ext cx="7886700" cy="99377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D6CD8D7-4199-1B44-B470-DA5F272E9532}"/>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4EC0CD03-F853-8E47-B3EA-BFBE3CA96145}"/>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tx1"/>
                </a:solidFill>
                <a:latin typeface="Arial" panose="020B0604020202020204" pitchFamily="34" charset="0"/>
                <a:cs typeface="Arial" panose="020B0604020202020204" pitchFamily="34" charset="0"/>
              </a:rPr>
              <a:pPr/>
              <a:t>‹#›</a:t>
            </a:fld>
            <a:endParaRPr lang="en-US" altLang="en-US" sz="1800" dirty="0">
              <a:solidFill>
                <a:schemeClr val="tx1"/>
              </a:solidFill>
            </a:endParaRPr>
          </a:p>
        </p:txBody>
      </p:sp>
      <p:pic>
        <p:nvPicPr>
          <p:cNvPr id="8" name="Graphic 7">
            <a:extLst>
              <a:ext uri="{FF2B5EF4-FFF2-40B4-BE49-F238E27FC236}">
                <a16:creationId xmlns:a16="http://schemas.microsoft.com/office/drawing/2014/main" id="{99E0855F-7201-A04C-9E2E-23A874F57F4F}"/>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162045" y="4564415"/>
            <a:ext cx="971940" cy="374977"/>
          </a:xfrm>
          <a:prstGeom prst="rect">
            <a:avLst/>
          </a:prstGeom>
        </p:spPr>
      </p:pic>
      <p:sp>
        <p:nvSpPr>
          <p:cNvPr id="6" name="TextBox 5">
            <a:extLst>
              <a:ext uri="{FF2B5EF4-FFF2-40B4-BE49-F238E27FC236}">
                <a16:creationId xmlns:a16="http://schemas.microsoft.com/office/drawing/2014/main" id="{1AF3F6E3-CDBA-3D44-808C-A42E377019A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bg1">
                    <a:lumMod val="65000"/>
                  </a:schemeClr>
                </a:solidFill>
              </a:rPr>
              <a:t>©2023 National Safety Council</a:t>
            </a:r>
          </a:p>
        </p:txBody>
      </p:sp>
    </p:spTree>
    <p:extLst>
      <p:ext uri="{BB962C8B-B14F-4D97-AF65-F5344CB8AC3E}">
        <p14:creationId xmlns:p14="http://schemas.microsoft.com/office/powerpoint/2010/main" val="1358882005"/>
      </p:ext>
    </p:extLst>
  </p:cSld>
  <p:clrMap bg1="lt1" tx1="dk1" bg2="lt2" tx2="dk2" accent1="accent1" accent2="accent2" accent3="accent3" accent4="accent4" accent5="accent5" accent6="accent6" hlink="hlink" folHlink="folHlink"/>
  <p:sldLayoutIdLst>
    <p:sldLayoutId id="2147483711" r:id="rId1"/>
    <p:sldLayoutId id="2147483712" r:id="rId2"/>
  </p:sldLayoutIdLst>
  <p:hf sldNum="0" hdr="0" ftr="0" dt="0"/>
  <p:txStyles>
    <p:titleStyle>
      <a:lvl1pPr algn="l" defTabSz="914400" rtl="0" eaLnBrk="1" latinLnBrk="0" hangingPunct="1">
        <a:lnSpc>
          <a:spcPct val="90000"/>
        </a:lnSpc>
        <a:spcBef>
          <a:spcPct val="0"/>
        </a:spcBef>
        <a:buNone/>
        <a:defRPr sz="3600" b="1" i="0" kern="120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1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1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1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1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1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2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slide" Target="slide30.xml"/><Relationship Id="rId2" Type="http://schemas.openxmlformats.org/officeDocument/2006/relationships/slideLayout" Target="../slideLayouts/slideLayout13.xml"/><Relationship Id="rId1" Type="http://schemas.openxmlformats.org/officeDocument/2006/relationships/tags" Target="../tags/tag1.xml"/><Relationship Id="rId6" Type="http://schemas.openxmlformats.org/officeDocument/2006/relationships/slide" Target="slide17.xml"/><Relationship Id="rId5" Type="http://schemas.openxmlformats.org/officeDocument/2006/relationships/slide" Target="slide26.xml"/><Relationship Id="rId4" Type="http://schemas.openxmlformats.org/officeDocument/2006/relationships/slide" Target="slide4.xml"/></Relationships>
</file>

<file path=ppt/slides/_rels/slide3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fontAlgn="base"/>
            <a:r>
              <a:rPr lang="en-US" sz="2700" dirty="0">
                <a:latin typeface="Arial" panose="020B0604020202020204" pitchFamily="34" charset="0"/>
              </a:rPr>
              <a:t>Case Scenarios for Customizing Your Training</a:t>
            </a:r>
            <a:r>
              <a:rPr lang="en-US" dirty="0"/>
              <a:t> </a:t>
            </a:r>
          </a:p>
        </p:txBody>
      </p:sp>
      <p:sp>
        <p:nvSpPr>
          <p:cNvPr id="5" name="Content Placeholder 4"/>
          <p:cNvSpPr>
            <a:spLocks noGrp="1"/>
          </p:cNvSpPr>
          <p:nvPr>
            <p:ph idx="1"/>
          </p:nvPr>
        </p:nvSpPr>
        <p:spPr/>
        <p:txBody>
          <a:bodyPr>
            <a:normAutofit fontScale="55000" lnSpcReduction="20000"/>
          </a:bodyPr>
          <a:lstStyle/>
          <a:p>
            <a:pPr marL="0" indent="0" fontAlgn="base">
              <a:lnSpc>
                <a:spcPct val="120000"/>
              </a:lnSpc>
              <a:spcBef>
                <a:spcPts val="0"/>
              </a:spcBef>
              <a:spcAft>
                <a:spcPts val="600"/>
              </a:spcAft>
              <a:buNone/>
            </a:pPr>
            <a:r>
              <a:rPr lang="en-US" dirty="0" smtClean="0"/>
              <a:t>These </a:t>
            </a:r>
            <a:r>
              <a:rPr lang="en-US" dirty="0"/>
              <a:t>materials provide NSC authorized instructors with </a:t>
            </a:r>
            <a:r>
              <a:rPr lang="en-US" dirty="0" smtClean="0"/>
              <a:t>industry-specific </a:t>
            </a:r>
            <a:r>
              <a:rPr lang="en-US" dirty="0"/>
              <a:t>case scenarios </a:t>
            </a:r>
            <a:r>
              <a:rPr lang="en-US" dirty="0" smtClean="0"/>
              <a:t>to help reinforce learning throughout the </a:t>
            </a:r>
            <a:r>
              <a:rPr lang="en-US" dirty="0"/>
              <a:t>content </a:t>
            </a:r>
            <a:r>
              <a:rPr lang="en-US" dirty="0" smtClean="0"/>
              <a:t>delivered. </a:t>
            </a:r>
            <a:endParaRPr lang="en-US" dirty="0"/>
          </a:p>
          <a:p>
            <a:pPr marL="0" indent="0" fontAlgn="base">
              <a:lnSpc>
                <a:spcPct val="120000"/>
              </a:lnSpc>
              <a:spcBef>
                <a:spcPts val="0"/>
              </a:spcBef>
              <a:spcAft>
                <a:spcPts val="600"/>
              </a:spcAft>
              <a:buNone/>
            </a:pPr>
            <a:r>
              <a:rPr lang="en-US" b="1" dirty="0" smtClean="0"/>
              <a:t>Case </a:t>
            </a:r>
            <a:r>
              <a:rPr lang="en-US" b="1" dirty="0"/>
              <a:t>Scenarios</a:t>
            </a:r>
            <a:r>
              <a:rPr lang="en-US" dirty="0"/>
              <a:t> </a:t>
            </a:r>
          </a:p>
          <a:p>
            <a:pPr fontAlgn="base">
              <a:lnSpc>
                <a:spcPct val="120000"/>
              </a:lnSpc>
              <a:spcBef>
                <a:spcPts val="0"/>
              </a:spcBef>
              <a:spcAft>
                <a:spcPts val="600"/>
              </a:spcAft>
            </a:pPr>
            <a:r>
              <a:rPr lang="en-US" dirty="0"/>
              <a:t>Customize your first aid training sessions </a:t>
            </a:r>
            <a:r>
              <a:rPr lang="en-US" dirty="0" smtClean="0"/>
              <a:t>using these case </a:t>
            </a:r>
            <a:r>
              <a:rPr lang="en-US" dirty="0"/>
              <a:t>scenarios. You’ll find relevant first aid situations that will resonate with your training </a:t>
            </a:r>
            <a:r>
              <a:rPr lang="en-US" dirty="0" smtClean="0"/>
              <a:t>audience. Each </a:t>
            </a:r>
            <a:r>
              <a:rPr lang="en-US" dirty="0"/>
              <a:t>slide deck is organized by Industry. Within the slide decks, you’ll find content to support a variety of first aid situations that participants may encounter.  </a:t>
            </a:r>
            <a:endParaRPr lang="en-US" dirty="0" smtClean="0"/>
          </a:p>
          <a:p>
            <a:pPr marL="0" indent="0" fontAlgn="base">
              <a:lnSpc>
                <a:spcPct val="120000"/>
              </a:lnSpc>
              <a:spcBef>
                <a:spcPts val="0"/>
              </a:spcBef>
              <a:spcAft>
                <a:spcPts val="600"/>
              </a:spcAft>
              <a:buNone/>
            </a:pPr>
            <a:r>
              <a:rPr lang="en-US" b="1" dirty="0" smtClean="0"/>
              <a:t>Scenario Guide</a:t>
            </a:r>
          </a:p>
          <a:p>
            <a:pPr fontAlgn="base">
              <a:lnSpc>
                <a:spcPct val="120000"/>
              </a:lnSpc>
              <a:spcBef>
                <a:spcPts val="0"/>
              </a:spcBef>
              <a:spcAft>
                <a:spcPts val="600"/>
              </a:spcAft>
            </a:pPr>
            <a:r>
              <a:rPr lang="en-US" dirty="0" smtClean="0"/>
              <a:t>Slide 3 is an interactive guide to first aid situation slides. With the presentation in Slide Show mode, each title is linked to that topic section. You’ll find a       in the lower right corner of each slide that will bring you back to the Scenario guide. </a:t>
            </a:r>
          </a:p>
          <a:p>
            <a:pPr fontAlgn="base"/>
            <a:endParaRPr lang="en-US" b="1" dirty="0" smtClean="0"/>
          </a:p>
          <a:p>
            <a:pPr fontAlgn="base"/>
            <a:endParaRPr lang="en-US" dirty="0"/>
          </a:p>
        </p:txBody>
      </p:sp>
      <p:sp>
        <p:nvSpPr>
          <p:cNvPr id="8" name="Action Button: Return 7">
            <a:hlinkClick r:id="rId3" action="ppaction://hlinksldjump" highlightClick="1"/>
          </p:cNvPr>
          <p:cNvSpPr/>
          <p:nvPr/>
        </p:nvSpPr>
        <p:spPr>
          <a:xfrm>
            <a:off x="6382925" y="3803682"/>
            <a:ext cx="239711" cy="216427"/>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542245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4"/>
          <p:cNvSpPr>
            <a:spLocks noGrp="1"/>
          </p:cNvSpPr>
          <p:nvPr>
            <p:ph idx="1"/>
          </p:nvPr>
        </p:nvSpPr>
        <p:spPr>
          <a:xfrm>
            <a:off x="563488" y="1495416"/>
            <a:ext cx="7416800" cy="2286629"/>
          </a:xfrm>
        </p:spPr>
        <p:txBody>
          <a:bodyPr/>
          <a:lstStyle/>
          <a:p>
            <a:pPr marL="274320" indent="-274320" eaLnBrk="1" hangingPunct="1">
              <a:lnSpc>
                <a:spcPct val="100000"/>
              </a:lnSpc>
              <a:spcBef>
                <a:spcPts val="0"/>
              </a:spcBef>
              <a:spcAft>
                <a:spcPts val="600"/>
              </a:spcAft>
              <a:buFont typeface="Arial" panose="020B0604020202020204" pitchFamily="34" charset="0"/>
              <a:buAutoNum type="arabicPeriod" startAt="2"/>
            </a:pPr>
            <a:r>
              <a:rPr lang="en-US" altLang="en-US" sz="1600" b="1" dirty="0" smtClean="0"/>
              <a:t>If both received first and second degree burns to the arms and face, how would you provide care?</a:t>
            </a:r>
          </a:p>
          <a:p>
            <a:pPr lvl="1">
              <a:lnSpc>
                <a:spcPct val="100000"/>
              </a:lnSpc>
              <a:spcBef>
                <a:spcPts val="0"/>
              </a:spcBef>
            </a:pPr>
            <a:r>
              <a:rPr lang="en-US" altLang="en-US" sz="1600" dirty="0" smtClean="0"/>
              <a:t>Immediately cool the burns with cool or cold running potable water for at least 10 minutes; if no water is available, use the burn gel in your first aid kit.</a:t>
            </a:r>
          </a:p>
          <a:p>
            <a:pPr lvl="1">
              <a:lnSpc>
                <a:spcPct val="100000"/>
              </a:lnSpc>
              <a:spcBef>
                <a:spcPts val="0"/>
              </a:spcBef>
            </a:pPr>
            <a:r>
              <a:rPr lang="en-US" altLang="en-US" sz="1600" dirty="0" smtClean="0"/>
              <a:t>Remove constricting clothing and jewelry.</a:t>
            </a:r>
          </a:p>
          <a:p>
            <a:pPr lvl="1">
              <a:lnSpc>
                <a:spcPct val="100000"/>
              </a:lnSpc>
              <a:spcBef>
                <a:spcPts val="0"/>
              </a:spcBef>
            </a:pPr>
            <a:r>
              <a:rPr lang="en-US" altLang="en-US" sz="1600" dirty="0" smtClean="0"/>
              <a:t>Protect the areas from friction or pressure with nonstick dressings.</a:t>
            </a:r>
          </a:p>
          <a:p>
            <a:pPr lvl="1">
              <a:lnSpc>
                <a:spcPct val="100000"/>
              </a:lnSpc>
              <a:spcBef>
                <a:spcPts val="0"/>
              </a:spcBef>
            </a:pPr>
            <a:r>
              <a:rPr lang="en-US" altLang="en-US" sz="1600" dirty="0" smtClean="0"/>
              <a:t>Treat for shock by maintaining body temperature and with positioning.</a:t>
            </a:r>
          </a:p>
        </p:txBody>
      </p:sp>
      <p:sp>
        <p:nvSpPr>
          <p:cNvPr id="4" name="Title 3"/>
          <p:cNvSpPr>
            <a:spLocks noGrp="1"/>
          </p:cNvSpPr>
          <p:nvPr>
            <p:ph type="title"/>
          </p:nvPr>
        </p:nvSpPr>
        <p:spPr>
          <a:xfrm>
            <a:off x="563488" y="211016"/>
            <a:ext cx="7416800" cy="1336017"/>
          </a:xfrm>
        </p:spPr>
        <p:txBody>
          <a:bodyPr rtlCol="0">
            <a:normAutofit/>
          </a:bodyPr>
          <a:lstStyle/>
          <a:p>
            <a:pPr defTabSz="457311">
              <a:defRPr/>
            </a:pPr>
            <a:r>
              <a:rPr lang="en-US" dirty="0"/>
              <a:t>Burns</a:t>
            </a:r>
            <a:r>
              <a:rPr lang="en-US" dirty="0" smtClean="0"/>
              <a:t/>
            </a:r>
            <a:br>
              <a:rPr lang="en-US" dirty="0" smtClean="0"/>
            </a:br>
            <a:r>
              <a:rPr lang="en-US" sz="3200" dirty="0" smtClean="0"/>
              <a:t>Scenario 2 </a:t>
            </a:r>
            <a:r>
              <a:rPr lang="en-US" sz="3200" b="1" dirty="0" smtClean="0"/>
              <a:t>Answer 2</a:t>
            </a:r>
            <a:endParaRPr lang="en-US" sz="3200" b="1" dirty="0"/>
          </a:p>
        </p:txBody>
      </p:sp>
    </p:spTree>
    <p:custDataLst>
      <p:tags r:id="rId1"/>
    </p:custDataLst>
    <p:extLst>
      <p:ext uri="{BB962C8B-B14F-4D97-AF65-F5344CB8AC3E}">
        <p14:creationId xmlns:p14="http://schemas.microsoft.com/office/powerpoint/2010/main" val="438453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1361" y="1565756"/>
            <a:ext cx="7898771" cy="2384020"/>
          </a:xfrm>
        </p:spPr>
        <p:txBody>
          <a:bodyPr rtlCol="0">
            <a:normAutofit/>
          </a:bodyPr>
          <a:lstStyle/>
          <a:p>
            <a:pPr marL="0" indent="0" defTabSz="457311" eaLnBrk="1" fontAlgn="auto" hangingPunct="1">
              <a:lnSpc>
                <a:spcPct val="100000"/>
              </a:lnSpc>
              <a:spcBef>
                <a:spcPts val="0"/>
              </a:spcBef>
              <a:spcAft>
                <a:spcPts val="600"/>
              </a:spcAft>
              <a:buFont typeface="+mj-lt"/>
              <a:buNone/>
              <a:defRPr/>
            </a:pPr>
            <a:r>
              <a:rPr lang="en-US" sz="1600" dirty="0"/>
              <a:t>You and </a:t>
            </a:r>
            <a:r>
              <a:rPr lang="en-US" sz="1600" dirty="0" err="1" smtClean="0"/>
              <a:t>Jayna</a:t>
            </a:r>
            <a:r>
              <a:rPr lang="en-US" sz="1600" dirty="0" smtClean="0"/>
              <a:t> </a:t>
            </a:r>
            <a:r>
              <a:rPr lang="en-US" sz="1600" dirty="0"/>
              <a:t>O’Brien are working as a team for the Northeast Gas Corporation. You are replacing a valve that is part of the gas distribution system in an existing home. During the replacement process, the valve fails and comes apart. The pressurized gas in the line escapes and, triggered by the pilot light of a water heater located in an adjacent closet, the gas ignites. You are unscathed, but </a:t>
            </a:r>
            <a:r>
              <a:rPr lang="en-US" sz="1600" dirty="0" err="1" smtClean="0"/>
              <a:t>Jayna</a:t>
            </a:r>
            <a:r>
              <a:rPr lang="en-US" sz="1600" dirty="0" smtClean="0"/>
              <a:t> </a:t>
            </a:r>
            <a:r>
              <a:rPr lang="en-US" sz="1600" dirty="0"/>
              <a:t>sustains burns to </a:t>
            </a:r>
            <a:r>
              <a:rPr lang="en-US" sz="1600" dirty="0" smtClean="0"/>
              <a:t>her </a:t>
            </a:r>
            <a:r>
              <a:rPr lang="en-US" sz="1600" dirty="0"/>
              <a:t>hands and wrists.</a:t>
            </a:r>
          </a:p>
          <a:p>
            <a:pPr marL="274320" indent="-274320" defTabSz="457311" eaLnBrk="1" fontAlgn="auto" hangingPunct="1">
              <a:lnSpc>
                <a:spcPct val="100000"/>
              </a:lnSpc>
              <a:spcBef>
                <a:spcPts val="0"/>
              </a:spcBef>
              <a:buFont typeface="+mj-lt"/>
              <a:buAutoNum type="arabicPeriod"/>
              <a:defRPr/>
            </a:pPr>
            <a:r>
              <a:rPr lang="en-US" sz="1800" b="1" dirty="0"/>
              <a:t>What would you do before providing first aid?</a:t>
            </a:r>
          </a:p>
          <a:p>
            <a:pPr marL="274320" indent="-274320" defTabSz="457311" eaLnBrk="1" fontAlgn="auto" hangingPunct="1">
              <a:lnSpc>
                <a:spcPct val="100000"/>
              </a:lnSpc>
              <a:spcBef>
                <a:spcPts val="0"/>
              </a:spcBef>
              <a:buFont typeface="+mj-lt"/>
              <a:buAutoNum type="arabicPeriod"/>
              <a:defRPr/>
            </a:pPr>
            <a:r>
              <a:rPr lang="en-US" sz="1800" b="1" dirty="0"/>
              <a:t>How would you provide care?</a:t>
            </a:r>
          </a:p>
          <a:p>
            <a:pPr marL="342991" lvl="1" indent="0" defTabSz="457311" eaLnBrk="1" fontAlgn="auto" hangingPunct="1">
              <a:spcBef>
                <a:spcPts val="0"/>
              </a:spcBef>
              <a:buFont typeface="+mj-lt"/>
              <a:buNone/>
              <a:defRPr/>
            </a:pPr>
            <a:endParaRPr lang="en-US" dirty="0"/>
          </a:p>
        </p:txBody>
      </p:sp>
      <p:sp>
        <p:nvSpPr>
          <p:cNvPr id="4" name="Title 3"/>
          <p:cNvSpPr>
            <a:spLocks noGrp="1"/>
          </p:cNvSpPr>
          <p:nvPr>
            <p:ph type="title"/>
          </p:nvPr>
        </p:nvSpPr>
        <p:spPr>
          <a:xfrm>
            <a:off x="601362" y="384155"/>
            <a:ext cx="7416800" cy="1087128"/>
          </a:xfrm>
        </p:spPr>
        <p:txBody>
          <a:bodyPr rtlCol="0">
            <a:normAutofit fontScale="90000"/>
          </a:bodyPr>
          <a:lstStyle/>
          <a:p>
            <a:pPr defTabSz="457311">
              <a:defRPr/>
            </a:pPr>
            <a:r>
              <a:rPr lang="en-US" sz="4000" dirty="0"/>
              <a:t>Burns</a:t>
            </a:r>
            <a:r>
              <a:rPr lang="en-US" dirty="0" smtClean="0"/>
              <a:t/>
            </a:r>
            <a:br>
              <a:rPr lang="en-US" dirty="0" smtClean="0"/>
            </a:br>
            <a:r>
              <a:rPr lang="en-US" sz="3600" dirty="0" smtClean="0"/>
              <a:t>Scenario 3</a:t>
            </a:r>
            <a:endParaRPr lang="en-US" sz="3600" dirty="0"/>
          </a:p>
        </p:txBody>
      </p:sp>
    </p:spTree>
    <p:custDataLst>
      <p:tags r:id="rId1"/>
    </p:custDataLst>
    <p:extLst>
      <p:ext uri="{BB962C8B-B14F-4D97-AF65-F5344CB8AC3E}">
        <p14:creationId xmlns:p14="http://schemas.microsoft.com/office/powerpoint/2010/main" val="3829322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4"/>
          <p:cNvSpPr>
            <a:spLocks noGrp="1"/>
          </p:cNvSpPr>
          <p:nvPr>
            <p:ph idx="1"/>
          </p:nvPr>
        </p:nvSpPr>
        <p:spPr>
          <a:xfrm>
            <a:off x="855662" y="1663147"/>
            <a:ext cx="7503793" cy="2313681"/>
          </a:xfrm>
        </p:spPr>
        <p:txBody>
          <a:bodyPr/>
          <a:lstStyle/>
          <a:p>
            <a:pPr marL="274320" indent="-274320" eaLnBrk="1" hangingPunct="1">
              <a:lnSpc>
                <a:spcPct val="100000"/>
              </a:lnSpc>
              <a:spcBef>
                <a:spcPts val="0"/>
              </a:spcBef>
              <a:spcAft>
                <a:spcPts val="600"/>
              </a:spcAft>
              <a:buFont typeface="Arial" panose="020B0604020202020204" pitchFamily="34" charset="0"/>
              <a:buAutoNum type="arabicPeriod"/>
            </a:pPr>
            <a:r>
              <a:rPr lang="en-US" altLang="en-US" sz="1600" b="1" dirty="0" smtClean="0"/>
              <a:t>What would you do before providing first aid?</a:t>
            </a:r>
          </a:p>
          <a:p>
            <a:pPr lvl="1"/>
            <a:r>
              <a:rPr lang="en-US" altLang="en-US" sz="1600" dirty="0" smtClean="0"/>
              <a:t>Get </a:t>
            </a:r>
            <a:r>
              <a:rPr lang="en-US" altLang="en-US" sz="1600" dirty="0" err="1" smtClean="0"/>
              <a:t>Jayna</a:t>
            </a:r>
            <a:r>
              <a:rPr lang="en-US" altLang="en-US" sz="1600" dirty="0" smtClean="0"/>
              <a:t> out of the immediate area.</a:t>
            </a:r>
          </a:p>
          <a:p>
            <a:pPr lvl="1"/>
            <a:r>
              <a:rPr lang="en-US" altLang="en-US" sz="1600" dirty="0" smtClean="0"/>
              <a:t>Direct the homeowner to call 9-1-1.</a:t>
            </a:r>
          </a:p>
          <a:p>
            <a:pPr lvl="1"/>
            <a:r>
              <a:rPr lang="en-US" altLang="en-US" sz="1600" dirty="0" smtClean="0"/>
              <a:t>Get the first aid kit and bring her to a water source (water faucet or a connected water hose).</a:t>
            </a:r>
          </a:p>
          <a:p>
            <a:pPr lvl="1"/>
            <a:r>
              <a:rPr lang="en-US" altLang="en-US" sz="1600" dirty="0" smtClean="0"/>
              <a:t>Make the scene safe. This may involve turning off the source of the gas outside of the home.</a:t>
            </a:r>
          </a:p>
          <a:p>
            <a:pPr lvl="1"/>
            <a:r>
              <a:rPr lang="en-US" altLang="en-US" sz="1600" dirty="0" smtClean="0"/>
              <a:t>Put on medical exam gloves.</a:t>
            </a:r>
          </a:p>
        </p:txBody>
      </p:sp>
      <p:sp>
        <p:nvSpPr>
          <p:cNvPr id="4" name="Title 3"/>
          <p:cNvSpPr>
            <a:spLocks noGrp="1"/>
          </p:cNvSpPr>
          <p:nvPr>
            <p:ph type="title"/>
          </p:nvPr>
        </p:nvSpPr>
        <p:spPr>
          <a:xfrm>
            <a:off x="855663" y="313818"/>
            <a:ext cx="7416800" cy="1292732"/>
          </a:xfrm>
        </p:spPr>
        <p:txBody>
          <a:bodyPr rtlCol="0">
            <a:normAutofit/>
          </a:bodyPr>
          <a:lstStyle/>
          <a:p>
            <a:pPr defTabSz="457311">
              <a:defRPr/>
            </a:pPr>
            <a:r>
              <a:rPr lang="en-US" dirty="0"/>
              <a:t>Burns</a:t>
            </a:r>
            <a:r>
              <a:rPr lang="en-US" dirty="0" smtClean="0"/>
              <a:t/>
            </a:r>
            <a:br>
              <a:rPr lang="en-US" dirty="0" smtClean="0"/>
            </a:br>
            <a:r>
              <a:rPr lang="en-US" sz="3200" dirty="0" smtClean="0"/>
              <a:t>Scenario 3 </a:t>
            </a:r>
            <a:r>
              <a:rPr lang="en-US" sz="3200" b="1" dirty="0" smtClean="0"/>
              <a:t>Answer 1</a:t>
            </a:r>
            <a:endParaRPr lang="en-US" sz="3200" b="1" dirty="0"/>
          </a:p>
        </p:txBody>
      </p:sp>
    </p:spTree>
    <p:custDataLst>
      <p:tags r:id="rId1"/>
    </p:custDataLst>
    <p:extLst>
      <p:ext uri="{BB962C8B-B14F-4D97-AF65-F5344CB8AC3E}">
        <p14:creationId xmlns:p14="http://schemas.microsoft.com/office/powerpoint/2010/main" val="650826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4"/>
          <p:cNvSpPr>
            <a:spLocks noGrp="1"/>
          </p:cNvSpPr>
          <p:nvPr>
            <p:ph idx="1"/>
          </p:nvPr>
        </p:nvSpPr>
        <p:spPr>
          <a:xfrm>
            <a:off x="590541" y="1743715"/>
            <a:ext cx="7817610" cy="1656071"/>
          </a:xfrm>
        </p:spPr>
        <p:txBody>
          <a:bodyPr/>
          <a:lstStyle/>
          <a:p>
            <a:pPr marL="274320" indent="-274320" eaLnBrk="1" hangingPunct="1">
              <a:lnSpc>
                <a:spcPct val="100000"/>
              </a:lnSpc>
              <a:spcBef>
                <a:spcPts val="0"/>
              </a:spcBef>
              <a:spcAft>
                <a:spcPts val="600"/>
              </a:spcAft>
              <a:buFont typeface="Arial" panose="020B0604020202020204" pitchFamily="34" charset="0"/>
              <a:buAutoNum type="arabicPeriod" startAt="2"/>
            </a:pPr>
            <a:r>
              <a:rPr lang="en-US" altLang="en-US" sz="1800" b="1" dirty="0" smtClean="0"/>
              <a:t>How would you provide care?</a:t>
            </a:r>
          </a:p>
          <a:p>
            <a:pPr lvl="1">
              <a:spcBef>
                <a:spcPts val="0"/>
              </a:spcBef>
            </a:pPr>
            <a:r>
              <a:rPr lang="en-US" altLang="en-US" sz="1600" dirty="0" smtClean="0"/>
              <a:t>Immediately cool the burn with running cool or cold potable water, such as tap water, for at least 10 minutes. </a:t>
            </a:r>
          </a:p>
          <a:p>
            <a:pPr lvl="1">
              <a:spcBef>
                <a:spcPts val="0"/>
              </a:spcBef>
            </a:pPr>
            <a:r>
              <a:rPr lang="en-US" altLang="en-US" sz="1600" dirty="0" smtClean="0"/>
              <a:t>Remove constricting clothing and jewelry.</a:t>
            </a:r>
          </a:p>
          <a:p>
            <a:pPr lvl="1">
              <a:spcBef>
                <a:spcPts val="0"/>
              </a:spcBef>
            </a:pPr>
            <a:r>
              <a:rPr lang="en-US" altLang="en-US" sz="1600" dirty="0" smtClean="0"/>
              <a:t>Protect the areas from friction or pressure with nonstick dressings.</a:t>
            </a:r>
          </a:p>
          <a:p>
            <a:pPr lvl="1">
              <a:spcBef>
                <a:spcPts val="0"/>
              </a:spcBef>
            </a:pPr>
            <a:r>
              <a:rPr lang="en-US" altLang="en-US" sz="1600" dirty="0" smtClean="0"/>
              <a:t>Treat for shock by maintaining body temperature and with positioning.</a:t>
            </a:r>
          </a:p>
        </p:txBody>
      </p:sp>
      <p:sp>
        <p:nvSpPr>
          <p:cNvPr id="4" name="Title 3"/>
          <p:cNvSpPr>
            <a:spLocks noGrp="1"/>
          </p:cNvSpPr>
          <p:nvPr>
            <p:ph type="title"/>
          </p:nvPr>
        </p:nvSpPr>
        <p:spPr>
          <a:xfrm>
            <a:off x="590541" y="248890"/>
            <a:ext cx="7416800" cy="1281911"/>
          </a:xfrm>
        </p:spPr>
        <p:txBody>
          <a:bodyPr rtlCol="0">
            <a:normAutofit/>
          </a:bodyPr>
          <a:lstStyle/>
          <a:p>
            <a:pPr defTabSz="457311" eaLnBrk="1" fontAlgn="auto" hangingPunct="1">
              <a:spcAft>
                <a:spcPts val="0"/>
              </a:spcAft>
              <a:defRPr/>
            </a:pPr>
            <a:r>
              <a:rPr lang="en-US" dirty="0" smtClean="0"/>
              <a:t>Burns</a:t>
            </a:r>
            <a:br>
              <a:rPr lang="en-US" dirty="0" smtClean="0"/>
            </a:br>
            <a:r>
              <a:rPr lang="en-US" sz="3200" dirty="0" smtClean="0"/>
              <a:t>Scenario 3 </a:t>
            </a:r>
            <a:r>
              <a:rPr lang="en-US" sz="3200" b="1" dirty="0" smtClean="0"/>
              <a:t>Answer 2</a:t>
            </a:r>
            <a:endParaRPr lang="en-US" sz="3200" b="1" dirty="0"/>
          </a:p>
        </p:txBody>
      </p:sp>
    </p:spTree>
    <p:custDataLst>
      <p:tags r:id="rId1"/>
    </p:custDataLst>
    <p:extLst>
      <p:ext uri="{BB962C8B-B14F-4D97-AF65-F5344CB8AC3E}">
        <p14:creationId xmlns:p14="http://schemas.microsoft.com/office/powerpoint/2010/main" val="577707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98948" y="1657736"/>
            <a:ext cx="7416800" cy="3017837"/>
          </a:xfrm>
        </p:spPr>
        <p:txBody>
          <a:bodyPr rtlCol="0">
            <a:normAutofit/>
          </a:bodyPr>
          <a:lstStyle/>
          <a:p>
            <a:pPr marL="0" indent="0" defTabSz="457311" eaLnBrk="1" fontAlgn="auto" hangingPunct="1">
              <a:lnSpc>
                <a:spcPct val="100000"/>
              </a:lnSpc>
              <a:spcBef>
                <a:spcPts val="0"/>
              </a:spcBef>
              <a:spcAft>
                <a:spcPts val="600"/>
              </a:spcAft>
              <a:buFont typeface="+mj-lt"/>
              <a:buNone/>
              <a:defRPr/>
            </a:pPr>
            <a:r>
              <a:rPr lang="en-US" sz="1600" dirty="0"/>
              <a:t>Jeremy Slater, a lead construction technician for Southern Ohio Gas Company, was taking a refresher test in the training shop. He was welding with a gas torch when hot spatter from the metal he was welding fell into his glove.</a:t>
            </a:r>
          </a:p>
          <a:p>
            <a:pPr marL="0" indent="0" defTabSz="457311" eaLnBrk="1" fontAlgn="auto" hangingPunct="1">
              <a:lnSpc>
                <a:spcPct val="100000"/>
              </a:lnSpc>
              <a:spcBef>
                <a:spcPts val="0"/>
              </a:spcBef>
              <a:spcAft>
                <a:spcPts val="600"/>
              </a:spcAft>
              <a:buFont typeface="+mj-lt"/>
              <a:buNone/>
              <a:defRPr/>
            </a:pPr>
            <a:r>
              <a:rPr lang="en-US" sz="1600" dirty="0"/>
              <a:t>You and a </a:t>
            </a:r>
            <a:r>
              <a:rPr lang="en-US" sz="1600" dirty="0" smtClean="0"/>
              <a:t>coworker </a:t>
            </a:r>
            <a:r>
              <a:rPr lang="en-US" sz="1600" dirty="0"/>
              <a:t>see what has happened and go over to help</a:t>
            </a:r>
            <a:r>
              <a:rPr lang="en-US" sz="1600" dirty="0" smtClean="0"/>
              <a:t>.</a:t>
            </a:r>
            <a:endParaRPr lang="en-US" sz="1600" dirty="0"/>
          </a:p>
          <a:p>
            <a:pPr marL="274320" indent="-274320" defTabSz="457311" eaLnBrk="1" fontAlgn="auto" hangingPunct="1">
              <a:lnSpc>
                <a:spcPct val="100000"/>
              </a:lnSpc>
              <a:spcBef>
                <a:spcPts val="0"/>
              </a:spcBef>
              <a:buFont typeface="+mj-lt"/>
              <a:buAutoNum type="arabicPeriod"/>
              <a:defRPr/>
            </a:pPr>
            <a:r>
              <a:rPr lang="en-US" sz="1800" b="1" dirty="0"/>
              <a:t>What would you do before providing first aid?</a:t>
            </a:r>
          </a:p>
          <a:p>
            <a:pPr marL="274320" indent="-274320" defTabSz="457311" eaLnBrk="1" fontAlgn="auto" hangingPunct="1">
              <a:lnSpc>
                <a:spcPct val="100000"/>
              </a:lnSpc>
              <a:spcBef>
                <a:spcPts val="0"/>
              </a:spcBef>
              <a:buFont typeface="+mj-lt"/>
              <a:buAutoNum type="arabicPeriod"/>
              <a:defRPr/>
            </a:pPr>
            <a:r>
              <a:rPr lang="en-US" sz="1800" b="1" dirty="0"/>
              <a:t>How would you provide care?</a:t>
            </a:r>
          </a:p>
          <a:p>
            <a:pPr marL="342991" lvl="1" indent="0" defTabSz="457311" eaLnBrk="1" fontAlgn="auto" hangingPunct="1">
              <a:spcBef>
                <a:spcPts val="0"/>
              </a:spcBef>
              <a:buFont typeface="+mj-lt"/>
              <a:buNone/>
              <a:defRPr/>
            </a:pPr>
            <a:endParaRPr lang="en-US" dirty="0"/>
          </a:p>
        </p:txBody>
      </p:sp>
      <p:sp>
        <p:nvSpPr>
          <p:cNvPr id="4" name="Title 3"/>
          <p:cNvSpPr>
            <a:spLocks noGrp="1"/>
          </p:cNvSpPr>
          <p:nvPr>
            <p:ph type="title"/>
          </p:nvPr>
        </p:nvSpPr>
        <p:spPr>
          <a:xfrm>
            <a:off x="855663" y="313818"/>
            <a:ext cx="7416800" cy="1292732"/>
          </a:xfrm>
        </p:spPr>
        <p:txBody>
          <a:bodyPr rtlCol="0">
            <a:normAutofit/>
          </a:bodyPr>
          <a:lstStyle/>
          <a:p>
            <a:pPr defTabSz="457311">
              <a:defRPr/>
            </a:pPr>
            <a:r>
              <a:rPr lang="en-US" dirty="0"/>
              <a:t>Burns</a:t>
            </a:r>
            <a:r>
              <a:rPr lang="en-US" dirty="0" smtClean="0"/>
              <a:t/>
            </a:r>
            <a:br>
              <a:rPr lang="en-US" dirty="0" smtClean="0"/>
            </a:br>
            <a:r>
              <a:rPr lang="en-US" sz="3200" dirty="0" smtClean="0"/>
              <a:t>Scenario 4</a:t>
            </a:r>
            <a:endParaRPr lang="en-US" sz="3200" dirty="0"/>
          </a:p>
        </p:txBody>
      </p:sp>
    </p:spTree>
    <p:custDataLst>
      <p:tags r:id="rId1"/>
    </p:custDataLst>
    <p:extLst>
      <p:ext uri="{BB962C8B-B14F-4D97-AF65-F5344CB8AC3E}">
        <p14:creationId xmlns:p14="http://schemas.microsoft.com/office/powerpoint/2010/main" val="3061636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4"/>
          <p:cNvSpPr>
            <a:spLocks noGrp="1"/>
          </p:cNvSpPr>
          <p:nvPr>
            <p:ph idx="1"/>
          </p:nvPr>
        </p:nvSpPr>
        <p:spPr>
          <a:xfrm>
            <a:off x="498559" y="1717906"/>
            <a:ext cx="7736451" cy="1707688"/>
          </a:xfrm>
        </p:spPr>
        <p:txBody>
          <a:bodyPr/>
          <a:lstStyle/>
          <a:p>
            <a:pPr marL="274320" indent="-274320" eaLnBrk="1" hangingPunct="1">
              <a:lnSpc>
                <a:spcPct val="100000"/>
              </a:lnSpc>
              <a:spcBef>
                <a:spcPts val="0"/>
              </a:spcBef>
              <a:spcAft>
                <a:spcPts val="600"/>
              </a:spcAft>
              <a:buFont typeface="Arial" panose="020B0604020202020204" pitchFamily="34" charset="0"/>
              <a:buAutoNum type="arabicPeriod"/>
            </a:pPr>
            <a:r>
              <a:rPr lang="en-US" altLang="en-US" sz="1800" b="1" dirty="0" smtClean="0"/>
              <a:t>What would you do before providing first aid?</a:t>
            </a:r>
          </a:p>
          <a:p>
            <a:pPr lvl="1">
              <a:lnSpc>
                <a:spcPct val="100000"/>
              </a:lnSpc>
              <a:spcBef>
                <a:spcPts val="0"/>
              </a:spcBef>
            </a:pPr>
            <a:r>
              <a:rPr lang="en-US" altLang="en-US" sz="1600" dirty="0" smtClean="0"/>
              <a:t>Make sure the scene is safe to enter.</a:t>
            </a:r>
          </a:p>
          <a:p>
            <a:pPr lvl="1">
              <a:lnSpc>
                <a:spcPct val="100000"/>
              </a:lnSpc>
              <a:spcBef>
                <a:spcPts val="0"/>
              </a:spcBef>
            </a:pPr>
            <a:r>
              <a:rPr lang="en-US" altLang="en-US" sz="1600" dirty="0" smtClean="0"/>
              <a:t>Direct someone to call 9-1-1.</a:t>
            </a:r>
          </a:p>
          <a:p>
            <a:pPr lvl="1">
              <a:lnSpc>
                <a:spcPct val="100000"/>
              </a:lnSpc>
              <a:spcBef>
                <a:spcPts val="0"/>
              </a:spcBef>
            </a:pPr>
            <a:r>
              <a:rPr lang="en-US" altLang="en-US" sz="1600" dirty="0" smtClean="0"/>
              <a:t>Remove Jeremy’s gloves.</a:t>
            </a:r>
          </a:p>
          <a:p>
            <a:pPr lvl="1">
              <a:lnSpc>
                <a:spcPct val="100000"/>
              </a:lnSpc>
              <a:spcBef>
                <a:spcPts val="0"/>
              </a:spcBef>
            </a:pPr>
            <a:r>
              <a:rPr lang="en-US" altLang="en-US" sz="1600" dirty="0" smtClean="0"/>
              <a:t>Bring Jeremy to a water source (water faucet, eye wash station).</a:t>
            </a:r>
          </a:p>
          <a:p>
            <a:pPr lvl="1">
              <a:lnSpc>
                <a:spcPct val="100000"/>
              </a:lnSpc>
              <a:spcBef>
                <a:spcPts val="0"/>
              </a:spcBef>
            </a:pPr>
            <a:r>
              <a:rPr lang="en-US" altLang="en-US" sz="1600" dirty="0" smtClean="0"/>
              <a:t>Put on medical exam gloves.</a:t>
            </a:r>
          </a:p>
        </p:txBody>
      </p:sp>
      <p:sp>
        <p:nvSpPr>
          <p:cNvPr id="4" name="Title 3"/>
          <p:cNvSpPr>
            <a:spLocks noGrp="1"/>
          </p:cNvSpPr>
          <p:nvPr>
            <p:ph type="title"/>
          </p:nvPr>
        </p:nvSpPr>
        <p:spPr>
          <a:xfrm>
            <a:off x="498560" y="248890"/>
            <a:ext cx="7416800" cy="1254858"/>
          </a:xfrm>
        </p:spPr>
        <p:txBody>
          <a:bodyPr rtlCol="0">
            <a:normAutofit/>
          </a:bodyPr>
          <a:lstStyle/>
          <a:p>
            <a:pPr defTabSz="457311">
              <a:defRPr/>
            </a:pPr>
            <a:r>
              <a:rPr lang="en-US" dirty="0"/>
              <a:t>Burns</a:t>
            </a:r>
            <a:r>
              <a:rPr lang="en-US" dirty="0" smtClean="0"/>
              <a:t/>
            </a:r>
            <a:br>
              <a:rPr lang="en-US" dirty="0" smtClean="0"/>
            </a:br>
            <a:r>
              <a:rPr lang="en-US" sz="3200" dirty="0" smtClean="0"/>
              <a:t>Scenario 4 </a:t>
            </a:r>
            <a:r>
              <a:rPr lang="en-US" sz="3200" b="1" dirty="0" smtClean="0"/>
              <a:t>Answer 1</a:t>
            </a:r>
            <a:endParaRPr lang="en-US" sz="3200" b="1" dirty="0"/>
          </a:p>
        </p:txBody>
      </p:sp>
    </p:spTree>
    <p:custDataLst>
      <p:tags r:id="rId1"/>
    </p:custDataLst>
    <p:extLst>
      <p:ext uri="{BB962C8B-B14F-4D97-AF65-F5344CB8AC3E}">
        <p14:creationId xmlns:p14="http://schemas.microsoft.com/office/powerpoint/2010/main" val="2314501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4"/>
          <p:cNvSpPr>
            <a:spLocks noGrp="1"/>
          </p:cNvSpPr>
          <p:nvPr>
            <p:ph idx="1"/>
          </p:nvPr>
        </p:nvSpPr>
        <p:spPr>
          <a:xfrm>
            <a:off x="449864" y="1462360"/>
            <a:ext cx="7416800" cy="2218780"/>
          </a:xfrm>
        </p:spPr>
        <p:txBody>
          <a:bodyPr/>
          <a:lstStyle/>
          <a:p>
            <a:pPr marL="274320" indent="-274320" eaLnBrk="1" hangingPunct="1">
              <a:lnSpc>
                <a:spcPct val="100000"/>
              </a:lnSpc>
              <a:spcBef>
                <a:spcPts val="0"/>
              </a:spcBef>
              <a:spcAft>
                <a:spcPts val="600"/>
              </a:spcAft>
              <a:buFont typeface="Arial" panose="020B0604020202020204" pitchFamily="34" charset="0"/>
              <a:buAutoNum type="arabicPeriod" startAt="2"/>
            </a:pPr>
            <a:r>
              <a:rPr lang="en-US" altLang="en-US" sz="1800" b="1" dirty="0" smtClean="0"/>
              <a:t>How would you provide care?</a:t>
            </a:r>
          </a:p>
          <a:p>
            <a:pPr lvl="1">
              <a:lnSpc>
                <a:spcPct val="100000"/>
              </a:lnSpc>
              <a:spcBef>
                <a:spcPts val="0"/>
              </a:spcBef>
            </a:pPr>
            <a:r>
              <a:rPr lang="en-US" altLang="en-US" sz="1600" dirty="0" smtClean="0"/>
              <a:t>Immediately cool the burn with running cool or cold potable water, such as tap water, for at least 10 minutes. </a:t>
            </a:r>
          </a:p>
          <a:p>
            <a:pPr lvl="1">
              <a:lnSpc>
                <a:spcPct val="100000"/>
              </a:lnSpc>
              <a:spcBef>
                <a:spcPts val="0"/>
              </a:spcBef>
            </a:pPr>
            <a:r>
              <a:rPr lang="en-US" altLang="en-US" sz="1600" dirty="0" smtClean="0"/>
              <a:t>Remove constricting clothing and jewelry.</a:t>
            </a:r>
          </a:p>
          <a:p>
            <a:pPr lvl="1">
              <a:lnSpc>
                <a:spcPct val="100000"/>
              </a:lnSpc>
              <a:spcBef>
                <a:spcPts val="0"/>
              </a:spcBef>
            </a:pPr>
            <a:r>
              <a:rPr lang="en-US" altLang="en-US" sz="1600" dirty="0" smtClean="0"/>
              <a:t>Protect the area from friction or pressure with </a:t>
            </a:r>
            <a:br>
              <a:rPr lang="en-US" altLang="en-US" sz="1600" dirty="0" smtClean="0"/>
            </a:br>
            <a:r>
              <a:rPr lang="en-US" altLang="en-US" sz="1600" dirty="0" smtClean="0"/>
              <a:t>nonstick dressings.</a:t>
            </a:r>
          </a:p>
          <a:p>
            <a:pPr lvl="1">
              <a:lnSpc>
                <a:spcPct val="100000"/>
              </a:lnSpc>
              <a:spcBef>
                <a:spcPts val="0"/>
              </a:spcBef>
            </a:pPr>
            <a:r>
              <a:rPr lang="en-US" altLang="en-US" sz="1600" dirty="0" smtClean="0"/>
              <a:t>Treat for shock by maintaining body temperature </a:t>
            </a:r>
            <a:br>
              <a:rPr lang="en-US" altLang="en-US" sz="1600" dirty="0" smtClean="0"/>
            </a:br>
            <a:r>
              <a:rPr lang="en-US" altLang="en-US" sz="1600" dirty="0" smtClean="0"/>
              <a:t>and with positioning.</a:t>
            </a:r>
          </a:p>
        </p:txBody>
      </p:sp>
      <p:sp>
        <p:nvSpPr>
          <p:cNvPr id="4" name="Title 3"/>
          <p:cNvSpPr>
            <a:spLocks noGrp="1"/>
          </p:cNvSpPr>
          <p:nvPr>
            <p:ph type="title"/>
          </p:nvPr>
        </p:nvSpPr>
        <p:spPr>
          <a:xfrm>
            <a:off x="509381" y="265122"/>
            <a:ext cx="7416800" cy="1357660"/>
          </a:xfrm>
        </p:spPr>
        <p:txBody>
          <a:bodyPr rtlCol="0">
            <a:normAutofit/>
          </a:bodyPr>
          <a:lstStyle/>
          <a:p>
            <a:pPr defTabSz="457311">
              <a:defRPr/>
            </a:pPr>
            <a:r>
              <a:rPr lang="en-US" dirty="0"/>
              <a:t>Burns</a:t>
            </a:r>
            <a:r>
              <a:rPr lang="en-US" dirty="0" smtClean="0"/>
              <a:t/>
            </a:r>
            <a:br>
              <a:rPr lang="en-US" dirty="0" smtClean="0"/>
            </a:br>
            <a:r>
              <a:rPr lang="en-US" sz="3200" dirty="0" smtClean="0"/>
              <a:t>Scenario 4 </a:t>
            </a:r>
            <a:r>
              <a:rPr lang="en-US" sz="3200" b="1" dirty="0" smtClean="0"/>
              <a:t>Answer 2</a:t>
            </a:r>
            <a:endParaRPr lang="en-US" sz="3200" b="1" dirty="0"/>
          </a:p>
        </p:txBody>
      </p:sp>
    </p:spTree>
    <p:custDataLst>
      <p:tags r:id="rId1"/>
    </p:custDataLst>
    <p:extLst>
      <p:ext uri="{BB962C8B-B14F-4D97-AF65-F5344CB8AC3E}">
        <p14:creationId xmlns:p14="http://schemas.microsoft.com/office/powerpoint/2010/main" val="38942786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altLang="en-US" dirty="0" smtClean="0"/>
              <a:t>Bone, Joint and Muscle Injuries Scenarios</a:t>
            </a:r>
          </a:p>
        </p:txBody>
      </p:sp>
      <p:sp>
        <p:nvSpPr>
          <p:cNvPr id="4" name="Subtitle 2"/>
          <p:cNvSpPr>
            <a:spLocks noGrp="1"/>
          </p:cNvSpPr>
          <p:nvPr>
            <p:ph type="subTitle" idx="1"/>
          </p:nvPr>
        </p:nvSpPr>
        <p:spPr>
          <a:xfrm>
            <a:off x="1371600" y="4102522"/>
            <a:ext cx="6400800" cy="550637"/>
          </a:xfrm>
        </p:spPr>
        <p:txBody>
          <a:bodyPr/>
          <a:lstStyle/>
          <a:p>
            <a:r>
              <a:rPr lang="en-US" sz="2400" cap="small" dirty="0" smtClean="0">
                <a:solidFill>
                  <a:srgbClr val="72BF44"/>
                </a:solidFill>
              </a:rPr>
              <a:t>Gas Utility </a:t>
            </a:r>
            <a:endParaRPr lang="en-US" sz="2400" cap="small" dirty="0">
              <a:solidFill>
                <a:srgbClr val="72BF44"/>
              </a:solidFill>
            </a:endParaRPr>
          </a:p>
        </p:txBody>
      </p:sp>
      <p:sp>
        <p:nvSpPr>
          <p:cNvPr id="5" name="Action Button: Return 4">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67232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85146" y="1480997"/>
            <a:ext cx="8014987" cy="3017838"/>
          </a:xfrm>
        </p:spPr>
        <p:txBody>
          <a:bodyPr rtlCol="0">
            <a:normAutofit/>
          </a:bodyPr>
          <a:lstStyle/>
          <a:p>
            <a:pPr marL="0" indent="0" eaLnBrk="1" fontAlgn="auto" hangingPunct="1">
              <a:lnSpc>
                <a:spcPct val="100000"/>
              </a:lnSpc>
              <a:spcBef>
                <a:spcPts val="0"/>
              </a:spcBef>
              <a:spcAft>
                <a:spcPts val="600"/>
              </a:spcAft>
              <a:buFont typeface="+mj-lt"/>
              <a:buNone/>
              <a:defRPr/>
            </a:pPr>
            <a:r>
              <a:rPr lang="en-US" sz="1600" dirty="0"/>
              <a:t>A laborer on a gas line project was struck and </a:t>
            </a:r>
            <a:r>
              <a:rPr lang="en-US" sz="1600" dirty="0" smtClean="0"/>
              <a:t>crushed in the torso between </a:t>
            </a:r>
            <a:r>
              <a:rPr lang="en-US" sz="1600" dirty="0"/>
              <a:t>two sections of pipe. He was caught between a cribbed section of pipe and a suspended pipe that was in motion from a </a:t>
            </a:r>
            <a:r>
              <a:rPr lang="en-US" sz="1600" dirty="0" smtClean="0"/>
              <a:t/>
            </a:r>
            <a:br>
              <a:rPr lang="en-US" sz="1600" dirty="0" smtClean="0"/>
            </a:br>
            <a:r>
              <a:rPr lang="en-US" sz="1600" dirty="0" smtClean="0"/>
              <a:t>side </a:t>
            </a:r>
            <a:r>
              <a:rPr lang="en-US" sz="1600" dirty="0"/>
              <a:t>boom. </a:t>
            </a:r>
          </a:p>
          <a:p>
            <a:pPr marL="0" indent="0" eaLnBrk="1" fontAlgn="auto" hangingPunct="1">
              <a:lnSpc>
                <a:spcPct val="100000"/>
              </a:lnSpc>
              <a:spcBef>
                <a:spcPts val="0"/>
              </a:spcBef>
              <a:spcAft>
                <a:spcPts val="600"/>
              </a:spcAft>
              <a:buFont typeface="+mj-lt"/>
              <a:buNone/>
              <a:defRPr/>
            </a:pPr>
            <a:r>
              <a:rPr lang="en-US" sz="1600" dirty="0"/>
              <a:t>You are summoned to provide first aid. When you arrive at the scene you find that the laborer is responsive, </a:t>
            </a:r>
            <a:r>
              <a:rPr lang="en-US" sz="1600" dirty="0" smtClean="0"/>
              <a:t>breathing </a:t>
            </a:r>
            <a:r>
              <a:rPr lang="en-US" sz="1600" dirty="0"/>
              <a:t>and sitting on the ground holding his ribs. He tells you he thinks his ribs are broken.</a:t>
            </a:r>
          </a:p>
          <a:p>
            <a:pPr marL="274320" indent="-274320" eaLnBrk="1" fontAlgn="auto" hangingPunct="1">
              <a:spcBef>
                <a:spcPts val="0"/>
              </a:spcBef>
              <a:buFont typeface="+mj-lt"/>
              <a:buAutoNum type="arabicPeriod"/>
              <a:defRPr/>
            </a:pPr>
            <a:r>
              <a:rPr lang="en-US" sz="1800" b="1" dirty="0" smtClean="0"/>
              <a:t>What </a:t>
            </a:r>
            <a:r>
              <a:rPr lang="en-US" sz="1800" b="1" dirty="0"/>
              <a:t>would you do before providing first aid</a:t>
            </a:r>
            <a:r>
              <a:rPr lang="en-US" sz="1800" b="1" dirty="0" smtClean="0"/>
              <a:t>?</a:t>
            </a:r>
            <a:endParaRPr lang="en-US" sz="1800" b="1" dirty="0"/>
          </a:p>
          <a:p>
            <a:pPr marL="274320" indent="-274320" eaLnBrk="1" fontAlgn="auto" hangingPunct="1">
              <a:spcBef>
                <a:spcPts val="0"/>
              </a:spcBef>
              <a:buFont typeface="+mj-lt"/>
              <a:buAutoNum type="arabicPeriod"/>
              <a:defRPr/>
            </a:pPr>
            <a:r>
              <a:rPr lang="en-US" sz="1800" b="1" dirty="0"/>
              <a:t>How would you provide </a:t>
            </a:r>
            <a:r>
              <a:rPr lang="en-US" sz="1800" b="1" dirty="0" smtClean="0"/>
              <a:t>care?</a:t>
            </a:r>
            <a:endParaRPr lang="en-US" sz="1800" b="1" dirty="0"/>
          </a:p>
          <a:p>
            <a:pPr marL="342900" lvl="1" indent="0" eaLnBrk="1" fontAlgn="auto" hangingPunct="1">
              <a:spcBef>
                <a:spcPts val="0"/>
              </a:spcBef>
              <a:buFont typeface="+mj-lt"/>
              <a:buNone/>
              <a:defRPr/>
            </a:pPr>
            <a:endParaRPr lang="en-US" dirty="0"/>
          </a:p>
        </p:txBody>
      </p:sp>
      <p:sp>
        <p:nvSpPr>
          <p:cNvPr id="44035" name="Title 3"/>
          <p:cNvSpPr>
            <a:spLocks noGrp="1"/>
          </p:cNvSpPr>
          <p:nvPr>
            <p:ph type="title"/>
          </p:nvPr>
        </p:nvSpPr>
        <p:spPr>
          <a:xfrm>
            <a:off x="485145" y="200194"/>
            <a:ext cx="7980567" cy="1208090"/>
          </a:xfrm>
        </p:spPr>
        <p:txBody>
          <a:bodyPr/>
          <a:lstStyle/>
          <a:p>
            <a:r>
              <a:rPr lang="en-US" altLang="en-US" dirty="0"/>
              <a:t>Bone, Joint and Muscle Injuries</a:t>
            </a:r>
            <a:r>
              <a:rPr lang="en-US" altLang="en-US" dirty="0" smtClean="0"/>
              <a:t/>
            </a:r>
            <a:br>
              <a:rPr lang="en-US" altLang="en-US" dirty="0" smtClean="0"/>
            </a:br>
            <a:r>
              <a:rPr lang="en-US" altLang="en-US" sz="3200" dirty="0" smtClean="0"/>
              <a:t>Scenario 1</a:t>
            </a:r>
          </a:p>
        </p:txBody>
      </p:sp>
    </p:spTree>
    <p:custDataLst>
      <p:tags r:id="rId1"/>
    </p:custDataLst>
    <p:extLst>
      <p:ext uri="{BB962C8B-B14F-4D97-AF65-F5344CB8AC3E}">
        <p14:creationId xmlns:p14="http://schemas.microsoft.com/office/powerpoint/2010/main" val="5887065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4"/>
          <p:cNvSpPr>
            <a:spLocks noGrp="1"/>
          </p:cNvSpPr>
          <p:nvPr>
            <p:ph idx="1"/>
          </p:nvPr>
        </p:nvSpPr>
        <p:spPr>
          <a:xfrm>
            <a:off x="504196" y="1954175"/>
            <a:ext cx="7416800" cy="1235150"/>
          </a:xfrm>
        </p:spPr>
        <p:txBody>
          <a:bodyPr/>
          <a:lstStyle/>
          <a:p>
            <a:pPr marL="274320" indent="-274320">
              <a:lnSpc>
                <a:spcPct val="100000"/>
              </a:lnSpc>
              <a:spcBef>
                <a:spcPts val="0"/>
              </a:spcBef>
              <a:spcAft>
                <a:spcPts val="600"/>
              </a:spcAft>
              <a:buFont typeface="+mj-lt"/>
              <a:buAutoNum type="arabicPeriod"/>
            </a:pPr>
            <a:r>
              <a:rPr lang="en-US" altLang="en-US" sz="2200" b="1" dirty="0" smtClean="0"/>
              <a:t>What would you do before providing first aid?</a:t>
            </a:r>
          </a:p>
          <a:p>
            <a:pPr lvl="1">
              <a:lnSpc>
                <a:spcPct val="100000"/>
              </a:lnSpc>
              <a:spcBef>
                <a:spcPts val="0"/>
              </a:spcBef>
            </a:pPr>
            <a:r>
              <a:rPr lang="en-US" altLang="en-US" sz="1600" dirty="0" smtClean="0"/>
              <a:t>Direct someone to call 9-1-1 if not already called.</a:t>
            </a:r>
          </a:p>
          <a:p>
            <a:pPr lvl="1">
              <a:lnSpc>
                <a:spcPct val="100000"/>
              </a:lnSpc>
              <a:spcBef>
                <a:spcPts val="0"/>
              </a:spcBef>
            </a:pPr>
            <a:r>
              <a:rPr lang="en-US" altLang="en-US" sz="1600" dirty="0" smtClean="0"/>
              <a:t>Obtain permission to help.</a:t>
            </a:r>
          </a:p>
        </p:txBody>
      </p:sp>
      <p:sp>
        <p:nvSpPr>
          <p:cNvPr id="45059" name="Title 3"/>
          <p:cNvSpPr>
            <a:spLocks noGrp="1"/>
          </p:cNvSpPr>
          <p:nvPr>
            <p:ph type="title"/>
          </p:nvPr>
        </p:nvSpPr>
        <p:spPr>
          <a:xfrm>
            <a:off x="504196" y="243479"/>
            <a:ext cx="7416800" cy="1339775"/>
          </a:xfrm>
        </p:spPr>
        <p:txBody>
          <a:bodyPr/>
          <a:lstStyle/>
          <a:p>
            <a:r>
              <a:rPr lang="en-US" altLang="en-US" dirty="0"/>
              <a:t>Bone, Joint and Muscle Injuries</a:t>
            </a:r>
            <a:r>
              <a:rPr lang="en-US" altLang="en-US" dirty="0" smtClean="0"/>
              <a:t/>
            </a:r>
            <a:br>
              <a:rPr lang="en-US" altLang="en-US" dirty="0" smtClean="0"/>
            </a:br>
            <a:r>
              <a:rPr lang="en-US" altLang="en-US" sz="3200" dirty="0" smtClean="0"/>
              <a:t>Scenario 1 </a:t>
            </a:r>
            <a:r>
              <a:rPr lang="en-US" altLang="en-US" sz="3200" b="1" dirty="0" smtClean="0"/>
              <a:t>Answer 1</a:t>
            </a:r>
          </a:p>
        </p:txBody>
      </p:sp>
    </p:spTree>
    <p:custDataLst>
      <p:tags r:id="rId1"/>
    </p:custDataLst>
    <p:extLst>
      <p:ext uri="{BB962C8B-B14F-4D97-AF65-F5344CB8AC3E}">
        <p14:creationId xmlns:p14="http://schemas.microsoft.com/office/powerpoint/2010/main" val="156980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5EBD1-7E94-3542-BB54-BE38F3F43122}"/>
              </a:ext>
            </a:extLst>
          </p:cNvPr>
          <p:cNvSpPr>
            <a:spLocks noGrp="1"/>
          </p:cNvSpPr>
          <p:nvPr>
            <p:ph type="ctrTitle"/>
          </p:nvPr>
        </p:nvSpPr>
        <p:spPr/>
        <p:txBody>
          <a:bodyPr/>
          <a:lstStyle/>
          <a:p>
            <a:r>
              <a:rPr lang="en-US" dirty="0"/>
              <a:t>FA/CPR/AED Case Scenarios </a:t>
            </a:r>
            <a:r>
              <a:rPr lang="en-US" dirty="0" smtClean="0"/>
              <a:t/>
            </a:r>
            <a:br>
              <a:rPr lang="en-US" dirty="0" smtClean="0"/>
            </a:br>
            <a:r>
              <a:rPr lang="en-US" dirty="0" smtClean="0"/>
              <a:t>GAS UTILITY </a:t>
            </a:r>
            <a:br>
              <a:rPr lang="en-US" dirty="0" smtClean="0"/>
            </a:br>
            <a:endParaRPr lang="en-US" dirty="0"/>
          </a:p>
        </p:txBody>
      </p:sp>
      <p:sp>
        <p:nvSpPr>
          <p:cNvPr id="5" name="Subtitle 3">
            <a:extLst>
              <a:ext uri="{FF2B5EF4-FFF2-40B4-BE49-F238E27FC236}">
                <a16:creationId xmlns:a16="http://schemas.microsoft.com/office/drawing/2014/main" id="{E495311E-7F89-714D-9C45-C4344ED99A00}"/>
              </a:ext>
            </a:extLst>
          </p:cNvPr>
          <p:cNvSpPr>
            <a:spLocks noGrp="1"/>
          </p:cNvSpPr>
          <p:nvPr>
            <p:ph type="subTitle" idx="1"/>
          </p:nvPr>
        </p:nvSpPr>
        <p:spPr>
          <a:xfrm>
            <a:off x="1371600" y="3829994"/>
            <a:ext cx="6400800" cy="1314450"/>
          </a:xfrm>
        </p:spPr>
        <p:txBody>
          <a:bodyPr/>
          <a:lstStyle/>
          <a:p>
            <a:r>
              <a:rPr lang="en-US" sz="2800" dirty="0">
                <a:solidFill>
                  <a:srgbClr val="7BC44D"/>
                </a:solidFill>
                <a:latin typeface="Roboto Condensed Light" panose="02000000000000000000" pitchFamily="2" charset="0"/>
                <a:ea typeface="Roboto Condensed Light" panose="02000000000000000000" pitchFamily="2" charset="0"/>
              </a:rPr>
              <a:t>Use to customize your First Aid Training </a:t>
            </a:r>
          </a:p>
          <a:p>
            <a:r>
              <a:rPr lang="en-US" sz="2800" dirty="0">
                <a:solidFill>
                  <a:srgbClr val="7BC44D"/>
                </a:solidFill>
                <a:latin typeface="Roboto Condensed Light" panose="02000000000000000000" pitchFamily="2" charset="0"/>
                <a:ea typeface="Roboto Condensed Light" panose="02000000000000000000" pitchFamily="2" charset="0"/>
              </a:rPr>
              <a:t>for your audience</a:t>
            </a:r>
          </a:p>
        </p:txBody>
      </p:sp>
    </p:spTree>
    <p:extLst>
      <p:ext uri="{BB962C8B-B14F-4D97-AF65-F5344CB8AC3E}">
        <p14:creationId xmlns:p14="http://schemas.microsoft.com/office/powerpoint/2010/main" val="23605931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4"/>
          <p:cNvSpPr>
            <a:spLocks noGrp="1"/>
          </p:cNvSpPr>
          <p:nvPr>
            <p:ph idx="1"/>
          </p:nvPr>
        </p:nvSpPr>
        <p:spPr>
          <a:xfrm>
            <a:off x="428447" y="1540514"/>
            <a:ext cx="7416800" cy="1933124"/>
          </a:xfrm>
        </p:spPr>
        <p:txBody>
          <a:bodyPr/>
          <a:lstStyle/>
          <a:p>
            <a:pPr marL="274320" indent="-274320" eaLnBrk="1" hangingPunct="1">
              <a:lnSpc>
                <a:spcPct val="100000"/>
              </a:lnSpc>
              <a:spcBef>
                <a:spcPts val="0"/>
              </a:spcBef>
              <a:spcAft>
                <a:spcPts val="600"/>
              </a:spcAft>
              <a:buFont typeface="Arial" panose="020B0604020202020204" pitchFamily="34" charset="0"/>
              <a:buAutoNum type="arabicPeriod" startAt="2"/>
            </a:pPr>
            <a:r>
              <a:rPr lang="en-US" altLang="en-US" sz="1800" b="1" dirty="0" smtClean="0"/>
              <a:t>How would you provide care?</a:t>
            </a:r>
          </a:p>
          <a:p>
            <a:pPr lvl="1"/>
            <a:r>
              <a:rPr lang="en-US" altLang="en-US" sz="1600" dirty="0" smtClean="0"/>
              <a:t>Make sure he is in a position for easiest breathing.</a:t>
            </a:r>
          </a:p>
          <a:p>
            <a:pPr lvl="1"/>
            <a:r>
              <a:rPr lang="en-US" altLang="en-US" sz="1600" dirty="0" smtClean="0"/>
              <a:t>Support the ribs with a pillow or soft padding. You can loosely bandage the padding over the ribs and under the arms. </a:t>
            </a:r>
          </a:p>
          <a:p>
            <a:pPr lvl="1"/>
            <a:r>
              <a:rPr lang="en-US" altLang="en-US" sz="1600" dirty="0" smtClean="0"/>
              <a:t>Monitor his breathing while waiting for EMS to arrive.</a:t>
            </a:r>
          </a:p>
          <a:p>
            <a:pPr lvl="1"/>
            <a:r>
              <a:rPr lang="en-US" altLang="en-US" sz="1600" dirty="0" smtClean="0"/>
              <a:t>Treat for shock by keeping him warm.</a:t>
            </a:r>
          </a:p>
        </p:txBody>
      </p:sp>
      <p:sp>
        <p:nvSpPr>
          <p:cNvPr id="46083" name="Title 3"/>
          <p:cNvSpPr>
            <a:spLocks noGrp="1"/>
          </p:cNvSpPr>
          <p:nvPr>
            <p:ph type="title"/>
          </p:nvPr>
        </p:nvSpPr>
        <p:spPr>
          <a:xfrm>
            <a:off x="428447" y="248889"/>
            <a:ext cx="7416800" cy="1231562"/>
          </a:xfrm>
        </p:spPr>
        <p:txBody>
          <a:bodyPr/>
          <a:lstStyle/>
          <a:p>
            <a:r>
              <a:rPr lang="en-US" altLang="en-US" dirty="0"/>
              <a:t>Bone, Joint and Muscle Injuries</a:t>
            </a:r>
            <a:r>
              <a:rPr lang="en-US" altLang="en-US" dirty="0" smtClean="0"/>
              <a:t/>
            </a:r>
            <a:br>
              <a:rPr lang="en-US" altLang="en-US" dirty="0" smtClean="0"/>
            </a:br>
            <a:r>
              <a:rPr lang="en-US" altLang="en-US" sz="3200" dirty="0" smtClean="0"/>
              <a:t>Scenario 1 </a:t>
            </a:r>
            <a:r>
              <a:rPr lang="en-US" altLang="en-US" sz="3200" b="1" dirty="0" smtClean="0"/>
              <a:t>Answer 2</a:t>
            </a:r>
          </a:p>
        </p:txBody>
      </p:sp>
    </p:spTree>
    <p:custDataLst>
      <p:tags r:id="rId1"/>
    </p:custDataLst>
    <p:extLst>
      <p:ext uri="{BB962C8B-B14F-4D97-AF65-F5344CB8AC3E}">
        <p14:creationId xmlns:p14="http://schemas.microsoft.com/office/powerpoint/2010/main" val="1140990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p:cNvSpPr>
            <a:spLocks noGrp="1"/>
          </p:cNvSpPr>
          <p:nvPr>
            <p:ph idx="1"/>
          </p:nvPr>
        </p:nvSpPr>
        <p:spPr>
          <a:xfrm>
            <a:off x="425628" y="1356552"/>
            <a:ext cx="8182717" cy="3017838"/>
          </a:xfrm>
        </p:spPr>
        <p:txBody>
          <a:bodyPr/>
          <a:lstStyle/>
          <a:p>
            <a:pPr marL="0" indent="0" eaLnBrk="1" hangingPunct="1">
              <a:lnSpc>
                <a:spcPct val="100000"/>
              </a:lnSpc>
              <a:spcBef>
                <a:spcPts val="0"/>
              </a:spcBef>
              <a:spcAft>
                <a:spcPts val="600"/>
              </a:spcAft>
              <a:buFont typeface="+mj-lt"/>
              <a:buNone/>
            </a:pPr>
            <a:r>
              <a:rPr lang="en-US" altLang="en-US" sz="1600" dirty="0" smtClean="0"/>
              <a:t>You and several coworkers are working in a remote, mountainous, rural location. You have just finished assembling a new gas well head at well number 47. You’ve pieced together the new well head with hardware connections and hand tighten it. Before you have a chance to fully tighten it, Mae Hoffman, the gas well tender, arrives. Her main responsibility is to ensure that there is equal tubing pressure on each gas well. Mae checks the pressures and identifies a pressure difference at well number 47. She announces her intentions to open the well head and equalize the pressure.  </a:t>
            </a:r>
          </a:p>
          <a:p>
            <a:pPr marL="0" indent="0" eaLnBrk="1" hangingPunct="1">
              <a:lnSpc>
                <a:spcPct val="100000"/>
              </a:lnSpc>
              <a:spcBef>
                <a:spcPts val="0"/>
              </a:spcBef>
              <a:spcAft>
                <a:spcPts val="600"/>
              </a:spcAft>
              <a:buFont typeface="+mj-lt"/>
              <a:buNone/>
            </a:pPr>
            <a:r>
              <a:rPr lang="en-US" altLang="en-US" sz="1600" dirty="0" smtClean="0"/>
              <a:t>Another coworker explains that the well head is only hand assembled and not tightened. He warns Mae to not open the well head but Mae doesn’t hear the warning and opens the main ball valve. The pressure released from the well causes the well head to break apart. Mae is struck in the chest by a piece of the assembly and knocked to the ground.</a:t>
            </a:r>
          </a:p>
        </p:txBody>
      </p:sp>
      <p:sp>
        <p:nvSpPr>
          <p:cNvPr id="47107" name="Title 2"/>
          <p:cNvSpPr>
            <a:spLocks noGrp="1"/>
          </p:cNvSpPr>
          <p:nvPr>
            <p:ph type="title"/>
          </p:nvPr>
        </p:nvSpPr>
        <p:spPr>
          <a:xfrm>
            <a:off x="374341" y="221837"/>
            <a:ext cx="7416800" cy="1193687"/>
          </a:xfrm>
        </p:spPr>
        <p:txBody>
          <a:bodyPr/>
          <a:lstStyle/>
          <a:p>
            <a:r>
              <a:rPr lang="en-US" altLang="en-US" dirty="0"/>
              <a:t>Bone, Joint and Muscle Injuries</a:t>
            </a:r>
            <a:r>
              <a:rPr lang="en-US" altLang="en-US" dirty="0" smtClean="0"/>
              <a:t/>
            </a:r>
            <a:br>
              <a:rPr lang="en-US" altLang="en-US" dirty="0" smtClean="0"/>
            </a:br>
            <a:r>
              <a:rPr lang="en-US" altLang="en-US" sz="3200" dirty="0" smtClean="0"/>
              <a:t>Scenario 2 </a:t>
            </a:r>
            <a:r>
              <a:rPr lang="en-US" altLang="en-US" sz="1600" i="1" dirty="0" smtClean="0"/>
              <a:t>Continues on next page</a:t>
            </a:r>
            <a:endParaRPr lang="en-US" altLang="en-US" i="1" dirty="0" smtClean="0"/>
          </a:p>
        </p:txBody>
      </p:sp>
    </p:spTree>
    <p:extLst>
      <p:ext uri="{BB962C8B-B14F-4D97-AF65-F5344CB8AC3E}">
        <p14:creationId xmlns:p14="http://schemas.microsoft.com/office/powerpoint/2010/main" val="32560897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5644" y="1583799"/>
            <a:ext cx="8185309" cy="3017838"/>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smtClean="0"/>
              <a:t>You </a:t>
            </a:r>
            <a:r>
              <a:rPr lang="en-US" sz="1600" dirty="0"/>
              <a:t>grab the first aid kit and go to assist </a:t>
            </a:r>
            <a:r>
              <a:rPr lang="en-US" sz="1600" dirty="0" smtClean="0"/>
              <a:t>Mae, </a:t>
            </a:r>
            <a:r>
              <a:rPr lang="en-US" sz="1600" dirty="0"/>
              <a:t>who is responsive and breathing. </a:t>
            </a:r>
            <a:r>
              <a:rPr lang="en-US" sz="1600" dirty="0" smtClean="0"/>
              <a:t>You </a:t>
            </a:r>
            <a:r>
              <a:rPr lang="en-US" sz="1600" dirty="0"/>
              <a:t>can see that </a:t>
            </a:r>
            <a:r>
              <a:rPr lang="en-US" sz="1600" dirty="0" smtClean="0"/>
              <a:t>she </a:t>
            </a:r>
            <a:r>
              <a:rPr lang="en-US" sz="1600" dirty="0"/>
              <a:t>has some minor abrasions to </a:t>
            </a:r>
            <a:r>
              <a:rPr lang="en-US" sz="1600" dirty="0" smtClean="0"/>
              <a:t>her </a:t>
            </a:r>
            <a:r>
              <a:rPr lang="en-US" sz="1600" dirty="0"/>
              <a:t>arms and </a:t>
            </a:r>
            <a:r>
              <a:rPr lang="en-US" sz="1600" dirty="0" smtClean="0"/>
              <a:t>she </a:t>
            </a:r>
            <a:r>
              <a:rPr lang="en-US" sz="1600" dirty="0"/>
              <a:t>manages to tell you that </a:t>
            </a:r>
            <a:r>
              <a:rPr lang="en-US" sz="1600" dirty="0" smtClean="0"/>
              <a:t>her ribs </a:t>
            </a:r>
            <a:r>
              <a:rPr lang="en-US" sz="1600" dirty="0"/>
              <a:t>are painful and tender</a:t>
            </a:r>
            <a:r>
              <a:rPr lang="en-US" sz="1600" dirty="0" smtClean="0"/>
              <a:t>.</a:t>
            </a:r>
            <a:endParaRPr lang="en-US" sz="1600" dirty="0"/>
          </a:p>
          <a:p>
            <a:pPr marL="274320" indent="-274320" eaLnBrk="1" fontAlgn="auto" hangingPunct="1">
              <a:lnSpc>
                <a:spcPct val="100000"/>
              </a:lnSpc>
              <a:spcBef>
                <a:spcPts val="0"/>
              </a:spcBef>
              <a:buFont typeface="+mj-lt"/>
              <a:buAutoNum type="arabicPeriod"/>
              <a:defRPr/>
            </a:pPr>
            <a:r>
              <a:rPr lang="en-US" sz="1600" b="1" dirty="0"/>
              <a:t>What would you do before providing first aid</a:t>
            </a:r>
            <a:r>
              <a:rPr lang="en-US" sz="1600" b="1" dirty="0" smtClean="0"/>
              <a:t>?</a:t>
            </a:r>
            <a:endParaRPr lang="en-US" sz="1600" b="1" dirty="0"/>
          </a:p>
          <a:p>
            <a:pPr marL="274320" indent="-274320" eaLnBrk="1" fontAlgn="auto" hangingPunct="1">
              <a:lnSpc>
                <a:spcPct val="100000"/>
              </a:lnSpc>
              <a:spcBef>
                <a:spcPts val="0"/>
              </a:spcBef>
              <a:buFont typeface="+mj-lt"/>
              <a:buAutoNum type="arabicPeriod"/>
              <a:defRPr/>
            </a:pPr>
            <a:r>
              <a:rPr lang="en-US" sz="1600" b="1" dirty="0"/>
              <a:t>How would you provide </a:t>
            </a:r>
            <a:r>
              <a:rPr lang="en-US" sz="1600" b="1" dirty="0" smtClean="0"/>
              <a:t>care?</a:t>
            </a:r>
            <a:endParaRPr lang="en-US" sz="1600" b="1" dirty="0"/>
          </a:p>
          <a:p>
            <a:pPr marL="274320" indent="-274320" eaLnBrk="1" fontAlgn="auto" hangingPunct="1">
              <a:lnSpc>
                <a:spcPct val="100000"/>
              </a:lnSpc>
              <a:spcBef>
                <a:spcPts val="0"/>
              </a:spcBef>
              <a:buFont typeface="+mj-lt"/>
              <a:buAutoNum type="arabicPeriod"/>
              <a:defRPr/>
            </a:pPr>
            <a:r>
              <a:rPr lang="en-US" sz="1600" b="1" dirty="0" smtClean="0"/>
              <a:t>You </a:t>
            </a:r>
            <a:r>
              <a:rPr lang="en-US" sz="1600" b="1" dirty="0"/>
              <a:t>are told that your remote location is difficult for EMS to access, and you will need to transport </a:t>
            </a:r>
            <a:r>
              <a:rPr lang="en-US" sz="1600" b="1" dirty="0" smtClean="0"/>
              <a:t>Mae via </a:t>
            </a:r>
            <a:r>
              <a:rPr lang="en-US" sz="1600" b="1" dirty="0"/>
              <a:t>pick-up truck to a place down the mountain where you can rendezvous with an ambulance. What will you need to do to transport </a:t>
            </a:r>
            <a:r>
              <a:rPr lang="en-US" sz="1600" b="1" dirty="0" smtClean="0"/>
              <a:t>Mae safely</a:t>
            </a:r>
            <a:r>
              <a:rPr lang="en-US" sz="1600" b="1" dirty="0"/>
              <a:t>?</a:t>
            </a:r>
          </a:p>
        </p:txBody>
      </p:sp>
      <p:sp>
        <p:nvSpPr>
          <p:cNvPr id="48131" name="Title 2"/>
          <p:cNvSpPr>
            <a:spLocks noGrp="1"/>
          </p:cNvSpPr>
          <p:nvPr>
            <p:ph type="title"/>
          </p:nvPr>
        </p:nvSpPr>
        <p:spPr>
          <a:xfrm>
            <a:off x="325645" y="254301"/>
            <a:ext cx="7416800" cy="1253204"/>
          </a:xfrm>
        </p:spPr>
        <p:txBody>
          <a:bodyPr/>
          <a:lstStyle/>
          <a:p>
            <a:r>
              <a:rPr lang="en-US" altLang="en-US" dirty="0"/>
              <a:t>Bone, Joint and Muscle Injuries</a:t>
            </a:r>
            <a:r>
              <a:rPr lang="en-US" altLang="en-US" dirty="0" smtClean="0"/>
              <a:t/>
            </a:r>
            <a:br>
              <a:rPr lang="en-US" altLang="en-US" dirty="0" smtClean="0"/>
            </a:br>
            <a:r>
              <a:rPr lang="en-US" altLang="en-US" sz="3200" dirty="0" smtClean="0"/>
              <a:t>Scenario 2 </a:t>
            </a:r>
            <a:r>
              <a:rPr lang="en-US" altLang="en-US" sz="1600" i="1" dirty="0" smtClean="0"/>
              <a:t>Continued</a:t>
            </a:r>
            <a:endParaRPr lang="en-US" altLang="en-US" i="1" dirty="0" smtClean="0"/>
          </a:p>
        </p:txBody>
      </p:sp>
    </p:spTree>
    <p:extLst>
      <p:ext uri="{BB962C8B-B14F-4D97-AF65-F5344CB8AC3E}">
        <p14:creationId xmlns:p14="http://schemas.microsoft.com/office/powerpoint/2010/main" val="10088589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4"/>
          <p:cNvSpPr>
            <a:spLocks noGrp="1"/>
          </p:cNvSpPr>
          <p:nvPr>
            <p:ph idx="1"/>
          </p:nvPr>
        </p:nvSpPr>
        <p:spPr>
          <a:xfrm>
            <a:off x="604181" y="1697423"/>
            <a:ext cx="7416800" cy="2046748"/>
          </a:xfrm>
        </p:spPr>
        <p:txBody>
          <a:bodyPr/>
          <a:lstStyle/>
          <a:p>
            <a:pPr marL="274320" indent="-274320" eaLnBrk="1" hangingPunct="1">
              <a:lnSpc>
                <a:spcPct val="100000"/>
              </a:lnSpc>
              <a:spcBef>
                <a:spcPts val="0"/>
              </a:spcBef>
              <a:spcAft>
                <a:spcPts val="600"/>
              </a:spcAft>
              <a:buFont typeface="Arial" panose="020B0604020202020204" pitchFamily="34" charset="0"/>
              <a:buAutoNum type="arabicPeriod"/>
            </a:pPr>
            <a:r>
              <a:rPr lang="en-US" altLang="en-US" sz="1800" b="1" dirty="0" smtClean="0"/>
              <a:t>What would you do before providing first aid?</a:t>
            </a:r>
          </a:p>
          <a:p>
            <a:pPr lvl="1"/>
            <a:r>
              <a:rPr lang="en-US" altLang="en-US" sz="1600" dirty="0" smtClean="0"/>
              <a:t>Direct a coworker to call 9-1-1.</a:t>
            </a:r>
          </a:p>
          <a:p>
            <a:pPr lvl="1"/>
            <a:r>
              <a:rPr lang="en-US" altLang="en-US" sz="1600" dirty="0" smtClean="0"/>
              <a:t>Direct a coworker to do what is needed to make the scene safe, if necessary.</a:t>
            </a:r>
          </a:p>
          <a:p>
            <a:pPr lvl="1"/>
            <a:r>
              <a:rPr lang="en-US" altLang="en-US" sz="1600" dirty="0" smtClean="0"/>
              <a:t>Obtain permission to help.</a:t>
            </a:r>
          </a:p>
          <a:p>
            <a:pPr lvl="1"/>
            <a:r>
              <a:rPr lang="en-US" altLang="en-US" sz="1600" dirty="0" smtClean="0"/>
              <a:t>Put on medical exam gloves.</a:t>
            </a:r>
          </a:p>
        </p:txBody>
      </p:sp>
      <p:sp>
        <p:nvSpPr>
          <p:cNvPr id="49155" name="Title 3"/>
          <p:cNvSpPr>
            <a:spLocks noGrp="1"/>
          </p:cNvSpPr>
          <p:nvPr>
            <p:ph type="title"/>
          </p:nvPr>
        </p:nvSpPr>
        <p:spPr>
          <a:xfrm>
            <a:off x="547482" y="259711"/>
            <a:ext cx="7416800" cy="1274847"/>
          </a:xfrm>
        </p:spPr>
        <p:txBody>
          <a:bodyPr/>
          <a:lstStyle/>
          <a:p>
            <a:r>
              <a:rPr lang="en-US" altLang="en-US" dirty="0"/>
              <a:t>Bone, Joint and Muscle Injuries</a:t>
            </a:r>
            <a:r>
              <a:rPr lang="en-US" altLang="en-US" dirty="0" smtClean="0"/>
              <a:t/>
            </a:r>
            <a:br>
              <a:rPr lang="en-US" altLang="en-US" dirty="0" smtClean="0"/>
            </a:br>
            <a:r>
              <a:rPr lang="en-US" altLang="en-US" sz="3200" dirty="0" smtClean="0"/>
              <a:t>Scenario 2 </a:t>
            </a:r>
            <a:r>
              <a:rPr lang="en-US" altLang="en-US" sz="3200" b="1" dirty="0" smtClean="0"/>
              <a:t>Answer 1</a:t>
            </a:r>
          </a:p>
        </p:txBody>
      </p:sp>
    </p:spTree>
    <p:custDataLst>
      <p:tags r:id="rId1"/>
    </p:custDataLst>
    <p:extLst>
      <p:ext uri="{BB962C8B-B14F-4D97-AF65-F5344CB8AC3E}">
        <p14:creationId xmlns:p14="http://schemas.microsoft.com/office/powerpoint/2010/main" val="9120946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4"/>
          <p:cNvSpPr>
            <a:spLocks noGrp="1"/>
          </p:cNvSpPr>
          <p:nvPr>
            <p:ph idx="1"/>
          </p:nvPr>
        </p:nvSpPr>
        <p:spPr>
          <a:xfrm>
            <a:off x="498783" y="1484342"/>
            <a:ext cx="7952653" cy="1475284"/>
          </a:xfrm>
        </p:spPr>
        <p:txBody>
          <a:bodyPr/>
          <a:lstStyle/>
          <a:p>
            <a:pPr marL="274320" indent="-274320" eaLnBrk="1" hangingPunct="1">
              <a:lnSpc>
                <a:spcPct val="100000"/>
              </a:lnSpc>
              <a:spcBef>
                <a:spcPts val="600"/>
              </a:spcBef>
              <a:buFont typeface="Arial" panose="020B0604020202020204" pitchFamily="34" charset="0"/>
              <a:buAutoNum type="arabicPeriod" startAt="2"/>
            </a:pPr>
            <a:r>
              <a:rPr lang="en-US" altLang="en-US" sz="2000" b="1" dirty="0" smtClean="0"/>
              <a:t>How would you provide care?</a:t>
            </a:r>
          </a:p>
          <a:p>
            <a:pPr lvl="1">
              <a:lnSpc>
                <a:spcPct val="100000"/>
              </a:lnSpc>
              <a:spcBef>
                <a:spcPts val="0"/>
              </a:spcBef>
            </a:pPr>
            <a:r>
              <a:rPr lang="en-US" altLang="en-US" sz="2000" dirty="0" smtClean="0"/>
              <a:t>Support the ribs with a blanket or soft padding. You can loosely bandage the padding over the ribs and under the arms. </a:t>
            </a:r>
          </a:p>
          <a:p>
            <a:pPr lvl="1">
              <a:lnSpc>
                <a:spcPct val="100000"/>
              </a:lnSpc>
              <a:spcBef>
                <a:spcPts val="0"/>
              </a:spcBef>
            </a:pPr>
            <a:r>
              <a:rPr lang="en-US" altLang="en-US" sz="2000" dirty="0" smtClean="0"/>
              <a:t>Monitor his breathing.</a:t>
            </a:r>
          </a:p>
        </p:txBody>
      </p:sp>
      <p:sp>
        <p:nvSpPr>
          <p:cNvPr id="50179" name="Title 3"/>
          <p:cNvSpPr>
            <a:spLocks noGrp="1"/>
          </p:cNvSpPr>
          <p:nvPr>
            <p:ph type="title"/>
          </p:nvPr>
        </p:nvSpPr>
        <p:spPr>
          <a:xfrm>
            <a:off x="498785" y="248890"/>
            <a:ext cx="7416800" cy="1296490"/>
          </a:xfrm>
        </p:spPr>
        <p:txBody>
          <a:bodyPr/>
          <a:lstStyle/>
          <a:p>
            <a:r>
              <a:rPr lang="en-US" altLang="en-US" dirty="0"/>
              <a:t>Bone, Joint and Muscle Injuries</a:t>
            </a:r>
            <a:r>
              <a:rPr lang="en-US" altLang="en-US" dirty="0" smtClean="0"/>
              <a:t/>
            </a:r>
            <a:br>
              <a:rPr lang="en-US" altLang="en-US" dirty="0" smtClean="0"/>
            </a:br>
            <a:r>
              <a:rPr lang="en-US" altLang="en-US" sz="3200" dirty="0" smtClean="0"/>
              <a:t>Scenario 2 </a:t>
            </a:r>
            <a:r>
              <a:rPr lang="en-US" altLang="en-US" sz="3200" b="1" dirty="0" smtClean="0"/>
              <a:t>Answer 2</a:t>
            </a:r>
          </a:p>
        </p:txBody>
      </p:sp>
    </p:spTree>
    <p:custDataLst>
      <p:tags r:id="rId1"/>
    </p:custDataLst>
    <p:extLst>
      <p:ext uri="{BB962C8B-B14F-4D97-AF65-F5344CB8AC3E}">
        <p14:creationId xmlns:p14="http://schemas.microsoft.com/office/powerpoint/2010/main" val="17336863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4"/>
          <p:cNvSpPr>
            <a:spLocks noGrp="1"/>
          </p:cNvSpPr>
          <p:nvPr>
            <p:ph idx="1"/>
          </p:nvPr>
        </p:nvSpPr>
        <p:spPr>
          <a:xfrm>
            <a:off x="601587" y="1692012"/>
            <a:ext cx="7752457" cy="1960177"/>
          </a:xfrm>
        </p:spPr>
        <p:txBody>
          <a:bodyPr/>
          <a:lstStyle/>
          <a:p>
            <a:pPr marL="274320" indent="-274320" eaLnBrk="1" hangingPunct="1">
              <a:lnSpc>
                <a:spcPct val="100000"/>
              </a:lnSpc>
              <a:spcBef>
                <a:spcPts val="0"/>
              </a:spcBef>
              <a:spcAft>
                <a:spcPts val="600"/>
              </a:spcAft>
              <a:buFont typeface="Arial" panose="020B0604020202020204" pitchFamily="34" charset="0"/>
              <a:buAutoNum type="arabicPeriod" startAt="3"/>
            </a:pPr>
            <a:r>
              <a:rPr lang="en-US" altLang="en-US" sz="1800" b="1" dirty="0" smtClean="0"/>
              <a:t>You are told that your remote location is difficult for EMS to access, and you will need to transport Mike via pick-up truck to a place down the mountain where you can rendezvous with an ambulance. What will you need to do to transport Mike safely?</a:t>
            </a:r>
          </a:p>
          <a:p>
            <a:pPr lvl="1"/>
            <a:r>
              <a:rPr lang="en-US" altLang="en-US" sz="1800" dirty="0" smtClean="0"/>
              <a:t>Make sure her ribs are well-padded and that her seat belt is fastened.</a:t>
            </a:r>
          </a:p>
        </p:txBody>
      </p:sp>
      <p:sp>
        <p:nvSpPr>
          <p:cNvPr id="51203" name="Title 3"/>
          <p:cNvSpPr>
            <a:spLocks noGrp="1"/>
          </p:cNvSpPr>
          <p:nvPr>
            <p:ph type="title"/>
          </p:nvPr>
        </p:nvSpPr>
        <p:spPr>
          <a:xfrm>
            <a:off x="471732" y="319228"/>
            <a:ext cx="7416800" cy="1312722"/>
          </a:xfrm>
        </p:spPr>
        <p:txBody>
          <a:bodyPr/>
          <a:lstStyle/>
          <a:p>
            <a:r>
              <a:rPr lang="en-US" altLang="en-US" dirty="0"/>
              <a:t>Bone, Joint and Muscle Injuries</a:t>
            </a:r>
            <a:r>
              <a:rPr lang="en-US" altLang="en-US" dirty="0" smtClean="0"/>
              <a:t/>
            </a:r>
            <a:br>
              <a:rPr lang="en-US" altLang="en-US" dirty="0" smtClean="0"/>
            </a:br>
            <a:r>
              <a:rPr lang="en-US" altLang="en-US" sz="3200" dirty="0" smtClean="0"/>
              <a:t>Scenario 2 </a:t>
            </a:r>
            <a:r>
              <a:rPr lang="en-US" altLang="en-US" sz="3200" b="1" dirty="0" smtClean="0"/>
              <a:t>Answer 3</a:t>
            </a:r>
          </a:p>
        </p:txBody>
      </p:sp>
    </p:spTree>
    <p:custDataLst>
      <p:tags r:id="rId1"/>
    </p:custDataLst>
    <p:extLst>
      <p:ext uri="{BB962C8B-B14F-4D97-AF65-F5344CB8AC3E}">
        <p14:creationId xmlns:p14="http://schemas.microsoft.com/office/powerpoint/2010/main" val="23052901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altLang="en-US" dirty="0" smtClean="0"/>
              <a:t>Cold and Heat Injuries</a:t>
            </a:r>
            <a:br>
              <a:rPr lang="en-US" altLang="en-US" dirty="0" smtClean="0"/>
            </a:br>
            <a:r>
              <a:rPr lang="en-US" altLang="en-US" dirty="0" smtClean="0"/>
              <a:t>Scenarios</a:t>
            </a:r>
          </a:p>
        </p:txBody>
      </p:sp>
      <p:sp>
        <p:nvSpPr>
          <p:cNvPr id="3" name="Subtitle 2"/>
          <p:cNvSpPr>
            <a:spLocks noGrp="1"/>
          </p:cNvSpPr>
          <p:nvPr>
            <p:ph type="subTitle" idx="1"/>
          </p:nvPr>
        </p:nvSpPr>
        <p:spPr>
          <a:xfrm>
            <a:off x="1371600" y="4168461"/>
            <a:ext cx="6400800" cy="637107"/>
          </a:xfrm>
        </p:spPr>
        <p:txBody>
          <a:bodyPr/>
          <a:lstStyle/>
          <a:p>
            <a:r>
              <a:rPr lang="en-US" sz="2400" cap="small" dirty="0" smtClean="0">
                <a:solidFill>
                  <a:srgbClr val="72BF44"/>
                </a:solidFill>
              </a:rPr>
              <a:t>Gas Utility </a:t>
            </a:r>
            <a:endParaRPr lang="en-US" sz="2400" cap="small" dirty="0">
              <a:solidFill>
                <a:srgbClr val="72BF44"/>
              </a:solidFill>
            </a:endParaRPr>
          </a:p>
        </p:txBody>
      </p:sp>
      <p:sp>
        <p:nvSpPr>
          <p:cNvPr id="4" name="Action Button: Return 3">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662509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0201" y="1534230"/>
            <a:ext cx="7920413" cy="2846387"/>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You are the foreman of a work crew made up of a lead </a:t>
            </a:r>
            <a:r>
              <a:rPr lang="en-US" sz="1600" dirty="0" smtClean="0"/>
              <a:t>and </a:t>
            </a:r>
            <a:r>
              <a:rPr lang="en-US" sz="1600" dirty="0"/>
              <a:t>4 laborers. Your crew is assigned to unload 40-pound sandbags from a truck. The sandbags are used to support the installation of a 36-inch diameter natural gas pipeline. </a:t>
            </a:r>
          </a:p>
          <a:p>
            <a:pPr marL="0" indent="0" eaLnBrk="1" fontAlgn="auto" hangingPunct="1">
              <a:lnSpc>
                <a:spcPct val="100000"/>
              </a:lnSpc>
              <a:spcBef>
                <a:spcPts val="0"/>
              </a:spcBef>
              <a:spcAft>
                <a:spcPts val="600"/>
              </a:spcAft>
              <a:buFont typeface="+mj-lt"/>
              <a:buNone/>
              <a:defRPr/>
            </a:pPr>
            <a:r>
              <a:rPr lang="en-US" sz="1600" dirty="0"/>
              <a:t>The ambient temperature is approximately </a:t>
            </a:r>
            <a:r>
              <a:rPr lang="en-US" sz="1600" dirty="0" smtClean="0"/>
              <a:t>110°F</a:t>
            </a:r>
            <a:r>
              <a:rPr lang="en-US" sz="1600" dirty="0"/>
              <a:t>. Because you are concerned about the crew’s safety, you’ve made sure that the crew has water and ice to drink and that shade is provided by a shuttle bus at the worksite. </a:t>
            </a:r>
          </a:p>
          <a:p>
            <a:pPr marL="0" indent="0" eaLnBrk="1" fontAlgn="auto" hangingPunct="1">
              <a:lnSpc>
                <a:spcPct val="100000"/>
              </a:lnSpc>
              <a:spcBef>
                <a:spcPts val="0"/>
              </a:spcBef>
              <a:spcAft>
                <a:spcPts val="600"/>
              </a:spcAft>
              <a:buFont typeface="+mj-lt"/>
              <a:buNone/>
              <a:defRPr/>
            </a:pPr>
            <a:r>
              <a:rPr lang="en-US" sz="1600" dirty="0"/>
              <a:t>At about 3:00 p.m., one of the laborers begins to show signs of heat stroke. His skin is flushed and very hot to the touch, and he is complaining of a headache. </a:t>
            </a:r>
          </a:p>
          <a:p>
            <a:pPr marL="274320" indent="-274320" eaLnBrk="1" fontAlgn="auto" hangingPunct="1">
              <a:lnSpc>
                <a:spcPct val="100000"/>
              </a:lnSpc>
              <a:spcBef>
                <a:spcPts val="0"/>
              </a:spcBef>
              <a:buFont typeface="+mj-lt"/>
              <a:buAutoNum type="arabicPeriod"/>
              <a:defRPr/>
            </a:pPr>
            <a:r>
              <a:rPr lang="en-US" sz="1800" b="1" dirty="0"/>
              <a:t>What would you do before providing first aid?</a:t>
            </a:r>
          </a:p>
          <a:p>
            <a:pPr marL="274320" indent="-274320" eaLnBrk="1" fontAlgn="auto" hangingPunct="1">
              <a:lnSpc>
                <a:spcPct val="100000"/>
              </a:lnSpc>
              <a:spcBef>
                <a:spcPts val="0"/>
              </a:spcBef>
              <a:buFont typeface="+mj-lt"/>
              <a:buAutoNum type="arabicPeriod"/>
              <a:defRPr/>
            </a:pPr>
            <a:r>
              <a:rPr lang="en-US" sz="1800" b="1" dirty="0"/>
              <a:t>How would you provide care?</a:t>
            </a:r>
          </a:p>
          <a:p>
            <a:pPr marL="457200" lvl="1" indent="0" eaLnBrk="1" fontAlgn="auto" hangingPunct="1">
              <a:spcBef>
                <a:spcPts val="0"/>
              </a:spcBef>
              <a:buFont typeface="+mj-lt"/>
              <a:buNone/>
              <a:defRPr/>
            </a:pPr>
            <a:endParaRPr lang="en-US" sz="1600" dirty="0"/>
          </a:p>
        </p:txBody>
      </p:sp>
      <p:sp>
        <p:nvSpPr>
          <p:cNvPr id="2" name="Title 1"/>
          <p:cNvSpPr>
            <a:spLocks noGrp="1"/>
          </p:cNvSpPr>
          <p:nvPr>
            <p:ph type="title"/>
          </p:nvPr>
        </p:nvSpPr>
        <p:spPr>
          <a:xfrm>
            <a:off x="520202" y="313819"/>
            <a:ext cx="7416800" cy="1126204"/>
          </a:xfrm>
        </p:spPr>
        <p:txBody>
          <a:bodyPr rtlCol="0">
            <a:normAutofit fontScale="90000"/>
          </a:bodyPr>
          <a:lstStyle/>
          <a:p>
            <a:pPr>
              <a:defRPr/>
            </a:pPr>
            <a:r>
              <a:rPr lang="en-US" altLang="en-US" sz="4000" dirty="0"/>
              <a:t>Cold and Heat Injuries</a:t>
            </a:r>
            <a:r>
              <a:rPr lang="en-US" dirty="0" smtClean="0"/>
              <a:t/>
            </a:r>
            <a:br>
              <a:rPr lang="en-US" dirty="0" smtClean="0"/>
            </a:br>
            <a:r>
              <a:rPr lang="en-US" sz="3600" dirty="0" smtClean="0"/>
              <a:t>Scenario </a:t>
            </a:r>
            <a:r>
              <a:rPr lang="en-US" sz="3600" dirty="0"/>
              <a:t>1</a:t>
            </a:r>
          </a:p>
        </p:txBody>
      </p:sp>
    </p:spTree>
    <p:extLst>
      <p:ext uri="{BB962C8B-B14F-4D97-AF65-F5344CB8AC3E}">
        <p14:creationId xmlns:p14="http://schemas.microsoft.com/office/powerpoint/2010/main" val="41179689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811" y="2386718"/>
            <a:ext cx="7416800" cy="978707"/>
          </a:xfrm>
        </p:spPr>
        <p:txBody>
          <a:bodyPr rtlCol="0">
            <a:normAutofit/>
          </a:bodyPr>
          <a:lstStyle/>
          <a:p>
            <a:pPr marL="274320" indent="-274320" eaLnBrk="1" fontAlgn="auto" hangingPunct="1">
              <a:lnSpc>
                <a:spcPct val="100000"/>
              </a:lnSpc>
              <a:spcBef>
                <a:spcPts val="0"/>
              </a:spcBef>
              <a:spcAft>
                <a:spcPts val="600"/>
              </a:spcAft>
              <a:buFont typeface="+mj-lt"/>
              <a:buAutoNum type="arabicPeriod"/>
              <a:defRPr/>
            </a:pPr>
            <a:r>
              <a:rPr lang="en-US" sz="1800" b="1" dirty="0"/>
              <a:t>What would you do before providing first aid?</a:t>
            </a:r>
          </a:p>
          <a:p>
            <a:pPr lvl="1">
              <a:lnSpc>
                <a:spcPct val="100000"/>
              </a:lnSpc>
              <a:spcBef>
                <a:spcPts val="0"/>
              </a:spcBef>
              <a:defRPr/>
            </a:pPr>
            <a:r>
              <a:rPr lang="en-US" sz="1600" dirty="0"/>
              <a:t>Direct someone to call 9-1-1.</a:t>
            </a:r>
          </a:p>
          <a:p>
            <a:pPr marL="0" indent="0" eaLnBrk="1" fontAlgn="auto" hangingPunct="1">
              <a:spcBef>
                <a:spcPts val="0"/>
              </a:spcBef>
              <a:buFont typeface="+mj-lt"/>
              <a:buNone/>
              <a:defRPr/>
            </a:pPr>
            <a:endParaRPr lang="en-US" dirty="0"/>
          </a:p>
        </p:txBody>
      </p:sp>
      <p:sp>
        <p:nvSpPr>
          <p:cNvPr id="6" name="Title 5"/>
          <p:cNvSpPr>
            <a:spLocks noGrp="1"/>
          </p:cNvSpPr>
          <p:nvPr>
            <p:ph type="title"/>
          </p:nvPr>
        </p:nvSpPr>
        <p:spPr>
          <a:xfrm>
            <a:off x="471507" y="362514"/>
            <a:ext cx="7416800" cy="1099151"/>
          </a:xfrm>
        </p:spPr>
        <p:txBody>
          <a:bodyPr rtlCol="0">
            <a:normAutofit fontScale="90000"/>
          </a:bodyPr>
          <a:lstStyle/>
          <a:p>
            <a:pPr>
              <a:defRPr/>
            </a:pPr>
            <a:r>
              <a:rPr lang="en-US" altLang="en-US" sz="4000" dirty="0"/>
              <a:t>Cold and Heat Injuries</a:t>
            </a:r>
            <a:r>
              <a:rPr lang="en-US" dirty="0"/>
              <a:t/>
            </a:r>
            <a:br>
              <a:rPr lang="en-US" dirty="0"/>
            </a:br>
            <a:r>
              <a:rPr lang="en-US" sz="3600" dirty="0"/>
              <a:t>Scenario </a:t>
            </a:r>
            <a:r>
              <a:rPr lang="en-US" sz="3600" dirty="0" smtClean="0"/>
              <a:t>1 </a:t>
            </a:r>
            <a:r>
              <a:rPr lang="en-US" sz="3600" b="1" dirty="0" smtClean="0"/>
              <a:t>Answer 1</a:t>
            </a:r>
            <a:endParaRPr lang="en-US" sz="3600" dirty="0"/>
          </a:p>
        </p:txBody>
      </p:sp>
    </p:spTree>
    <p:extLst>
      <p:ext uri="{BB962C8B-B14F-4D97-AF65-F5344CB8AC3E}">
        <p14:creationId xmlns:p14="http://schemas.microsoft.com/office/powerpoint/2010/main" val="41598847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221" y="1555873"/>
            <a:ext cx="8006984" cy="2496705"/>
          </a:xfrm>
        </p:spPr>
        <p:txBody>
          <a:bodyPr rtlCol="0">
            <a:normAutofit/>
          </a:bodyPr>
          <a:lstStyle/>
          <a:p>
            <a:pPr eaLnBrk="1" fontAlgn="auto" hangingPunct="1">
              <a:lnSpc>
                <a:spcPct val="100000"/>
              </a:lnSpc>
              <a:spcBef>
                <a:spcPts val="0"/>
              </a:spcBef>
              <a:spcAft>
                <a:spcPts val="600"/>
              </a:spcAft>
              <a:buFont typeface="+mj-lt"/>
              <a:buAutoNum type="arabicPeriod" startAt="2"/>
              <a:defRPr/>
            </a:pPr>
            <a:r>
              <a:rPr lang="en-US" sz="1800" b="1" dirty="0"/>
              <a:t>How would you provide care?</a:t>
            </a:r>
          </a:p>
          <a:p>
            <a:pPr lvl="1">
              <a:lnSpc>
                <a:spcPct val="100000"/>
              </a:lnSpc>
              <a:spcBef>
                <a:spcPts val="0"/>
              </a:spcBef>
              <a:defRPr/>
            </a:pPr>
            <a:r>
              <a:rPr lang="en-US" sz="1600" dirty="0"/>
              <a:t>Move the victim to a cool place.</a:t>
            </a:r>
          </a:p>
          <a:p>
            <a:pPr lvl="1">
              <a:lnSpc>
                <a:spcPct val="100000"/>
              </a:lnSpc>
              <a:spcBef>
                <a:spcPts val="0"/>
              </a:spcBef>
              <a:defRPr/>
            </a:pPr>
            <a:r>
              <a:rPr lang="en-US" sz="1600" dirty="0"/>
              <a:t>Remove outer clothing.</a:t>
            </a:r>
          </a:p>
          <a:p>
            <a:pPr lvl="1">
              <a:lnSpc>
                <a:spcPct val="100000"/>
              </a:lnSpc>
              <a:spcBef>
                <a:spcPts val="0"/>
              </a:spcBef>
              <a:defRPr/>
            </a:pPr>
            <a:r>
              <a:rPr lang="en-US" sz="1600" dirty="0"/>
              <a:t>Immediately cool him by immersing him up to the neck in cold water. If immersion in cold water is not possible, place him in a cold shower or move to a cool area and cover as much of the body as possible with cold, wet towels. </a:t>
            </a:r>
          </a:p>
          <a:p>
            <a:pPr lvl="1">
              <a:lnSpc>
                <a:spcPct val="100000"/>
              </a:lnSpc>
              <a:spcBef>
                <a:spcPts val="0"/>
              </a:spcBef>
              <a:defRPr/>
            </a:pPr>
            <a:r>
              <a:rPr lang="en-US" sz="1600" dirty="0"/>
              <a:t>Do not try to force him to drink liquids.</a:t>
            </a:r>
          </a:p>
          <a:p>
            <a:pPr lvl="1">
              <a:lnSpc>
                <a:spcPct val="100000"/>
              </a:lnSpc>
              <a:spcBef>
                <a:spcPts val="0"/>
              </a:spcBef>
              <a:defRPr/>
            </a:pPr>
            <a:r>
              <a:rPr lang="en-US" sz="1600" dirty="0"/>
              <a:t>Monitor his breathing while you wait for EMS to arrive and be ready to give CPR if needed.</a:t>
            </a:r>
          </a:p>
          <a:p>
            <a:pPr marL="0" indent="0" eaLnBrk="1" fontAlgn="auto" hangingPunct="1">
              <a:spcBef>
                <a:spcPts val="0"/>
              </a:spcBef>
              <a:buFont typeface="+mj-lt"/>
              <a:buNone/>
              <a:defRPr/>
            </a:pPr>
            <a:endParaRPr lang="en-US" dirty="0"/>
          </a:p>
        </p:txBody>
      </p:sp>
      <p:sp>
        <p:nvSpPr>
          <p:cNvPr id="6" name="Title 5"/>
          <p:cNvSpPr>
            <a:spLocks noGrp="1"/>
          </p:cNvSpPr>
          <p:nvPr>
            <p:ph type="title"/>
          </p:nvPr>
        </p:nvSpPr>
        <p:spPr>
          <a:xfrm>
            <a:off x="428221" y="292175"/>
            <a:ext cx="7416800" cy="1061277"/>
          </a:xfrm>
        </p:spPr>
        <p:txBody>
          <a:bodyPr rtlCol="0">
            <a:normAutofit fontScale="90000"/>
          </a:bodyPr>
          <a:lstStyle/>
          <a:p>
            <a:pPr>
              <a:defRPr/>
            </a:pPr>
            <a:r>
              <a:rPr lang="en-US" altLang="en-US" dirty="0"/>
              <a:t>Cold and Heat Injuries</a:t>
            </a:r>
            <a:r>
              <a:rPr lang="en-US" dirty="0"/>
              <a:t/>
            </a:r>
            <a:br>
              <a:rPr lang="en-US" dirty="0"/>
            </a:br>
            <a:r>
              <a:rPr lang="en-US" sz="3600" dirty="0"/>
              <a:t>Scenario </a:t>
            </a:r>
            <a:r>
              <a:rPr lang="en-US" sz="3600" dirty="0" smtClean="0"/>
              <a:t>1 </a:t>
            </a:r>
            <a:r>
              <a:rPr lang="en-US" sz="3600" b="1" dirty="0" smtClean="0"/>
              <a:t>Answer 2</a:t>
            </a:r>
            <a:endParaRPr lang="en-US" sz="3600" dirty="0"/>
          </a:p>
        </p:txBody>
      </p:sp>
    </p:spTree>
    <p:extLst>
      <p:ext uri="{BB962C8B-B14F-4D97-AF65-F5344CB8AC3E}">
        <p14:creationId xmlns:p14="http://schemas.microsoft.com/office/powerpoint/2010/main" val="3988730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697" y="113934"/>
            <a:ext cx="8236607" cy="993775"/>
          </a:xfrm>
        </p:spPr>
        <p:txBody>
          <a:bodyPr rtlCol="0">
            <a:normAutofit/>
          </a:bodyPr>
          <a:lstStyle/>
          <a:p>
            <a:pPr>
              <a:defRPr/>
            </a:pPr>
            <a:r>
              <a:rPr lang="en-US" sz="3000" dirty="0"/>
              <a:t>Scenario Guide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09097464"/>
              </p:ext>
            </p:extLst>
          </p:nvPr>
        </p:nvGraphicFramePr>
        <p:xfrm>
          <a:off x="584405" y="1702175"/>
          <a:ext cx="7886700" cy="1525790"/>
        </p:xfrm>
        <a:graphic>
          <a:graphicData uri="http://schemas.openxmlformats.org/drawingml/2006/table">
            <a:tbl>
              <a:tblPr firstRow="1" bandRow="1">
                <a:tableStyleId>{9D7B26C5-4107-4FEC-AEDC-1716B250A1EF}</a:tableStyleId>
              </a:tblPr>
              <a:tblGrid>
                <a:gridCol w="3943350">
                  <a:extLst>
                    <a:ext uri="{9D8B030D-6E8A-4147-A177-3AD203B41FA5}">
                      <a16:colId xmlns:a16="http://schemas.microsoft.com/office/drawing/2014/main" val="3757004685"/>
                    </a:ext>
                  </a:extLst>
                </a:gridCol>
                <a:gridCol w="3943350">
                  <a:extLst>
                    <a:ext uri="{9D8B030D-6E8A-4147-A177-3AD203B41FA5}">
                      <a16:colId xmlns:a16="http://schemas.microsoft.com/office/drawing/2014/main" val="2760381229"/>
                    </a:ext>
                  </a:extLst>
                </a:gridCol>
              </a:tblGrid>
              <a:tr h="397574">
                <a:tc>
                  <a:txBody>
                    <a:bodyPr/>
                    <a:lstStyle/>
                    <a:p>
                      <a:r>
                        <a:rPr lang="en-US" sz="1800" b="0" cap="small" baseline="0" dirty="0" smtClean="0">
                          <a:latin typeface="Arial" panose="020B0604020202020204" pitchFamily="34" charset="0"/>
                          <a:ea typeface="Roboto Condensed" panose="02000000000000000000" pitchFamily="2" charset="0"/>
                          <a:cs typeface="Arial" panose="020B0604020202020204" pitchFamily="34" charset="0"/>
                        </a:rPr>
                        <a:t>Scenario</a:t>
                      </a:r>
                      <a:r>
                        <a:rPr lang="en-US" sz="1800" dirty="0" smtClean="0">
                          <a:latin typeface="Arial" panose="020B0604020202020204" pitchFamily="34" charset="0"/>
                          <a:ea typeface="Roboto Condensed" panose="02000000000000000000" pitchFamily="2" charset="0"/>
                          <a:cs typeface="Arial" panose="020B0604020202020204" pitchFamily="34" charset="0"/>
                        </a:rPr>
                        <a:t>    </a:t>
                      </a:r>
                      <a:r>
                        <a:rPr lang="en-US" sz="1800" dirty="0" smtClean="0">
                          <a:latin typeface="Arial" panose="020B0604020202020204" pitchFamily="34" charset="0"/>
                          <a:ea typeface="Roboto Condensed" panose="02000000000000000000" pitchFamily="2" charset="0"/>
                          <a:cs typeface="Arial" panose="020B0604020202020204" pitchFamily="34" charset="0"/>
                        </a:rPr>
                        <a:t>                           </a:t>
                      </a:r>
                      <a:r>
                        <a:rPr lang="en-US" sz="1800" b="0" kern="1200" cap="small" baseline="0" dirty="0" smtClean="0">
                          <a:solidFill>
                            <a:schemeClr val="tx1"/>
                          </a:solidFill>
                          <a:latin typeface="Arial" panose="020B0604020202020204" pitchFamily="34" charset="0"/>
                          <a:ea typeface="Roboto Condensed" panose="02000000000000000000" pitchFamily="2" charset="0"/>
                          <a:cs typeface="Arial" panose="020B0604020202020204" pitchFamily="34" charset="0"/>
                        </a:rPr>
                        <a:t>Slides</a:t>
                      </a:r>
                      <a:endParaRPr lang="en-US" sz="1800" b="0" kern="1200" cap="small" baseline="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tc>
                <a:tc>
                  <a:txBody>
                    <a:bodyPr/>
                    <a:lstStyle/>
                    <a:p>
                      <a:r>
                        <a:rPr lang="en-US" sz="1800" b="0" cap="small" baseline="0" dirty="0">
                          <a:latin typeface="Arial" panose="020B0604020202020204" pitchFamily="34" charset="0"/>
                          <a:ea typeface="Roboto Condensed" panose="02000000000000000000" pitchFamily="2" charset="0"/>
                          <a:cs typeface="Arial" panose="020B0604020202020204" pitchFamily="34" charset="0"/>
                        </a:rPr>
                        <a:t>Scenario</a:t>
                      </a:r>
                      <a:r>
                        <a:rPr lang="en-US" sz="1800" b="0" baseline="0" dirty="0">
                          <a:latin typeface="Arial" panose="020B0604020202020204" pitchFamily="34" charset="0"/>
                          <a:ea typeface="Roboto Condensed" panose="02000000000000000000" pitchFamily="2" charset="0"/>
                          <a:cs typeface="Arial" panose="020B0604020202020204" pitchFamily="34" charset="0"/>
                        </a:rPr>
                        <a:t>   </a:t>
                      </a:r>
                      <a:r>
                        <a:rPr lang="en-US" sz="1800" dirty="0" smtClean="0">
                          <a:latin typeface="Arial" panose="020B0604020202020204" pitchFamily="34" charset="0"/>
                          <a:ea typeface="Roboto Condensed" panose="02000000000000000000" pitchFamily="2" charset="0"/>
                          <a:cs typeface="Arial" panose="020B0604020202020204" pitchFamily="34" charset="0"/>
                        </a:rPr>
                        <a:t>                            </a:t>
                      </a:r>
                      <a:r>
                        <a:rPr lang="en-US" sz="1800" b="0" kern="1200" cap="small" baseline="0" dirty="0">
                          <a:solidFill>
                            <a:schemeClr val="tx1"/>
                          </a:solidFill>
                          <a:latin typeface="Arial" panose="020B0604020202020204" pitchFamily="34" charset="0"/>
                          <a:ea typeface="Roboto Condensed" panose="02000000000000000000" pitchFamily="2" charset="0"/>
                          <a:cs typeface="Arial" panose="020B0604020202020204" pitchFamily="34" charset="0"/>
                        </a:rPr>
                        <a:t>Slides</a:t>
                      </a:r>
                    </a:p>
                  </a:txBody>
                  <a:tcPr marL="68580" marR="68580" marT="34290" marB="34290"/>
                </a:tc>
                <a:extLst>
                  <a:ext uri="{0D108BD9-81ED-4DB2-BD59-A6C34878D82A}">
                    <a16:rowId xmlns:a16="http://schemas.microsoft.com/office/drawing/2014/main" val="2468340777"/>
                  </a:ext>
                </a:extLst>
              </a:tr>
              <a:tr h="34290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4" action="ppaction://hlinksldjump"/>
                        </a:rPr>
                        <a:t>Burns                </a:t>
                      </a:r>
                      <a:r>
                        <a:rPr lang="en-US" altLang="en-US" sz="1600" b="0" kern="120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4" action="ppaction://hlinksldjump"/>
                        </a:rPr>
                        <a:t>                         </a:t>
                      </a:r>
                      <a:r>
                        <a:rPr lang="en-US" altLang="en-US" sz="1600" b="0" kern="1200" baseline="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4" action="ppaction://hlinksldjump"/>
                        </a:rPr>
                        <a:t> </a:t>
                      </a:r>
                      <a:r>
                        <a:rPr lang="en-US" altLang="en-US" sz="1600" b="0" kern="120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4" action="ppaction://hlinksldjump"/>
                        </a:rPr>
                        <a:t>     4-16</a:t>
                      </a:r>
                      <a:endPar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5" action="ppaction://hlinksldjump"/>
                        </a:rPr>
                        <a:t>Cold and Heat Injuries        </a:t>
                      </a: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5" action="ppaction://hlinksldjump"/>
                        </a:rPr>
                        <a:t>           </a:t>
                      </a: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5" action="ppaction://hlinksldjump"/>
                        </a:rPr>
                        <a:t>26-29</a:t>
                      </a:r>
                      <a:endParaRPr lang="en-US" alt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nchor="ctr"/>
                </a:tc>
                <a:extLst>
                  <a:ext uri="{0D108BD9-81ED-4DB2-BD59-A6C34878D82A}">
                    <a16:rowId xmlns:a16="http://schemas.microsoft.com/office/drawing/2014/main" val="3162246441"/>
                  </a:ext>
                </a:extLst>
              </a:tr>
              <a:tr h="442416">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6" action="ppaction://hlinksldjump"/>
                        </a:rPr>
                        <a:t>Bone, Joint and Muscle </a:t>
                      </a: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6" action="ppaction://hlinksldjump"/>
                        </a:rPr>
                        <a:t>Injuries       </a:t>
                      </a:r>
                      <a:r>
                        <a:rPr 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6" action="ppaction://hlinksldjump"/>
                        </a:rPr>
                        <a:t>7-25</a:t>
                      </a:r>
                      <a:endPar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7" action="ppaction://hlinksldjump"/>
                        </a:rPr>
                        <a:t>Choking 	                        </a:t>
                      </a: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7" action="ppaction://hlinksldjump"/>
                        </a:rPr>
                        <a:t>         </a:t>
                      </a: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7" action="ppaction://hlinksldjump"/>
                        </a:rPr>
                        <a:t>30-33</a:t>
                      </a:r>
                      <a:endParaRPr 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nchor="ctr"/>
                </a:tc>
                <a:extLst>
                  <a:ext uri="{0D108BD9-81ED-4DB2-BD59-A6C34878D82A}">
                    <a16:rowId xmlns:a16="http://schemas.microsoft.com/office/drawing/2014/main" val="2966174195"/>
                  </a:ext>
                </a:extLst>
              </a:tr>
              <a:tr h="34290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US" altLang="en-US" sz="18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nchor="ctr"/>
                </a:tc>
                <a:extLst>
                  <a:ext uri="{0D108BD9-81ED-4DB2-BD59-A6C34878D82A}">
                    <a16:rowId xmlns:a16="http://schemas.microsoft.com/office/drawing/2014/main" val="2150478466"/>
                  </a:ext>
                </a:extLst>
              </a:tr>
            </a:tbl>
          </a:graphicData>
        </a:graphic>
      </p:graphicFrame>
    </p:spTree>
    <p:custDataLst>
      <p:tags r:id="rId1"/>
    </p:custDataLst>
    <p:extLst>
      <p:ext uri="{BB962C8B-B14F-4D97-AF65-F5344CB8AC3E}">
        <p14:creationId xmlns:p14="http://schemas.microsoft.com/office/powerpoint/2010/main" val="7010244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Choking </a:t>
            </a:r>
            <a:br>
              <a:rPr lang="en-US" dirty="0" smtClean="0"/>
            </a:br>
            <a:r>
              <a:rPr lang="en-US" dirty="0" smtClean="0"/>
              <a:t>Scenarios</a:t>
            </a:r>
            <a:endParaRPr lang="en-US" dirty="0"/>
          </a:p>
        </p:txBody>
      </p:sp>
      <p:sp>
        <p:nvSpPr>
          <p:cNvPr id="3" name="Subtitle 2"/>
          <p:cNvSpPr>
            <a:spLocks noGrp="1"/>
          </p:cNvSpPr>
          <p:nvPr>
            <p:ph type="subTitle" idx="1"/>
          </p:nvPr>
        </p:nvSpPr>
        <p:spPr>
          <a:xfrm>
            <a:off x="1371600" y="4102522"/>
            <a:ext cx="6400800" cy="550637"/>
          </a:xfrm>
        </p:spPr>
        <p:txBody>
          <a:bodyPr/>
          <a:lstStyle/>
          <a:p>
            <a:r>
              <a:rPr lang="en-US" sz="2400" cap="small" dirty="0" smtClean="0">
                <a:solidFill>
                  <a:srgbClr val="72BF44"/>
                </a:solidFill>
              </a:rPr>
              <a:t>Gas Utility </a:t>
            </a:r>
            <a:endParaRPr lang="en-US" sz="2400" cap="small" dirty="0">
              <a:solidFill>
                <a:srgbClr val="72BF44"/>
              </a:solidFill>
            </a:endParaRPr>
          </a:p>
        </p:txBody>
      </p:sp>
      <p:sp>
        <p:nvSpPr>
          <p:cNvPr id="4" name="Action Button: Return 3">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929312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276" y="274638"/>
            <a:ext cx="7945507" cy="993775"/>
          </a:xfrm>
        </p:spPr>
        <p:txBody>
          <a:bodyPr>
            <a:noAutofit/>
          </a:bodyPr>
          <a:lstStyle/>
          <a:p>
            <a:r>
              <a:rPr lang="en-US" dirty="0" smtClean="0"/>
              <a:t>Choking</a:t>
            </a:r>
            <a:r>
              <a:rPr lang="en-US" sz="4000" dirty="0" smtClean="0"/>
              <a:t> </a:t>
            </a:r>
            <a:r>
              <a:rPr lang="en-US" dirty="0" smtClean="0"/>
              <a:t/>
            </a:r>
            <a:br>
              <a:rPr lang="en-US" dirty="0" smtClean="0"/>
            </a:br>
            <a:r>
              <a:rPr lang="en-US" sz="3200" dirty="0" smtClean="0"/>
              <a:t>Scenario 1</a:t>
            </a:r>
            <a:endParaRPr lang="en-US" sz="3200" dirty="0"/>
          </a:p>
        </p:txBody>
      </p:sp>
      <p:sp>
        <p:nvSpPr>
          <p:cNvPr id="3" name="Content Placeholder 2"/>
          <p:cNvSpPr>
            <a:spLocks noGrp="1"/>
          </p:cNvSpPr>
          <p:nvPr>
            <p:ph idx="1"/>
          </p:nvPr>
        </p:nvSpPr>
        <p:spPr>
          <a:xfrm>
            <a:off x="628650" y="1370013"/>
            <a:ext cx="7886700" cy="2704207"/>
          </a:xfrm>
        </p:spPr>
        <p:txBody>
          <a:bodyPr numCol="1">
            <a:noAutofit/>
          </a:bodyPr>
          <a:lstStyle/>
          <a:p>
            <a:pPr marL="0" indent="0">
              <a:lnSpc>
                <a:spcPct val="100000"/>
              </a:lnSpc>
              <a:spcBef>
                <a:spcPts val="0"/>
              </a:spcBef>
              <a:spcAft>
                <a:spcPts val="600"/>
              </a:spcAft>
              <a:buNone/>
            </a:pPr>
            <a:r>
              <a:rPr lang="en-US" sz="1600" dirty="0"/>
              <a:t>Joe and his 5-year-old son Josh went to the production site to pick up his paycheck. </a:t>
            </a:r>
            <a:r>
              <a:rPr lang="en-US" sz="1600" dirty="0" smtClean="0"/>
              <a:t>While </a:t>
            </a:r>
            <a:r>
              <a:rPr lang="en-US" sz="1600" dirty="0"/>
              <a:t>Joe and his boss chatted, Josh went to get a treat from the candy jar on the producer’s desk. </a:t>
            </a:r>
          </a:p>
          <a:p>
            <a:pPr marL="0" indent="0">
              <a:lnSpc>
                <a:spcPct val="100000"/>
              </a:lnSpc>
              <a:spcBef>
                <a:spcPts val="0"/>
              </a:spcBef>
              <a:spcAft>
                <a:spcPts val="600"/>
              </a:spcAft>
              <a:buNone/>
            </a:pPr>
            <a:r>
              <a:rPr lang="en-US" sz="1600" dirty="0"/>
              <a:t>As Joe gets ready to leave the office, he calls out for Josh. As Josh runs toward his dad with a mouth full of candy, he begins coughing. Suddenly, Josh stops coughing and looks panicked.</a:t>
            </a:r>
          </a:p>
          <a:p>
            <a:pPr marL="0" indent="0">
              <a:lnSpc>
                <a:spcPct val="100000"/>
              </a:lnSpc>
              <a:spcBef>
                <a:spcPts val="0"/>
              </a:spcBef>
              <a:spcAft>
                <a:spcPts val="600"/>
              </a:spcAft>
              <a:buNone/>
            </a:pPr>
            <a:r>
              <a:rPr lang="en-US" sz="1600" dirty="0"/>
              <a:t>You know first aid and happen to be in the room. </a:t>
            </a:r>
            <a:endParaRPr lang="en-US" sz="1600" dirty="0" smtClean="0"/>
          </a:p>
          <a:p>
            <a:pPr marL="274320" indent="-274320">
              <a:lnSpc>
                <a:spcPct val="100000"/>
              </a:lnSpc>
              <a:spcBef>
                <a:spcPts val="0"/>
              </a:spcBef>
              <a:buFont typeface="+mj-lt"/>
              <a:buAutoNum type="arabicPeriod"/>
            </a:pPr>
            <a:r>
              <a:rPr lang="en-US" sz="1600" b="1" dirty="0" smtClean="0"/>
              <a:t>What would you do before providing first aid?</a:t>
            </a:r>
          </a:p>
          <a:p>
            <a:pPr marL="274320" indent="-274320">
              <a:lnSpc>
                <a:spcPct val="100000"/>
              </a:lnSpc>
              <a:spcBef>
                <a:spcPts val="0"/>
              </a:spcBef>
              <a:buFont typeface="+mj-lt"/>
              <a:buAutoNum type="arabicPeriod"/>
            </a:pPr>
            <a:r>
              <a:rPr lang="en-US" sz="1600" b="1" dirty="0" smtClean="0"/>
              <a:t>How would you provide care?</a:t>
            </a:r>
          </a:p>
          <a:p>
            <a:pPr marL="457200" lvl="1" indent="0">
              <a:spcAft>
                <a:spcPts val="600"/>
              </a:spcAft>
              <a:buNone/>
            </a:pPr>
            <a:endParaRPr lang="en-US" sz="1600" dirty="0"/>
          </a:p>
        </p:txBody>
      </p:sp>
    </p:spTree>
    <p:extLst>
      <p:ext uri="{BB962C8B-B14F-4D97-AF65-F5344CB8AC3E}">
        <p14:creationId xmlns:p14="http://schemas.microsoft.com/office/powerpoint/2010/main" val="35567264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49" y="2093467"/>
            <a:ext cx="7886700" cy="956567"/>
          </a:xfrm>
        </p:spPr>
        <p:txBody>
          <a:bodyPr>
            <a:normAutofit/>
          </a:bodyPr>
          <a:lstStyle/>
          <a:p>
            <a:pPr marL="274320" indent="-274320">
              <a:lnSpc>
                <a:spcPct val="100000"/>
              </a:lnSpc>
              <a:spcBef>
                <a:spcPts val="0"/>
              </a:spcBef>
              <a:spcAft>
                <a:spcPts val="600"/>
              </a:spcAft>
              <a:buFont typeface="+mj-lt"/>
              <a:buAutoNum type="arabicPeriod"/>
            </a:pPr>
            <a:r>
              <a:rPr lang="en-US" sz="1800" b="1" dirty="0" smtClean="0"/>
              <a:t>What </a:t>
            </a:r>
            <a:r>
              <a:rPr lang="en-US" sz="1800" b="1" dirty="0"/>
              <a:t>would you do before providing first aid?</a:t>
            </a:r>
          </a:p>
          <a:p>
            <a:pPr marL="573087" lvl="1" indent="-285750">
              <a:lnSpc>
                <a:spcPct val="100000"/>
              </a:lnSpc>
              <a:spcBef>
                <a:spcPts val="0"/>
              </a:spcBef>
            </a:pPr>
            <a:r>
              <a:rPr lang="en-US" sz="1600" dirty="0" smtClean="0"/>
              <a:t>Ask him if he can speak.</a:t>
            </a:r>
            <a:endParaRPr lang="en-US" sz="1600" dirty="0"/>
          </a:p>
          <a:p>
            <a:pPr marL="0" indent="0">
              <a:buNone/>
            </a:pPr>
            <a:endParaRPr lang="en-US" sz="1800" dirty="0"/>
          </a:p>
        </p:txBody>
      </p:sp>
      <p:sp>
        <p:nvSpPr>
          <p:cNvPr id="6" name="Title 5"/>
          <p:cNvSpPr>
            <a:spLocks noGrp="1"/>
          </p:cNvSpPr>
          <p:nvPr>
            <p:ph type="title"/>
          </p:nvPr>
        </p:nvSpPr>
        <p:spPr/>
        <p:txBody>
          <a:bodyPr>
            <a:noAutofit/>
          </a:bodyPr>
          <a:lstStyle/>
          <a:p>
            <a:r>
              <a:rPr lang="en-US" dirty="0" smtClean="0"/>
              <a:t>Choking</a:t>
            </a:r>
            <a:r>
              <a:rPr lang="en-US" dirty="0"/>
              <a:t/>
            </a:r>
            <a:br>
              <a:rPr lang="en-US" dirty="0"/>
            </a:br>
            <a:r>
              <a:rPr lang="en-US" sz="3200" dirty="0" smtClean="0"/>
              <a:t>Scenario 1 </a:t>
            </a:r>
            <a:r>
              <a:rPr lang="en-US" sz="3200" b="1" dirty="0" smtClean="0"/>
              <a:t>Answer 1</a:t>
            </a:r>
            <a:endParaRPr lang="en-US" sz="3200" dirty="0"/>
          </a:p>
        </p:txBody>
      </p:sp>
    </p:spTree>
    <p:extLst>
      <p:ext uri="{BB962C8B-B14F-4D97-AF65-F5344CB8AC3E}">
        <p14:creationId xmlns:p14="http://schemas.microsoft.com/office/powerpoint/2010/main" val="8989737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a:xfrm>
            <a:off x="531257" y="273333"/>
            <a:ext cx="7945507" cy="993775"/>
          </a:xfrm>
        </p:spPr>
        <p:txBody>
          <a:bodyPr>
            <a:noAutofit/>
          </a:bodyPr>
          <a:lstStyle/>
          <a:p>
            <a:r>
              <a:rPr lang="en-US" dirty="0" smtClean="0"/>
              <a:t>Choking</a:t>
            </a:r>
            <a:r>
              <a:rPr lang="en-US" dirty="0"/>
              <a:t/>
            </a:r>
            <a:br>
              <a:rPr lang="en-US" dirty="0"/>
            </a:br>
            <a:r>
              <a:rPr lang="en-US" sz="3200" dirty="0"/>
              <a:t>Scenario 1</a:t>
            </a:r>
            <a:r>
              <a:rPr lang="en-US" sz="3200" dirty="0" smtClean="0"/>
              <a:t> </a:t>
            </a:r>
            <a:r>
              <a:rPr lang="en-US" sz="3200" b="1" dirty="0" smtClean="0"/>
              <a:t>Answer 2</a:t>
            </a:r>
            <a:endParaRPr lang="en-US" sz="3200" dirty="0"/>
          </a:p>
        </p:txBody>
      </p:sp>
      <p:sp>
        <p:nvSpPr>
          <p:cNvPr id="7" name="Content Placeholder 2"/>
          <p:cNvSpPr txBox="1">
            <a:spLocks/>
          </p:cNvSpPr>
          <p:nvPr/>
        </p:nvSpPr>
        <p:spPr>
          <a:xfrm>
            <a:off x="531257" y="1268413"/>
            <a:ext cx="7887715" cy="3300933"/>
          </a:xfrm>
          <a:prstGeom prst="rect">
            <a:avLst/>
          </a:prstGeom>
        </p:spPr>
        <p:txBody>
          <a:bodyPr vert="horz" lIns="91440" tIns="45720" rIns="91440" bIns="45720" rtlCol="0">
            <a:normAutofit fontScale="25000" lnSpcReduction="20000"/>
          </a:bodyPr>
          <a:lstStyle>
            <a:lvl1pPr marL="514350" indent="-514350" algn="l" defTabSz="457200" rtl="0" eaLnBrk="1" latinLnBrk="0" hangingPunct="1">
              <a:spcBef>
                <a:spcPts val="0"/>
              </a:spcBef>
              <a:spcAft>
                <a:spcPts val="600"/>
              </a:spcAft>
              <a:buFont typeface="+mj-lt"/>
              <a:buAutoNum type="arabicPeriod"/>
              <a:defRPr sz="2800" kern="1200">
                <a:solidFill>
                  <a:schemeClr val="tx1">
                    <a:lumMod val="65000"/>
                    <a:lumOff val="35000"/>
                  </a:schemeClr>
                </a:solidFill>
                <a:latin typeface="+mn-lt"/>
                <a:ea typeface="+mn-ea"/>
                <a:cs typeface="+mn-cs"/>
              </a:defRPr>
            </a:lvl1pPr>
            <a:lvl2pPr marL="914400" indent="-457200" algn="l" defTabSz="457200" rtl="0" eaLnBrk="1" latinLnBrk="0" hangingPunct="1">
              <a:spcBef>
                <a:spcPts val="0"/>
              </a:spcBef>
              <a:spcAft>
                <a:spcPts val="600"/>
              </a:spcAft>
              <a:buFont typeface="+mj-lt"/>
              <a:buAutoNum type="arabicPeriod"/>
              <a:defRPr sz="2400" kern="1200">
                <a:solidFill>
                  <a:schemeClr val="tx1">
                    <a:lumMod val="65000"/>
                    <a:lumOff val="35000"/>
                  </a:schemeClr>
                </a:solidFill>
                <a:latin typeface="+mn-lt"/>
                <a:ea typeface="+mn-ea"/>
                <a:cs typeface="+mn-cs"/>
              </a:defRPr>
            </a:lvl2pPr>
            <a:lvl3pPr marL="1371600" indent="-457200" algn="l" defTabSz="457200" rtl="0" eaLnBrk="1" latinLnBrk="0" hangingPunct="1">
              <a:spcBef>
                <a:spcPts val="0"/>
              </a:spcBef>
              <a:spcAft>
                <a:spcPts val="600"/>
              </a:spcAft>
              <a:buFont typeface="+mj-lt"/>
              <a:buAutoNum type="arabicPeriod"/>
              <a:defRPr sz="2000" kern="1200">
                <a:solidFill>
                  <a:schemeClr val="tx1">
                    <a:lumMod val="65000"/>
                    <a:lumOff val="35000"/>
                  </a:schemeClr>
                </a:solidFill>
                <a:latin typeface="+mn-lt"/>
                <a:ea typeface="+mn-ea"/>
                <a:cs typeface="+mn-cs"/>
              </a:defRPr>
            </a:lvl3pPr>
            <a:lvl4pPr marL="17145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4pPr>
            <a:lvl5pPr marL="21717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4320" lvl="0" indent="-274320">
              <a:lnSpc>
                <a:spcPct val="120000"/>
              </a:lnSpc>
              <a:buFont typeface="+mj-lt"/>
              <a:buAutoNum type="arabicPeriod" startAt="2"/>
            </a:pPr>
            <a:r>
              <a:rPr lang="en-US" sz="7200" b="1" dirty="0">
                <a:solidFill>
                  <a:schemeClr val="accent5">
                    <a:lumMod val="10000"/>
                  </a:schemeClr>
                </a:solidFill>
                <a:latin typeface="Arial" panose="020B0604020202020204" pitchFamily="34" charset="0"/>
                <a:cs typeface="Arial" panose="020B0604020202020204" pitchFamily="34" charset="0"/>
              </a:rPr>
              <a:t>How would you provide care?</a:t>
            </a:r>
          </a:p>
          <a:p>
            <a:pPr marL="685800" lvl="1" indent="-228600">
              <a:lnSpc>
                <a:spcPct val="120000"/>
              </a:lnSpc>
              <a:spcAft>
                <a:spcPts val="0"/>
              </a:spcAft>
              <a:buFont typeface="Arial" panose="020B0604020202020204" pitchFamily="34" charset="0"/>
              <a:buChar char="•"/>
              <a:tabLst>
                <a:tab pos="800100" algn="l"/>
              </a:tabLst>
            </a:pPr>
            <a:r>
              <a:rPr lang="en-US" sz="6000" dirty="0">
                <a:solidFill>
                  <a:schemeClr val="accent5">
                    <a:lumMod val="10000"/>
                  </a:schemeClr>
                </a:solidFill>
                <a:latin typeface="Arial" panose="020B0604020202020204" pitchFamily="34" charset="0"/>
                <a:cs typeface="Arial" panose="020B0604020202020204" pitchFamily="34" charset="0"/>
              </a:rPr>
              <a:t>If the child cannot speak, give abdominal thrusts:</a:t>
            </a:r>
          </a:p>
          <a:p>
            <a:pPr marL="1028700" lvl="3" indent="-228600">
              <a:lnSpc>
                <a:spcPct val="120000"/>
              </a:lnSpc>
              <a:spcAft>
                <a:spcPts val="0"/>
              </a:spcAft>
              <a:buFont typeface="Arial" panose="020B0604020202020204" pitchFamily="34" charset="0"/>
              <a:buChar char="•"/>
            </a:pPr>
            <a:r>
              <a:rPr lang="en-US" sz="6000" dirty="0">
                <a:solidFill>
                  <a:schemeClr val="accent5">
                    <a:lumMod val="10000"/>
                  </a:schemeClr>
                </a:solidFill>
                <a:latin typeface="Arial" panose="020B0604020202020204" pitchFamily="34" charset="0"/>
                <a:cs typeface="Arial" panose="020B0604020202020204" pitchFamily="34" charset="0"/>
              </a:rPr>
              <a:t>Kneel or stand behind him and reach around his abdomen.</a:t>
            </a:r>
          </a:p>
          <a:p>
            <a:pPr marL="1028700" lvl="3" indent="-228600">
              <a:lnSpc>
                <a:spcPct val="120000"/>
              </a:lnSpc>
              <a:spcAft>
                <a:spcPts val="0"/>
              </a:spcAft>
              <a:buFont typeface="Arial" panose="020B0604020202020204" pitchFamily="34" charset="0"/>
              <a:buChar char="•"/>
            </a:pPr>
            <a:r>
              <a:rPr lang="en-US" sz="6000" dirty="0">
                <a:solidFill>
                  <a:schemeClr val="accent5">
                    <a:lumMod val="10000"/>
                  </a:schemeClr>
                </a:solidFill>
                <a:latin typeface="Arial" panose="020B0604020202020204" pitchFamily="34" charset="0"/>
                <a:cs typeface="Arial" panose="020B0604020202020204" pitchFamily="34" charset="0"/>
              </a:rPr>
              <a:t>Locate his navel with a finger from 1 hand.</a:t>
            </a:r>
          </a:p>
          <a:p>
            <a:pPr marL="1028700" lvl="3" indent="-228600">
              <a:lnSpc>
                <a:spcPct val="120000"/>
              </a:lnSpc>
              <a:spcAft>
                <a:spcPts val="0"/>
              </a:spcAft>
              <a:buFont typeface="Arial" panose="020B0604020202020204" pitchFamily="34" charset="0"/>
              <a:buChar char="•"/>
            </a:pPr>
            <a:r>
              <a:rPr lang="en-US" sz="6000" dirty="0">
                <a:solidFill>
                  <a:schemeClr val="accent5">
                    <a:lumMod val="10000"/>
                  </a:schemeClr>
                </a:solidFill>
                <a:latin typeface="Arial" panose="020B0604020202020204" pitchFamily="34" charset="0"/>
                <a:cs typeface="Arial" panose="020B0604020202020204" pitchFamily="34" charset="0"/>
              </a:rPr>
              <a:t>Make a fist with the other hand and place the thumb side of the fist against his abdomen, just above the navel.</a:t>
            </a:r>
          </a:p>
          <a:p>
            <a:pPr marL="1028700" lvl="3" indent="-228600">
              <a:lnSpc>
                <a:spcPct val="120000"/>
              </a:lnSpc>
              <a:spcAft>
                <a:spcPts val="0"/>
              </a:spcAft>
              <a:buFont typeface="Arial" panose="020B0604020202020204" pitchFamily="34" charset="0"/>
              <a:buChar char="•"/>
            </a:pPr>
            <a:r>
              <a:rPr lang="en-US" sz="6000" dirty="0">
                <a:solidFill>
                  <a:schemeClr val="accent5">
                    <a:lumMod val="10000"/>
                  </a:schemeClr>
                </a:solidFill>
                <a:latin typeface="Arial" panose="020B0604020202020204" pitchFamily="34" charset="0"/>
                <a:cs typeface="Arial" panose="020B0604020202020204" pitchFamily="34" charset="0"/>
              </a:rPr>
              <a:t>Grasp your fist with your other hand and thrust inward and upward into his abdomen with quick thrusts.</a:t>
            </a:r>
          </a:p>
          <a:p>
            <a:pPr marL="1028700" lvl="3" indent="-228600">
              <a:lnSpc>
                <a:spcPct val="120000"/>
              </a:lnSpc>
              <a:spcAft>
                <a:spcPts val="0"/>
              </a:spcAft>
              <a:buFont typeface="Arial" panose="020B0604020202020204" pitchFamily="34" charset="0"/>
              <a:buChar char="•"/>
            </a:pPr>
            <a:r>
              <a:rPr lang="en-US" sz="6000" dirty="0">
                <a:solidFill>
                  <a:schemeClr val="accent5">
                    <a:lumMod val="10000"/>
                  </a:schemeClr>
                </a:solidFill>
                <a:latin typeface="Arial" panose="020B0604020202020204" pitchFamily="34" charset="0"/>
                <a:cs typeface="Arial" panose="020B0604020202020204" pitchFamily="34" charset="0"/>
              </a:rPr>
              <a:t>Continue thrusts until he expels the object or becomes unresponsive.</a:t>
            </a:r>
          </a:p>
          <a:p>
            <a:pPr marL="1028700" lvl="3" indent="-228600">
              <a:lnSpc>
                <a:spcPct val="120000"/>
              </a:lnSpc>
              <a:spcAft>
                <a:spcPts val="0"/>
              </a:spcAft>
              <a:buFont typeface="Arial" panose="020B0604020202020204" pitchFamily="34" charset="0"/>
              <a:buChar char="•"/>
            </a:pPr>
            <a:r>
              <a:rPr lang="en-US" sz="6000" dirty="0">
                <a:solidFill>
                  <a:schemeClr val="accent5">
                    <a:lumMod val="10000"/>
                  </a:schemeClr>
                </a:solidFill>
                <a:latin typeface="Arial" panose="020B0604020202020204" pitchFamily="34" charset="0"/>
                <a:cs typeface="Arial" panose="020B0604020202020204" pitchFamily="34" charset="0"/>
              </a:rPr>
              <a:t>If he becomes unresponsive, direct the boss to call 9-1-1.</a:t>
            </a:r>
          </a:p>
          <a:p>
            <a:pPr marL="1028700" lvl="3" indent="-228600">
              <a:lnSpc>
                <a:spcPct val="120000"/>
              </a:lnSpc>
              <a:spcAft>
                <a:spcPts val="0"/>
              </a:spcAft>
              <a:buFont typeface="Arial" panose="020B0604020202020204" pitchFamily="34" charset="0"/>
              <a:buChar char="•"/>
            </a:pPr>
            <a:r>
              <a:rPr lang="en-US" sz="6000" dirty="0">
                <a:solidFill>
                  <a:schemeClr val="accent5">
                    <a:lumMod val="10000"/>
                  </a:schemeClr>
                </a:solidFill>
                <a:latin typeface="Arial" panose="020B0604020202020204" pitchFamily="34" charset="0"/>
                <a:cs typeface="Arial" panose="020B0604020202020204" pitchFamily="34" charset="0"/>
              </a:rPr>
              <a:t>Give CPR. Lower him to the ground, expose his chest, place the heel of 1 hand on the center of his chest and start CPR with 30 chest compressions. Look inside the mouth each time you open the airway to give breaths, and remove any object seen</a:t>
            </a:r>
            <a:r>
              <a:rPr lang="en-US" sz="6000" dirty="0" smtClean="0">
                <a:solidFill>
                  <a:schemeClr val="accent5">
                    <a:lumMod val="10000"/>
                  </a:schemeClr>
                </a:solidFill>
                <a:latin typeface="Arial" panose="020B0604020202020204" pitchFamily="34" charset="0"/>
                <a:cs typeface="Arial" panose="020B0604020202020204" pitchFamily="34" charset="0"/>
              </a:rPr>
              <a:t>.</a:t>
            </a:r>
            <a:endParaRPr lang="en-US" sz="6000" dirty="0">
              <a:solidFill>
                <a:schemeClr val="accent5">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2231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0"/>
          <p:cNvSpPr>
            <a:spLocks noGrp="1"/>
          </p:cNvSpPr>
          <p:nvPr>
            <p:ph type="ctrTitle"/>
          </p:nvPr>
        </p:nvSpPr>
        <p:spPr/>
        <p:txBody>
          <a:bodyPr/>
          <a:lstStyle/>
          <a:p>
            <a:pPr eaLnBrk="1" hangingPunct="1"/>
            <a:r>
              <a:rPr lang="en-US" altLang="en-US" dirty="0" smtClean="0"/>
              <a:t>Burns </a:t>
            </a:r>
            <a:br>
              <a:rPr lang="en-US" altLang="en-US" dirty="0" smtClean="0"/>
            </a:br>
            <a:r>
              <a:rPr lang="en-US" altLang="en-US" dirty="0" smtClean="0"/>
              <a:t>Scenarios</a:t>
            </a:r>
          </a:p>
        </p:txBody>
      </p:sp>
      <p:sp>
        <p:nvSpPr>
          <p:cNvPr id="3" name="Subtitle 2"/>
          <p:cNvSpPr>
            <a:spLocks noGrp="1"/>
          </p:cNvSpPr>
          <p:nvPr>
            <p:ph type="subTitle" idx="1"/>
          </p:nvPr>
        </p:nvSpPr>
        <p:spPr>
          <a:xfrm>
            <a:off x="1371600" y="3980516"/>
            <a:ext cx="6400800" cy="608656"/>
          </a:xfrm>
        </p:spPr>
        <p:txBody>
          <a:bodyPr/>
          <a:lstStyle/>
          <a:p>
            <a:r>
              <a:rPr lang="en-US" sz="2400" cap="small" dirty="0" smtClean="0">
                <a:solidFill>
                  <a:srgbClr val="72BF44"/>
                </a:solidFill>
              </a:rPr>
              <a:t>Gas Utility </a:t>
            </a:r>
            <a:endParaRPr lang="en-US" sz="2400" cap="small" dirty="0">
              <a:solidFill>
                <a:srgbClr val="72BF44"/>
              </a:solidFill>
            </a:endParaRPr>
          </a:p>
        </p:txBody>
      </p:sp>
      <p:sp>
        <p:nvSpPr>
          <p:cNvPr id="5" name="Action Button: Return 4">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542996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2030" y="1415517"/>
            <a:ext cx="8153851" cy="3019425"/>
          </a:xfrm>
        </p:spPr>
        <p:txBody>
          <a:bodyPr rtlCol="0">
            <a:normAutofit fontScale="62500" lnSpcReduction="20000"/>
          </a:bodyPr>
          <a:lstStyle/>
          <a:p>
            <a:pPr marL="0" indent="0" defTabSz="457311" eaLnBrk="1" fontAlgn="auto" hangingPunct="1">
              <a:lnSpc>
                <a:spcPct val="120000"/>
              </a:lnSpc>
              <a:spcBef>
                <a:spcPts val="0"/>
              </a:spcBef>
              <a:spcAft>
                <a:spcPts val="600"/>
              </a:spcAft>
              <a:buFont typeface="+mj-lt"/>
              <a:buNone/>
              <a:defRPr/>
            </a:pPr>
            <a:r>
              <a:rPr lang="en-US" sz="2500" dirty="0"/>
              <a:t>You and two other workers are bleeding down a well that had a well pressure of </a:t>
            </a:r>
            <a:br>
              <a:rPr lang="en-US" sz="2500" dirty="0"/>
            </a:br>
            <a:r>
              <a:rPr lang="en-US" sz="2500" dirty="0"/>
              <a:t>150 psi. You have opened the 2-inch valve to bleed the well down. The second worker, Roy West, is in the process of entering the well head area when Jim Thompson, the third member of your team, tells Roy that the well is gassy. Roy </a:t>
            </a:r>
            <a:r>
              <a:rPr lang="en-US" sz="2500" dirty="0" smtClean="0"/>
              <a:t>asks </a:t>
            </a:r>
            <a:r>
              <a:rPr lang="en-US" sz="2500" dirty="0"/>
              <a:t>Jack to close the valve. Jim returns to the well head area to close the valve when the gas ignites. Both he and Roy are burned on their arms and faces. You receive only minor abrasions and bruises.</a:t>
            </a:r>
          </a:p>
          <a:p>
            <a:pPr marL="0" indent="0" defTabSz="457311" eaLnBrk="1" fontAlgn="auto" hangingPunct="1">
              <a:lnSpc>
                <a:spcPct val="120000"/>
              </a:lnSpc>
              <a:spcBef>
                <a:spcPts val="0"/>
              </a:spcBef>
              <a:spcAft>
                <a:spcPts val="600"/>
              </a:spcAft>
              <a:buFont typeface="+mj-lt"/>
              <a:buNone/>
              <a:defRPr/>
            </a:pPr>
            <a:r>
              <a:rPr lang="en-US" sz="2500" dirty="0"/>
              <a:t>Because you are trained in first aid, you recognize the need for immediate care for Roy and Jack.</a:t>
            </a:r>
          </a:p>
          <a:p>
            <a:pPr marL="274320" indent="-274320" defTabSz="457311" eaLnBrk="1" fontAlgn="auto" hangingPunct="1">
              <a:lnSpc>
                <a:spcPct val="120000"/>
              </a:lnSpc>
              <a:spcBef>
                <a:spcPts val="0"/>
              </a:spcBef>
              <a:buFont typeface="+mj-lt"/>
              <a:buAutoNum type="arabicPeriod"/>
              <a:defRPr/>
            </a:pPr>
            <a:r>
              <a:rPr lang="en-US" sz="2900" b="1" dirty="0"/>
              <a:t>What would you do before providing first aid?</a:t>
            </a:r>
          </a:p>
          <a:p>
            <a:pPr marL="274320" indent="-274320" defTabSz="457311" eaLnBrk="1" fontAlgn="auto" hangingPunct="1">
              <a:lnSpc>
                <a:spcPct val="120000"/>
              </a:lnSpc>
              <a:spcBef>
                <a:spcPts val="0"/>
              </a:spcBef>
              <a:buFont typeface="+mj-lt"/>
              <a:buAutoNum type="arabicPeriod"/>
              <a:defRPr/>
            </a:pPr>
            <a:r>
              <a:rPr lang="en-US" sz="2900" b="1" dirty="0"/>
              <a:t>How would you provide care?</a:t>
            </a:r>
          </a:p>
          <a:p>
            <a:pPr marL="342991" lvl="1" indent="0" defTabSz="457311" eaLnBrk="1" fontAlgn="auto" hangingPunct="1">
              <a:spcBef>
                <a:spcPts val="0"/>
              </a:spcBef>
              <a:buFont typeface="+mj-lt"/>
              <a:buNone/>
              <a:defRPr/>
            </a:pPr>
            <a:endParaRPr lang="en-US" dirty="0"/>
          </a:p>
        </p:txBody>
      </p:sp>
      <p:sp>
        <p:nvSpPr>
          <p:cNvPr id="4" name="Title 3"/>
          <p:cNvSpPr>
            <a:spLocks noGrp="1"/>
          </p:cNvSpPr>
          <p:nvPr>
            <p:ph type="title"/>
          </p:nvPr>
        </p:nvSpPr>
        <p:spPr>
          <a:xfrm>
            <a:off x="422030" y="200194"/>
            <a:ext cx="8153851" cy="1202425"/>
          </a:xfrm>
        </p:spPr>
        <p:txBody>
          <a:bodyPr rtlCol="0">
            <a:normAutofit/>
          </a:bodyPr>
          <a:lstStyle/>
          <a:p>
            <a:pPr defTabSz="457311" eaLnBrk="1" fontAlgn="auto" hangingPunct="1">
              <a:spcAft>
                <a:spcPts val="0"/>
              </a:spcAft>
              <a:defRPr/>
            </a:pPr>
            <a:r>
              <a:rPr lang="en-US" dirty="0" smtClean="0"/>
              <a:t>Burns</a:t>
            </a:r>
            <a:br>
              <a:rPr lang="en-US" dirty="0" smtClean="0"/>
            </a:br>
            <a:r>
              <a:rPr lang="en-US" sz="3200" dirty="0" smtClean="0"/>
              <a:t>Scenario 1</a:t>
            </a:r>
            <a:endParaRPr lang="en-US" sz="3200" dirty="0"/>
          </a:p>
        </p:txBody>
      </p:sp>
    </p:spTree>
    <p:custDataLst>
      <p:tags r:id="rId1"/>
    </p:custDataLst>
    <p:extLst>
      <p:ext uri="{BB962C8B-B14F-4D97-AF65-F5344CB8AC3E}">
        <p14:creationId xmlns:p14="http://schemas.microsoft.com/office/powerpoint/2010/main" val="2275547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0437" y="161015"/>
            <a:ext cx="7945507" cy="1408073"/>
          </a:xfrm>
        </p:spPr>
        <p:txBody>
          <a:bodyPr rtlCol="0">
            <a:normAutofit/>
          </a:bodyPr>
          <a:lstStyle/>
          <a:p>
            <a:pPr defTabSz="457311">
              <a:defRPr/>
            </a:pPr>
            <a:r>
              <a:rPr lang="en-US" dirty="0"/>
              <a:t>Burns</a:t>
            </a:r>
            <a:r>
              <a:rPr lang="en-US" dirty="0" smtClean="0"/>
              <a:t/>
            </a:r>
            <a:br>
              <a:rPr lang="en-US" dirty="0" smtClean="0"/>
            </a:br>
            <a:r>
              <a:rPr lang="en-US" sz="3200" dirty="0" smtClean="0"/>
              <a:t>Scenario 1 </a:t>
            </a:r>
            <a:r>
              <a:rPr lang="en-US" sz="3200" b="1" dirty="0" smtClean="0"/>
              <a:t>Answer 1</a:t>
            </a:r>
            <a:endParaRPr lang="en-US" sz="3200" b="1" dirty="0"/>
          </a:p>
        </p:txBody>
      </p:sp>
      <p:sp>
        <p:nvSpPr>
          <p:cNvPr id="5" name="Content Placeholder 4"/>
          <p:cNvSpPr>
            <a:spLocks noGrp="1"/>
          </p:cNvSpPr>
          <p:nvPr>
            <p:ph idx="1"/>
          </p:nvPr>
        </p:nvSpPr>
        <p:spPr>
          <a:xfrm>
            <a:off x="520437" y="2084219"/>
            <a:ext cx="7886700" cy="1952127"/>
          </a:xfrm>
        </p:spPr>
        <p:txBody>
          <a:bodyPr rtlCol="0">
            <a:normAutofit/>
          </a:bodyPr>
          <a:lstStyle/>
          <a:p>
            <a:pPr marL="274320" indent="-274320" defTabSz="457311" eaLnBrk="1" fontAlgn="auto" hangingPunct="1">
              <a:lnSpc>
                <a:spcPct val="100000"/>
              </a:lnSpc>
              <a:spcBef>
                <a:spcPts val="0"/>
              </a:spcBef>
              <a:spcAft>
                <a:spcPts val="600"/>
              </a:spcAft>
              <a:buFont typeface="+mj-lt"/>
              <a:buAutoNum type="arabicPeriod"/>
              <a:defRPr/>
            </a:pPr>
            <a:r>
              <a:rPr lang="en-US" sz="1800" b="1" dirty="0"/>
              <a:t>What would you do before providing first aid?</a:t>
            </a:r>
          </a:p>
          <a:p>
            <a:pPr lvl="1" defTabSz="457311">
              <a:spcBef>
                <a:spcPts val="0"/>
              </a:spcBef>
              <a:defRPr/>
            </a:pPr>
            <a:r>
              <a:rPr lang="en-US" sz="1600" dirty="0"/>
              <a:t>Get Jim and Roy out of the immediate area. Do what you must to make the scene safe. This may involve summoning help from other employees in the area.</a:t>
            </a:r>
          </a:p>
          <a:p>
            <a:pPr lvl="1" defTabSz="457311">
              <a:spcBef>
                <a:spcPts val="0"/>
              </a:spcBef>
              <a:defRPr/>
            </a:pPr>
            <a:r>
              <a:rPr lang="en-US" sz="1600" dirty="0"/>
              <a:t>Get the first aid kit and bring Jim and Roy to a water source. </a:t>
            </a:r>
          </a:p>
          <a:p>
            <a:pPr lvl="1" defTabSz="457311">
              <a:spcBef>
                <a:spcPts val="0"/>
              </a:spcBef>
              <a:defRPr/>
            </a:pPr>
            <a:r>
              <a:rPr lang="en-US" sz="1600" dirty="0"/>
              <a:t>Direct someone to call </a:t>
            </a:r>
            <a:r>
              <a:rPr lang="en-US" sz="1600" dirty="0" smtClean="0"/>
              <a:t>9-1-1.</a:t>
            </a:r>
            <a:endParaRPr lang="en-US" sz="1600" dirty="0"/>
          </a:p>
          <a:p>
            <a:pPr lvl="1" defTabSz="457311">
              <a:spcBef>
                <a:spcPts val="0"/>
              </a:spcBef>
              <a:defRPr/>
            </a:pPr>
            <a:r>
              <a:rPr lang="en-US" sz="1600" dirty="0"/>
              <a:t>Put on medical exam gloves.</a:t>
            </a:r>
          </a:p>
          <a:p>
            <a:pPr marL="342991" lvl="1" indent="0" defTabSz="457311" eaLnBrk="1" fontAlgn="auto" hangingPunct="1">
              <a:spcBef>
                <a:spcPts val="0"/>
              </a:spcBef>
              <a:buFont typeface="+mj-lt"/>
              <a:buNone/>
              <a:defRPr/>
            </a:pPr>
            <a:endParaRPr lang="en-US" dirty="0"/>
          </a:p>
        </p:txBody>
      </p:sp>
      <p:sp>
        <p:nvSpPr>
          <p:cNvPr id="6" name="TextBox 5"/>
          <p:cNvSpPr txBox="1"/>
          <p:nvPr/>
        </p:nvSpPr>
        <p:spPr>
          <a:xfrm>
            <a:off x="4089115" y="4741519"/>
            <a:ext cx="965771" cy="276999"/>
          </a:xfrm>
          <a:prstGeom prst="rect">
            <a:avLst/>
          </a:prstGeom>
          <a:noFill/>
        </p:spPr>
        <p:txBody>
          <a:bodyPr wrap="square" rtlCol="0">
            <a:spAutoFit/>
          </a:bodyPr>
          <a:lstStyle/>
          <a:p>
            <a:pPr algn="ctr"/>
            <a:r>
              <a:rPr lang="en-US" sz="1200" cap="small" baseline="0" dirty="0" smtClean="0"/>
              <a:t>Gas Utility</a:t>
            </a:r>
            <a:endParaRPr lang="en-US" sz="1200" cap="small" baseline="0" dirty="0"/>
          </a:p>
        </p:txBody>
      </p:sp>
    </p:spTree>
    <p:custDataLst>
      <p:tags r:id="rId1"/>
    </p:custDataLst>
    <p:extLst>
      <p:ext uri="{BB962C8B-B14F-4D97-AF65-F5344CB8AC3E}">
        <p14:creationId xmlns:p14="http://schemas.microsoft.com/office/powerpoint/2010/main" val="36782507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4"/>
          <p:cNvSpPr>
            <a:spLocks noGrp="1"/>
          </p:cNvSpPr>
          <p:nvPr>
            <p:ph idx="1"/>
          </p:nvPr>
        </p:nvSpPr>
        <p:spPr>
          <a:xfrm>
            <a:off x="855662" y="1709790"/>
            <a:ext cx="7687755" cy="1723920"/>
          </a:xfrm>
        </p:spPr>
        <p:txBody>
          <a:bodyPr/>
          <a:lstStyle/>
          <a:p>
            <a:pPr marL="274320" indent="-365760" eaLnBrk="1" hangingPunct="1">
              <a:lnSpc>
                <a:spcPct val="100000"/>
              </a:lnSpc>
              <a:spcBef>
                <a:spcPts val="0"/>
              </a:spcBef>
              <a:spcAft>
                <a:spcPts val="600"/>
              </a:spcAft>
              <a:buFont typeface="Arial" panose="020B0604020202020204" pitchFamily="34" charset="0"/>
              <a:buAutoNum type="arabicPeriod" startAt="2"/>
            </a:pPr>
            <a:r>
              <a:rPr lang="en-US" altLang="en-US" sz="1800" b="1" dirty="0" smtClean="0"/>
              <a:t>How would you provide care?</a:t>
            </a:r>
          </a:p>
          <a:p>
            <a:pPr lvl="1">
              <a:lnSpc>
                <a:spcPct val="100000"/>
              </a:lnSpc>
              <a:spcBef>
                <a:spcPts val="0"/>
              </a:spcBef>
            </a:pPr>
            <a:r>
              <a:rPr lang="en-US" altLang="en-US" sz="1600" dirty="0" smtClean="0"/>
              <a:t>Immediately cool the burns with cool or cold running potable water for at least 10 minutes. If no water is available, use the burn gel in the first aid kit.</a:t>
            </a:r>
          </a:p>
          <a:p>
            <a:pPr lvl="1">
              <a:lnSpc>
                <a:spcPct val="100000"/>
              </a:lnSpc>
              <a:spcBef>
                <a:spcPts val="0"/>
              </a:spcBef>
            </a:pPr>
            <a:r>
              <a:rPr lang="en-US" altLang="en-US" sz="1600" dirty="0" smtClean="0"/>
              <a:t>Remove constricting clothing and jewelry.</a:t>
            </a:r>
          </a:p>
          <a:p>
            <a:pPr lvl="1">
              <a:lnSpc>
                <a:spcPct val="100000"/>
              </a:lnSpc>
              <a:spcBef>
                <a:spcPts val="0"/>
              </a:spcBef>
            </a:pPr>
            <a:r>
              <a:rPr lang="en-US" altLang="en-US" sz="1600" dirty="0" smtClean="0"/>
              <a:t>Protect the areas from friction or pressure with nonstick dressings.</a:t>
            </a:r>
          </a:p>
          <a:p>
            <a:pPr lvl="1">
              <a:lnSpc>
                <a:spcPct val="100000"/>
              </a:lnSpc>
              <a:spcBef>
                <a:spcPts val="0"/>
              </a:spcBef>
            </a:pPr>
            <a:r>
              <a:rPr lang="en-US" altLang="en-US" sz="1600" dirty="0" smtClean="0"/>
              <a:t>Treat for shock by maintaining body temperature and with positioning.</a:t>
            </a:r>
          </a:p>
        </p:txBody>
      </p:sp>
      <p:sp>
        <p:nvSpPr>
          <p:cNvPr id="4" name="Title 3"/>
          <p:cNvSpPr>
            <a:spLocks noGrp="1"/>
          </p:cNvSpPr>
          <p:nvPr>
            <p:ph type="title"/>
          </p:nvPr>
        </p:nvSpPr>
        <p:spPr>
          <a:xfrm>
            <a:off x="855663" y="183962"/>
            <a:ext cx="7416800" cy="1422588"/>
          </a:xfrm>
        </p:spPr>
        <p:txBody>
          <a:bodyPr rtlCol="0">
            <a:normAutofit/>
          </a:bodyPr>
          <a:lstStyle/>
          <a:p>
            <a:pPr defTabSz="457311">
              <a:defRPr/>
            </a:pPr>
            <a:r>
              <a:rPr lang="en-US" dirty="0"/>
              <a:t>Burns</a:t>
            </a:r>
            <a:r>
              <a:rPr lang="en-US" dirty="0" smtClean="0"/>
              <a:t/>
            </a:r>
            <a:br>
              <a:rPr lang="en-US" dirty="0" smtClean="0"/>
            </a:br>
            <a:r>
              <a:rPr lang="en-US" sz="3200" dirty="0" smtClean="0"/>
              <a:t>Scenario 1 </a:t>
            </a:r>
            <a:r>
              <a:rPr lang="en-US" sz="3200" b="1" dirty="0" smtClean="0"/>
              <a:t>Answer 2</a:t>
            </a:r>
            <a:endParaRPr lang="en-US" sz="3200" b="1" dirty="0"/>
          </a:p>
        </p:txBody>
      </p:sp>
    </p:spTree>
    <p:custDataLst>
      <p:tags r:id="rId1"/>
    </p:custDataLst>
    <p:extLst>
      <p:ext uri="{BB962C8B-B14F-4D97-AF65-F5344CB8AC3E}">
        <p14:creationId xmlns:p14="http://schemas.microsoft.com/office/powerpoint/2010/main" val="1556378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14986" y="1500413"/>
            <a:ext cx="7877128" cy="3017837"/>
          </a:xfrm>
        </p:spPr>
        <p:txBody>
          <a:bodyPr rtlCol="0">
            <a:noAutofit/>
          </a:bodyPr>
          <a:lstStyle/>
          <a:p>
            <a:pPr marL="0" indent="0" defTabSz="457311" eaLnBrk="1" fontAlgn="auto" hangingPunct="1">
              <a:lnSpc>
                <a:spcPct val="100000"/>
              </a:lnSpc>
              <a:spcBef>
                <a:spcPts val="0"/>
              </a:spcBef>
              <a:spcAft>
                <a:spcPts val="600"/>
              </a:spcAft>
              <a:buFont typeface="+mj-lt"/>
              <a:buNone/>
              <a:defRPr/>
            </a:pPr>
            <a:r>
              <a:rPr lang="en-US" sz="1600" dirty="0"/>
              <a:t>You are part of a three-person team sent by The Natural Gas Company to respond to a natural gas leak. You are taking a call from your supervisor and the other 2 team members begin digging to solve the problem. They are not aware of the explosive environment inside the garage nearby. They are approximately 6–10 feet from the garage when an explosion occurs. The explosion throws them into an adjacent structure. </a:t>
            </a:r>
          </a:p>
          <a:p>
            <a:pPr marL="0" indent="0" defTabSz="457311" eaLnBrk="1" fontAlgn="auto" hangingPunct="1">
              <a:lnSpc>
                <a:spcPct val="100000"/>
              </a:lnSpc>
              <a:spcBef>
                <a:spcPts val="0"/>
              </a:spcBef>
              <a:spcAft>
                <a:spcPts val="600"/>
              </a:spcAft>
              <a:buFont typeface="+mj-lt"/>
              <a:buNone/>
              <a:defRPr/>
            </a:pPr>
            <a:r>
              <a:rPr lang="en-US" sz="1600" dirty="0"/>
              <a:t>You hear the explosion and run over to help. You have a first aid kit with you. </a:t>
            </a:r>
          </a:p>
          <a:p>
            <a:pPr marL="274320" indent="-274320" defTabSz="457311" eaLnBrk="1" fontAlgn="auto" hangingPunct="1">
              <a:lnSpc>
                <a:spcPct val="100000"/>
              </a:lnSpc>
              <a:spcBef>
                <a:spcPts val="0"/>
              </a:spcBef>
              <a:buFont typeface="+mj-lt"/>
              <a:buAutoNum type="arabicPeriod"/>
              <a:defRPr/>
            </a:pPr>
            <a:r>
              <a:rPr lang="en-US" sz="1800" b="1" dirty="0"/>
              <a:t>What would you do before providing first aid?</a:t>
            </a:r>
          </a:p>
          <a:p>
            <a:pPr marL="274320" indent="-274320" defTabSz="457311" eaLnBrk="1" fontAlgn="auto" hangingPunct="1">
              <a:lnSpc>
                <a:spcPct val="100000"/>
              </a:lnSpc>
              <a:spcBef>
                <a:spcPts val="0"/>
              </a:spcBef>
              <a:buFont typeface="+mj-lt"/>
              <a:buAutoNum type="arabicPeriod"/>
              <a:defRPr/>
            </a:pPr>
            <a:r>
              <a:rPr lang="en-US" sz="1800" b="1" dirty="0"/>
              <a:t>If both received first and second degree burns to the arms and face, </a:t>
            </a:r>
            <a:br>
              <a:rPr lang="en-US" sz="1800" b="1" dirty="0"/>
            </a:br>
            <a:r>
              <a:rPr lang="en-US" sz="1800" b="1" dirty="0"/>
              <a:t>how would you provide care?</a:t>
            </a:r>
          </a:p>
        </p:txBody>
      </p:sp>
      <p:sp>
        <p:nvSpPr>
          <p:cNvPr id="4" name="Title 3"/>
          <p:cNvSpPr>
            <a:spLocks noGrp="1"/>
          </p:cNvSpPr>
          <p:nvPr>
            <p:ph type="title"/>
          </p:nvPr>
        </p:nvSpPr>
        <p:spPr>
          <a:xfrm>
            <a:off x="714986" y="248890"/>
            <a:ext cx="7416800" cy="1233215"/>
          </a:xfrm>
        </p:spPr>
        <p:txBody>
          <a:bodyPr rtlCol="0">
            <a:normAutofit/>
          </a:bodyPr>
          <a:lstStyle/>
          <a:p>
            <a:pPr defTabSz="457311">
              <a:defRPr/>
            </a:pPr>
            <a:r>
              <a:rPr lang="en-US" dirty="0"/>
              <a:t>Burns</a:t>
            </a:r>
            <a:r>
              <a:rPr lang="en-US" dirty="0" smtClean="0"/>
              <a:t/>
            </a:r>
            <a:br>
              <a:rPr lang="en-US" dirty="0" smtClean="0"/>
            </a:br>
            <a:r>
              <a:rPr lang="en-US" sz="3200" dirty="0" smtClean="0"/>
              <a:t>Scenario 2</a:t>
            </a:r>
            <a:endParaRPr lang="en-US" sz="3200" dirty="0"/>
          </a:p>
        </p:txBody>
      </p:sp>
    </p:spTree>
    <p:custDataLst>
      <p:tags r:id="rId1"/>
    </p:custDataLst>
    <p:extLst>
      <p:ext uri="{BB962C8B-B14F-4D97-AF65-F5344CB8AC3E}">
        <p14:creationId xmlns:p14="http://schemas.microsoft.com/office/powerpoint/2010/main" val="2775364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4"/>
          <p:cNvSpPr>
            <a:spLocks noGrp="1"/>
          </p:cNvSpPr>
          <p:nvPr>
            <p:ph idx="1"/>
          </p:nvPr>
        </p:nvSpPr>
        <p:spPr>
          <a:xfrm>
            <a:off x="623005" y="1815297"/>
            <a:ext cx="7795968" cy="1512906"/>
          </a:xfrm>
        </p:spPr>
        <p:txBody>
          <a:bodyPr/>
          <a:lstStyle/>
          <a:p>
            <a:pPr marL="274320" indent="-274320" eaLnBrk="1" hangingPunct="1">
              <a:lnSpc>
                <a:spcPct val="100000"/>
              </a:lnSpc>
              <a:spcBef>
                <a:spcPts val="0"/>
              </a:spcBef>
              <a:spcAft>
                <a:spcPts val="600"/>
              </a:spcAft>
              <a:buFont typeface="Arial" panose="020B0604020202020204" pitchFamily="34" charset="0"/>
              <a:buAutoNum type="arabicPeriod"/>
            </a:pPr>
            <a:r>
              <a:rPr lang="en-US" altLang="en-US" sz="1800" b="1" dirty="0" smtClean="0"/>
              <a:t>What would you do before providing first aid?</a:t>
            </a:r>
          </a:p>
          <a:p>
            <a:pPr lvl="1">
              <a:lnSpc>
                <a:spcPct val="100000"/>
              </a:lnSpc>
              <a:spcBef>
                <a:spcPts val="0"/>
              </a:spcBef>
            </a:pPr>
            <a:r>
              <a:rPr lang="en-US" altLang="en-US" sz="1600" dirty="0" smtClean="0"/>
              <a:t>Tell someone to call 9-1-1.</a:t>
            </a:r>
          </a:p>
          <a:p>
            <a:pPr lvl="1">
              <a:lnSpc>
                <a:spcPct val="100000"/>
              </a:lnSpc>
              <a:spcBef>
                <a:spcPts val="0"/>
              </a:spcBef>
            </a:pPr>
            <a:r>
              <a:rPr lang="en-US" altLang="en-US" sz="1600" dirty="0" smtClean="0"/>
              <a:t>Call your supervisor so that additional staff can be secured to make the scene safe.</a:t>
            </a:r>
          </a:p>
          <a:p>
            <a:pPr lvl="1">
              <a:lnSpc>
                <a:spcPct val="100000"/>
              </a:lnSpc>
              <a:spcBef>
                <a:spcPts val="0"/>
              </a:spcBef>
            </a:pPr>
            <a:r>
              <a:rPr lang="en-US" altLang="en-US" sz="1600" dirty="0" smtClean="0"/>
              <a:t>Put on medical exam gloves.</a:t>
            </a:r>
          </a:p>
        </p:txBody>
      </p:sp>
      <p:sp>
        <p:nvSpPr>
          <p:cNvPr id="4" name="Title 3"/>
          <p:cNvSpPr>
            <a:spLocks noGrp="1"/>
          </p:cNvSpPr>
          <p:nvPr>
            <p:ph type="title"/>
          </p:nvPr>
        </p:nvSpPr>
        <p:spPr>
          <a:xfrm>
            <a:off x="623005" y="415925"/>
            <a:ext cx="7844664" cy="1201859"/>
          </a:xfrm>
        </p:spPr>
        <p:txBody>
          <a:bodyPr rtlCol="0">
            <a:normAutofit/>
          </a:bodyPr>
          <a:lstStyle/>
          <a:p>
            <a:pPr defTabSz="457311" eaLnBrk="1" fontAlgn="auto" hangingPunct="1">
              <a:spcAft>
                <a:spcPts val="0"/>
              </a:spcAft>
              <a:defRPr/>
            </a:pPr>
            <a:r>
              <a:rPr lang="en-US" dirty="0" smtClean="0"/>
              <a:t>Burns</a:t>
            </a:r>
            <a:br>
              <a:rPr lang="en-US" dirty="0" smtClean="0"/>
            </a:br>
            <a:r>
              <a:rPr lang="en-US" sz="3200" dirty="0" smtClean="0"/>
              <a:t>Scenario 2 </a:t>
            </a:r>
            <a:r>
              <a:rPr lang="en-US" sz="3200" b="1" dirty="0" smtClean="0"/>
              <a:t>Answer 1</a:t>
            </a:r>
            <a:endParaRPr lang="en-US" sz="3200" b="1" dirty="0"/>
          </a:p>
        </p:txBody>
      </p:sp>
    </p:spTree>
    <p:custDataLst>
      <p:tags r:id="rId1"/>
    </p:custDataLst>
    <p:extLst>
      <p:ext uri="{BB962C8B-B14F-4D97-AF65-F5344CB8AC3E}">
        <p14:creationId xmlns:p14="http://schemas.microsoft.com/office/powerpoint/2010/main" val="172669820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13_Custom Design">
  <a:themeElements>
    <a:clrScheme name="Custom 11">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549031"/>
      </a:hlink>
      <a:folHlink>
        <a:srgbClr val="33B2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8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9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6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0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11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12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7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33660</TotalTime>
  <Words>2481</Words>
  <Application>Microsoft Office PowerPoint</Application>
  <PresentationFormat>On-screen Show (16:9)</PresentationFormat>
  <Paragraphs>170</Paragraphs>
  <Slides>33</Slides>
  <Notes>3</Notes>
  <HiddenSlides>0</HiddenSlides>
  <MMClips>0</MMClips>
  <ScaleCrop>false</ScaleCrop>
  <HeadingPairs>
    <vt:vector size="6" baseType="variant">
      <vt:variant>
        <vt:lpstr>Fonts Used</vt:lpstr>
      </vt:variant>
      <vt:variant>
        <vt:i4>5</vt:i4>
      </vt:variant>
      <vt:variant>
        <vt:lpstr>Theme</vt:lpstr>
      </vt:variant>
      <vt:variant>
        <vt:i4>10</vt:i4>
      </vt:variant>
      <vt:variant>
        <vt:lpstr>Slide Titles</vt:lpstr>
      </vt:variant>
      <vt:variant>
        <vt:i4>33</vt:i4>
      </vt:variant>
    </vt:vector>
  </HeadingPairs>
  <TitlesOfParts>
    <vt:vector size="48" baseType="lpstr">
      <vt:lpstr>Arial</vt:lpstr>
      <vt:lpstr>Calibri</vt:lpstr>
      <vt:lpstr>Roboto</vt:lpstr>
      <vt:lpstr>Roboto Condensed</vt:lpstr>
      <vt:lpstr>Roboto Condensed Light</vt:lpstr>
      <vt:lpstr>1_Office Theme</vt:lpstr>
      <vt:lpstr>1_Custom Design</vt:lpstr>
      <vt:lpstr>8_Custom Design</vt:lpstr>
      <vt:lpstr>9_Custom Design</vt:lpstr>
      <vt:lpstr>6_Custom Design</vt:lpstr>
      <vt:lpstr>10_Custom Design</vt:lpstr>
      <vt:lpstr>11_Custom Design</vt:lpstr>
      <vt:lpstr>12_Custom Design</vt:lpstr>
      <vt:lpstr>7_Custom Design</vt:lpstr>
      <vt:lpstr>13_Custom Design</vt:lpstr>
      <vt:lpstr>Case Scenarios for Customizing Your Training </vt:lpstr>
      <vt:lpstr>FA/CPR/AED Case Scenarios  GAS UTILITY  </vt:lpstr>
      <vt:lpstr>Scenario Guide</vt:lpstr>
      <vt:lpstr>Burns  Scenarios</vt:lpstr>
      <vt:lpstr>Burns Scenario 1</vt:lpstr>
      <vt:lpstr>Burns Scenario 1 Answer 1</vt:lpstr>
      <vt:lpstr>Burns Scenario 1 Answer 2</vt:lpstr>
      <vt:lpstr>Burns Scenario 2</vt:lpstr>
      <vt:lpstr>Burns Scenario 2 Answer 1</vt:lpstr>
      <vt:lpstr>Burns Scenario 2 Answer 2</vt:lpstr>
      <vt:lpstr>Burns Scenario 3</vt:lpstr>
      <vt:lpstr>Burns Scenario 3 Answer 1</vt:lpstr>
      <vt:lpstr>Burns Scenario 3 Answer 2</vt:lpstr>
      <vt:lpstr>Burns Scenario 4</vt:lpstr>
      <vt:lpstr>Burns Scenario 4 Answer 1</vt:lpstr>
      <vt:lpstr>Burns Scenario 4 Answer 2</vt:lpstr>
      <vt:lpstr>Bone, Joint and Muscle Injuries Scenarios</vt:lpstr>
      <vt:lpstr>Bone, Joint and Muscle Injuries Scenario 1</vt:lpstr>
      <vt:lpstr>Bone, Joint and Muscle Injuries Scenario 1 Answer 1</vt:lpstr>
      <vt:lpstr>Bone, Joint and Muscle Injuries Scenario 1 Answer 2</vt:lpstr>
      <vt:lpstr>Bone, Joint and Muscle Injuries Scenario 2 Continues on next page</vt:lpstr>
      <vt:lpstr>Bone, Joint and Muscle Injuries Scenario 2 Continued</vt:lpstr>
      <vt:lpstr>Bone, Joint and Muscle Injuries Scenario 2 Answer 1</vt:lpstr>
      <vt:lpstr>Bone, Joint and Muscle Injuries Scenario 2 Answer 2</vt:lpstr>
      <vt:lpstr>Bone, Joint and Muscle Injuries Scenario 2 Answer 3</vt:lpstr>
      <vt:lpstr>Cold and Heat Injuries Scenarios</vt:lpstr>
      <vt:lpstr>Cold and Heat Injuries Scenario 1</vt:lpstr>
      <vt:lpstr>Cold and Heat Injuries Scenario 1 Answer 1</vt:lpstr>
      <vt:lpstr>Cold and Heat Injuries Scenario 1 Answer 2</vt:lpstr>
      <vt:lpstr>Choking  Scenarios</vt:lpstr>
      <vt:lpstr>Choking  Scenario 1</vt:lpstr>
      <vt:lpstr>Choking Scenario 1 Answer 1</vt:lpstr>
      <vt:lpstr>Choking Scenario 1 Answer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 Edge</dc:creator>
  <cp:lastModifiedBy>Pam Twilegar</cp:lastModifiedBy>
  <cp:revision>1012</cp:revision>
  <cp:lastPrinted>2018-08-08T16:28:35Z</cp:lastPrinted>
  <dcterms:created xsi:type="dcterms:W3CDTF">2012-04-15T17:48:32Z</dcterms:created>
  <dcterms:modified xsi:type="dcterms:W3CDTF">2023-06-21T18:24:07Z</dcterms:modified>
</cp:coreProperties>
</file>