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2" r:id="rId2"/>
    <p:sldMasterId id="2147483668" r:id="rId3"/>
  </p:sldMasterIdLst>
  <p:notesMasterIdLst>
    <p:notesMasterId r:id="rId60"/>
  </p:notesMasterIdLst>
  <p:sldIdLst>
    <p:sldId id="681" r:id="rId4"/>
    <p:sldId id="257" r:id="rId5"/>
    <p:sldId id="628" r:id="rId6"/>
    <p:sldId id="589" r:id="rId7"/>
    <p:sldId id="590" r:id="rId8"/>
    <p:sldId id="591" r:id="rId9"/>
    <p:sldId id="643" r:id="rId10"/>
    <p:sldId id="593" r:id="rId11"/>
    <p:sldId id="594" r:id="rId12"/>
    <p:sldId id="666" r:id="rId13"/>
    <p:sldId id="596" r:id="rId14"/>
    <p:sldId id="597" r:id="rId15"/>
    <p:sldId id="598" r:id="rId16"/>
    <p:sldId id="667" r:id="rId17"/>
    <p:sldId id="600" r:id="rId18"/>
    <p:sldId id="601" r:id="rId19"/>
    <p:sldId id="668" r:id="rId20"/>
    <p:sldId id="603" r:id="rId21"/>
    <p:sldId id="604" r:id="rId22"/>
    <p:sldId id="669" r:id="rId23"/>
    <p:sldId id="644" r:id="rId24"/>
    <p:sldId id="645" r:id="rId25"/>
    <p:sldId id="646" r:id="rId26"/>
    <p:sldId id="671" r:id="rId27"/>
    <p:sldId id="670" r:id="rId28"/>
    <p:sldId id="647" r:id="rId29"/>
    <p:sldId id="648" r:id="rId30"/>
    <p:sldId id="672" r:id="rId31"/>
    <p:sldId id="673" r:id="rId32"/>
    <p:sldId id="651" r:id="rId33"/>
    <p:sldId id="652" r:id="rId34"/>
    <p:sldId id="653" r:id="rId35"/>
    <p:sldId id="674" r:id="rId36"/>
    <p:sldId id="654" r:id="rId37"/>
    <p:sldId id="675" r:id="rId38"/>
    <p:sldId id="655" r:id="rId39"/>
    <p:sldId id="649" r:id="rId40"/>
    <p:sldId id="650" r:id="rId41"/>
    <p:sldId id="676" r:id="rId42"/>
    <p:sldId id="656" r:id="rId43"/>
    <p:sldId id="657" r:id="rId44"/>
    <p:sldId id="658" r:id="rId45"/>
    <p:sldId id="677" r:id="rId46"/>
    <p:sldId id="659" r:id="rId47"/>
    <p:sldId id="660" r:id="rId48"/>
    <p:sldId id="661" r:id="rId49"/>
    <p:sldId id="662" r:id="rId50"/>
    <p:sldId id="678" r:id="rId51"/>
    <p:sldId id="663" r:id="rId52"/>
    <p:sldId id="664" r:id="rId53"/>
    <p:sldId id="665" r:id="rId54"/>
    <p:sldId id="679" r:id="rId55"/>
    <p:sldId id="640" r:id="rId56"/>
    <p:sldId id="641" r:id="rId57"/>
    <p:sldId id="642" r:id="rId58"/>
    <p:sldId id="680"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 Twilegar" initials="PKT" lastIdx="1" clrIdx="0">
    <p:extLst>
      <p:ext uri="{19B8F6BF-5375-455C-9EA6-DF929625EA0E}">
        <p15:presenceInfo xmlns:p15="http://schemas.microsoft.com/office/powerpoint/2012/main" userId="Pam Twileg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2BF44"/>
    <a:srgbClr val="000000"/>
    <a:srgbClr val="7BC44D"/>
    <a:srgbClr val="7CC54D"/>
    <a:srgbClr val="080808"/>
    <a:srgbClr val="F8F8F8"/>
    <a:srgbClr val="008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E533A8-C967-46BD-94C2-03004206C815}" v="2" dt="2023-06-14T23:18:24.333"/>
    <p1510:client id="{F1EA7576-0F30-4848-A72F-D4EB59F2142A}" v="3" dt="2023-05-18T17:21:12.5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2255" autoAdjust="0"/>
  </p:normalViewPr>
  <p:slideViewPr>
    <p:cSldViewPr snapToGrid="0">
      <p:cViewPr varScale="1">
        <p:scale>
          <a:sx n="108" d="100"/>
          <a:sy n="108" d="100"/>
        </p:scale>
        <p:origin x="640" y="80"/>
      </p:cViewPr>
      <p:guideLst/>
    </p:cSldViewPr>
  </p:slideViewPr>
  <p:notesTextViewPr>
    <p:cViewPr>
      <p:scale>
        <a:sx n="1" d="1"/>
        <a:sy n="1" d="1"/>
      </p:scale>
      <p:origin x="0" y="0"/>
    </p:cViewPr>
  </p:notesTextViewPr>
  <p:sorterViewPr>
    <p:cViewPr>
      <p:scale>
        <a:sx n="140" d="100"/>
        <a:sy n="140" d="100"/>
      </p:scale>
      <p:origin x="0" y="-24156"/>
    </p:cViewPr>
  </p:sorter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microsoft.com/office/2015/10/relationships/revisionInfo" Target="revisionInfo.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 Twilegar" userId="Pg90rzfDky7qfDSjeKsiCIhloapwDL7aIOIkOksBjxo=" providerId="None" clId="Web-{A2E533A8-C967-46BD-94C2-03004206C815}"/>
    <pc:docChg chg="modSld">
      <pc:chgData name="Pam Twilegar" userId="Pg90rzfDky7qfDSjeKsiCIhloapwDL7aIOIkOksBjxo=" providerId="None" clId="Web-{A2E533A8-C967-46BD-94C2-03004206C815}" dt="2023-06-14T23:18:24.333" v="1" actId="20577"/>
      <pc:docMkLst>
        <pc:docMk/>
      </pc:docMkLst>
      <pc:sldChg chg="modSp">
        <pc:chgData name="Pam Twilegar" userId="Pg90rzfDky7qfDSjeKsiCIhloapwDL7aIOIkOksBjxo=" providerId="None" clId="Web-{A2E533A8-C967-46BD-94C2-03004206C815}" dt="2023-06-14T23:18:24.333" v="1" actId="20577"/>
        <pc:sldMkLst>
          <pc:docMk/>
          <pc:sldMk cId="627797832" sldId="681"/>
        </pc:sldMkLst>
        <pc:spChg chg="mod">
          <ac:chgData name="Pam Twilegar" userId="Pg90rzfDky7qfDSjeKsiCIhloapwDL7aIOIkOksBjxo=" providerId="None" clId="Web-{A2E533A8-C967-46BD-94C2-03004206C815}" dt="2023-06-14T23:18:24.333" v="1" actId="20577"/>
          <ac:spMkLst>
            <pc:docMk/>
            <pc:sldMk cId="627797832" sldId="681"/>
            <ac:spMk id="5" creationId="{00000000-0000-0000-0000-000000000000}"/>
          </ac:spMkLst>
        </pc:spChg>
      </pc:sldChg>
    </pc:docChg>
  </pc:docChgLst>
  <pc:docChgLst>
    <pc:chgData name="Pam Twilegar" userId="Pg90rzfDky7qfDSjeKsiCIhloapwDL7aIOIkOksBjxo=" providerId="None" clId="Web-{F1EA7576-0F30-4848-A72F-D4EB59F2142A}"/>
    <pc:docChg chg="modSld">
      <pc:chgData name="Pam Twilegar" userId="Pg90rzfDky7qfDSjeKsiCIhloapwDL7aIOIkOksBjxo=" providerId="None" clId="Web-{F1EA7576-0F30-4848-A72F-D4EB59F2142A}" dt="2023-05-18T17:21:12.563" v="2" actId="20577"/>
      <pc:docMkLst>
        <pc:docMk/>
      </pc:docMkLst>
      <pc:sldChg chg="modSp">
        <pc:chgData name="Pam Twilegar" userId="Pg90rzfDky7qfDSjeKsiCIhloapwDL7aIOIkOksBjxo=" providerId="None" clId="Web-{F1EA7576-0F30-4848-A72F-D4EB59F2142A}" dt="2023-05-18T17:21:12.563" v="2" actId="20577"/>
        <pc:sldMkLst>
          <pc:docMk/>
          <pc:sldMk cId="357460246" sldId="257"/>
        </pc:sldMkLst>
        <pc:spChg chg="mod">
          <ac:chgData name="Pam Twilegar" userId="Pg90rzfDky7qfDSjeKsiCIhloapwDL7aIOIkOksBjxo=" providerId="None" clId="Web-{F1EA7576-0F30-4848-A72F-D4EB59F2142A}" dt="2023-05-18T17:21:12.563" v="2" actId="20577"/>
          <ac:spMkLst>
            <pc:docMk/>
            <pc:sldMk cId="357460246" sldId="257"/>
            <ac:spMk id="2" creationId="{3905EBD1-7E94-3542-BB54-BE38F3F431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3F210-03A9-419F-825A-9354DC59560C}" type="datetimeFigureOut">
              <a:rPr lang="en-US" smtClean="0"/>
              <a:t>6/20/2023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CDFF1-761E-4522-8ED1-E538A84C4937}" type="slidenum">
              <a:rPr lang="en-US" smtClean="0"/>
              <a:t>‹#›</a:t>
            </a:fld>
            <a:endParaRPr lang="en-US"/>
          </a:p>
        </p:txBody>
      </p:sp>
    </p:spTree>
    <p:extLst>
      <p:ext uri="{BB962C8B-B14F-4D97-AF65-F5344CB8AC3E}">
        <p14:creationId xmlns:p14="http://schemas.microsoft.com/office/powerpoint/2010/main" val="32019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a:t>
            </a:r>
          </a:p>
        </p:txBody>
      </p:sp>
      <p:sp>
        <p:nvSpPr>
          <p:cNvPr id="4" name="Date Placeholder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888587-F463-754C-9C0A-0EE027AAF6C4}"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6/20/2023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148324-B2FD-2C41-BAC2-646858B14AB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7128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CDFF1-761E-4522-8ED1-E538A84C4937}" type="slidenum">
              <a:rPr lang="en-US" smtClean="0"/>
              <a:t>3</a:t>
            </a:fld>
            <a:endParaRPr lang="en-US"/>
          </a:p>
        </p:txBody>
      </p:sp>
    </p:spTree>
    <p:extLst>
      <p:ext uri="{BB962C8B-B14F-4D97-AF65-F5344CB8AC3E}">
        <p14:creationId xmlns:p14="http://schemas.microsoft.com/office/powerpoint/2010/main" val="1167653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CDFF1-761E-4522-8ED1-E538A84C4937}" type="slidenum">
              <a:rPr lang="en-US" smtClean="0"/>
              <a:t>4</a:t>
            </a:fld>
            <a:endParaRPr lang="en-US"/>
          </a:p>
        </p:txBody>
      </p:sp>
    </p:spTree>
    <p:extLst>
      <p:ext uri="{BB962C8B-B14F-4D97-AF65-F5344CB8AC3E}">
        <p14:creationId xmlns:p14="http://schemas.microsoft.com/office/powerpoint/2010/main" val="1410153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CDFF1-761E-4522-8ED1-E538A84C4937}" type="slidenum">
              <a:rPr lang="en-US" smtClean="0"/>
              <a:t>50</a:t>
            </a:fld>
            <a:endParaRPr lang="en-US"/>
          </a:p>
        </p:txBody>
      </p:sp>
    </p:spTree>
    <p:extLst>
      <p:ext uri="{BB962C8B-B14F-4D97-AF65-F5344CB8AC3E}">
        <p14:creationId xmlns:p14="http://schemas.microsoft.com/office/powerpoint/2010/main" val="651913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9791" y="3000293"/>
            <a:ext cx="10769599" cy="1368785"/>
          </a:xfrm>
          <a:prstGeom prst="rect">
            <a:avLst/>
          </a:prstGeom>
        </p:spPr>
        <p:txBody>
          <a:bodyPr/>
          <a:lstStyle>
            <a:lvl1pPr>
              <a:defRPr sz="4000" b="1" i="0">
                <a:solidFill>
                  <a:srgbClr val="F8F8F8"/>
                </a:solidFill>
                <a:latin typeface="+mj-lt"/>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828800" y="4654825"/>
            <a:ext cx="8534400" cy="1752600"/>
          </a:xfrm>
          <a:prstGeom prst="rect">
            <a:avLst/>
          </a:prstGeom>
        </p:spPr>
        <p:txBody>
          <a:bodyPr/>
          <a:lstStyle>
            <a:lvl1pPr marL="0" indent="0" algn="ctr">
              <a:buNone/>
              <a:defRPr>
                <a:solidFill>
                  <a:srgbClr val="72BF44"/>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8964457" y="6452486"/>
            <a:ext cx="1940968" cy="235898"/>
          </a:xfrm>
          <a:prstGeom prst="rect">
            <a:avLst/>
          </a:prstGeom>
          <a:noFill/>
        </p:spPr>
        <p:txBody>
          <a:bodyPr wrap="square" rtlCol="0">
            <a:spAutoFit/>
          </a:bodyPr>
          <a:lstStyle/>
          <a:p>
            <a:r>
              <a:rPr lang="en-US" sz="933"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7756723" y="6452485"/>
            <a:ext cx="1940968" cy="235898"/>
          </a:xfrm>
          <a:prstGeom prst="rect">
            <a:avLst/>
          </a:prstGeom>
          <a:noFill/>
        </p:spPr>
        <p:txBody>
          <a:bodyPr wrap="square" rtlCol="0">
            <a:spAutoFit/>
          </a:bodyPr>
          <a:lstStyle/>
          <a:p>
            <a:r>
              <a:rPr lang="en-US" sz="933" dirty="0">
                <a:solidFill>
                  <a:srgbClr val="92D050"/>
                </a:solidFill>
              </a:rPr>
              <a:t>CONFIDENTIAL</a:t>
            </a:r>
          </a:p>
        </p:txBody>
      </p:sp>
      <p:sp>
        <p:nvSpPr>
          <p:cNvPr id="11" name="Action Button: Return 10">
            <a:hlinkClick r:id="rId2" action="ppaction://hlinksldjump" highlightClick="1"/>
          </p:cNvPr>
          <p:cNvSpPr/>
          <p:nvPr userDrawn="1"/>
        </p:nvSpPr>
        <p:spPr>
          <a:xfrm>
            <a:off x="11570934" y="6223885"/>
            <a:ext cx="457200" cy="4572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35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838200" y="366185"/>
            <a:ext cx="10594009" cy="1325033"/>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838200" y="1826684"/>
            <a:ext cx="10515600" cy="4349749"/>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3915508" y="6438673"/>
            <a:ext cx="4360984" cy="261610"/>
          </a:xfrm>
          <a:prstGeom prst="rect">
            <a:avLst/>
          </a:prstGeom>
          <a:noFill/>
        </p:spPr>
        <p:txBody>
          <a:bodyPr wrap="square" rtlCol="0">
            <a:spAutoFit/>
          </a:bodyPr>
          <a:lstStyle/>
          <a:p>
            <a:pPr algn="ctr"/>
            <a:r>
              <a:rPr lang="en-US" sz="1100" cap="small" baseline="0" dirty="0">
                <a:latin typeface="Arial" panose="020B0604020202020204" pitchFamily="34" charset="0"/>
                <a:ea typeface="Roboto Condensed" panose="02000000000000000000" pitchFamily="2" charset="0"/>
                <a:cs typeface="Arial" panose="020B0604020202020204" pitchFamily="34" charset="0"/>
              </a:rPr>
              <a:t>Arts, Entertainment and Recreation Scenarios</a:t>
            </a:r>
          </a:p>
        </p:txBody>
      </p:sp>
    </p:spTree>
    <p:extLst>
      <p:ext uri="{BB962C8B-B14F-4D97-AF65-F5344CB8AC3E}">
        <p14:creationId xmlns:p14="http://schemas.microsoft.com/office/powerpoint/2010/main" val="224977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9791" y="3000293"/>
            <a:ext cx="10769599" cy="1368785"/>
          </a:xfrm>
          <a:prstGeom prst="rect">
            <a:avLst/>
          </a:prstGeom>
        </p:spPr>
        <p:txBody>
          <a:bodyPr/>
          <a:lstStyle>
            <a:lvl1pPr>
              <a:defRPr sz="3600" b="1" i="0">
                <a:solidFill>
                  <a:srgbClr val="F8F8F8"/>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828800" y="4654825"/>
            <a:ext cx="8534400" cy="1752600"/>
          </a:xfrm>
          <a:prstGeom prst="rect">
            <a:avLst/>
          </a:prstGeom>
        </p:spPr>
        <p:txBody>
          <a:bodyPr/>
          <a:lstStyle>
            <a:lvl1pPr marL="0" indent="0" algn="ctr">
              <a:buNone/>
              <a:defRPr>
                <a:solidFill>
                  <a:srgbClr val="D7DF2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8964457" y="6452486"/>
            <a:ext cx="1940968" cy="235898"/>
          </a:xfrm>
          <a:prstGeom prst="rect">
            <a:avLst/>
          </a:prstGeom>
          <a:noFill/>
        </p:spPr>
        <p:txBody>
          <a:bodyPr wrap="square" rtlCol="0">
            <a:spAutoFit/>
          </a:bodyPr>
          <a:lstStyle/>
          <a:p>
            <a:r>
              <a:rPr lang="en-US" sz="933"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7756723" y="6452485"/>
            <a:ext cx="1940968" cy="235898"/>
          </a:xfrm>
          <a:prstGeom prst="rect">
            <a:avLst/>
          </a:prstGeom>
          <a:noFill/>
        </p:spPr>
        <p:txBody>
          <a:bodyPr wrap="square" rtlCol="0">
            <a:spAutoFit/>
          </a:bodyPr>
          <a:lstStyle/>
          <a:p>
            <a:r>
              <a:rPr lang="en-US" sz="933" dirty="0">
                <a:solidFill>
                  <a:srgbClr val="92D050"/>
                </a:solidFill>
              </a:rPr>
              <a:t>CONFIDENTIAL</a:t>
            </a:r>
          </a:p>
        </p:txBody>
      </p:sp>
    </p:spTree>
    <p:extLst>
      <p:ext uri="{BB962C8B-B14F-4D97-AF65-F5344CB8AC3E}">
        <p14:creationId xmlns:p14="http://schemas.microsoft.com/office/powerpoint/2010/main" val="1342760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838200" y="366185"/>
            <a:ext cx="10594009" cy="1325033"/>
          </a:xfrm>
          <a:prstGeom prst="rect">
            <a:avLst/>
          </a:prstGeom>
        </p:spPr>
        <p:txBody>
          <a:bodyPr>
            <a:normAutofit/>
          </a:bodyPr>
          <a:lstStyle>
            <a:lvl1pPr>
              <a:defRPr sz="3600"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838200" y="1826684"/>
            <a:ext cx="10515600" cy="4349749"/>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0206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BC1-22DD-1746-8305-00E3EB91D723}"/>
              </a:ext>
            </a:extLst>
          </p:cNvPr>
          <p:cNvSpPr>
            <a:spLocks noGrp="1"/>
          </p:cNvSpPr>
          <p:nvPr>
            <p:ph type="title"/>
          </p:nvPr>
        </p:nvSpPr>
        <p:spPr>
          <a:xfrm>
            <a:off x="838200" y="366185"/>
            <a:ext cx="10594009" cy="1325033"/>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27866CF-4F38-B84B-A57B-3019B5CCE45D}"/>
              </a:ext>
            </a:extLst>
          </p:cNvPr>
          <p:cNvSpPr>
            <a:spLocks noGrp="1"/>
          </p:cNvSpPr>
          <p:nvPr>
            <p:ph sz="half" idx="1"/>
          </p:nvPr>
        </p:nvSpPr>
        <p:spPr>
          <a:xfrm>
            <a:off x="838200" y="1826684"/>
            <a:ext cx="5156200" cy="4349749"/>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C6B0B79-CDEC-284A-9330-AE721F4EEBCD}"/>
              </a:ext>
            </a:extLst>
          </p:cNvPr>
          <p:cNvSpPr>
            <a:spLocks noGrp="1"/>
          </p:cNvSpPr>
          <p:nvPr>
            <p:ph sz="half" idx="2"/>
          </p:nvPr>
        </p:nvSpPr>
        <p:spPr>
          <a:xfrm>
            <a:off x="6197600" y="1826684"/>
            <a:ext cx="5156200" cy="4349749"/>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81043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slide" Target="../slides/slide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sv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CC9D2F-6CC9-0646-9784-23BA2CE6C429}"/>
              </a:ext>
            </a:extLst>
          </p:cNvPr>
          <p:cNvPicPr>
            <a:picLocks noChangeAspect="1"/>
          </p:cNvPicPr>
          <p:nvPr userDrawn="1"/>
        </p:nvPicPr>
        <p:blipFill>
          <a:blip r:embed="rId3"/>
          <a:stretch>
            <a:fillRect/>
          </a:stretch>
        </p:blipFill>
        <p:spPr>
          <a:xfrm>
            <a:off x="0" y="27500"/>
            <a:ext cx="12192000" cy="6858000"/>
          </a:xfrm>
          <a:prstGeom prst="rect">
            <a:avLst/>
          </a:prstGeom>
        </p:spPr>
      </p:pic>
      <p:pic>
        <p:nvPicPr>
          <p:cNvPr id="7" name="Graphic 6">
            <a:extLst>
              <a:ext uri="{FF2B5EF4-FFF2-40B4-BE49-F238E27FC236}">
                <a16:creationId xmlns:a16="http://schemas.microsoft.com/office/drawing/2014/main" id="{E9433978-1E1B-D145-A702-1F50F67C9D3A}"/>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4669018" y="624529"/>
            <a:ext cx="2967025" cy="1144687"/>
          </a:xfrm>
          <a:prstGeom prst="rect">
            <a:avLst/>
          </a:prstGeom>
        </p:spPr>
      </p:pic>
    </p:spTree>
    <p:extLst>
      <p:ext uri="{BB962C8B-B14F-4D97-AF65-F5344CB8AC3E}">
        <p14:creationId xmlns:p14="http://schemas.microsoft.com/office/powerpoint/2010/main" val="224234081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4"/>
          <a:stretch>
            <a:fillRect/>
          </a:stretch>
        </p:blipFill>
        <p:spPr>
          <a:xfrm>
            <a:off x="5850835" y="3053301"/>
            <a:ext cx="6341165" cy="3804699"/>
          </a:xfrm>
          <a:prstGeom prst="rect">
            <a:avLst/>
          </a:prstGeom>
        </p:spPr>
      </p:pic>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216060" y="6085888"/>
            <a:ext cx="1295920" cy="499969"/>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8964457" y="6452486"/>
            <a:ext cx="1940968" cy="235898"/>
          </a:xfrm>
          <a:prstGeom prst="rect">
            <a:avLst/>
          </a:prstGeom>
          <a:noFill/>
        </p:spPr>
        <p:txBody>
          <a:bodyPr wrap="square" rtlCol="0">
            <a:spAutoFit/>
          </a:bodyPr>
          <a:lstStyle/>
          <a:p>
            <a:r>
              <a:rPr lang="en-US" sz="933"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7756723" y="6452485"/>
            <a:ext cx="1940968" cy="235898"/>
          </a:xfrm>
          <a:prstGeom prst="rect">
            <a:avLst/>
          </a:prstGeom>
          <a:noFill/>
        </p:spPr>
        <p:txBody>
          <a:bodyPr wrap="square" rtlCol="0">
            <a:spAutoFit/>
          </a:bodyPr>
          <a:lstStyle/>
          <a:p>
            <a:r>
              <a:rPr lang="en-US" sz="933" dirty="0">
                <a:solidFill>
                  <a:schemeClr val="accent5">
                    <a:lumMod val="50000"/>
                  </a:schemeClr>
                </a:solidFill>
              </a:rPr>
              <a:t>CONFIDENTIAL</a:t>
            </a:r>
          </a:p>
        </p:txBody>
      </p:sp>
      <p:sp>
        <p:nvSpPr>
          <p:cNvPr id="2" name="Action Button: Return 1">
            <a:hlinkClick r:id="rId7" action="ppaction://hlinksldjump" highlightClick="1"/>
          </p:cNvPr>
          <p:cNvSpPr/>
          <p:nvPr userDrawn="1"/>
        </p:nvSpPr>
        <p:spPr>
          <a:xfrm>
            <a:off x="11704658" y="6123347"/>
            <a:ext cx="457200" cy="4572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EC0CD03-F853-8E47-B3EA-BFBE3CA96145}"/>
              </a:ext>
            </a:extLst>
          </p:cNvPr>
          <p:cNvSpPr txBox="1"/>
          <p:nvPr userDrawn="1"/>
        </p:nvSpPr>
        <p:spPr>
          <a:xfrm>
            <a:off x="11693236" y="6526482"/>
            <a:ext cx="498764" cy="297454"/>
          </a:xfrm>
          <a:prstGeom prst="rect">
            <a:avLst/>
          </a:prstGeom>
          <a:noFill/>
        </p:spPr>
        <p:txBody>
          <a:bodyPr wrap="square" rtlCol="0">
            <a:spAutoFit/>
          </a:bodyPr>
          <a:lstStyle/>
          <a:p>
            <a:fld id="{10A820E4-5DFC-4FC4-B430-EE8EC93E4375}" type="slidenum">
              <a:rPr lang="en-US" altLang="en-US" sz="1333" smtClean="0">
                <a:solidFill>
                  <a:schemeClr val="tx1"/>
                </a:solidFill>
                <a:latin typeface="Arial" panose="020B0604020202020204" pitchFamily="34" charset="0"/>
                <a:cs typeface="Arial" panose="020B0604020202020204" pitchFamily="34" charset="0"/>
              </a:rPr>
              <a:t>‹#›</a:t>
            </a:fld>
            <a:endParaRPr lang="en-US" altLang="en-US" sz="2400" dirty="0">
              <a:solidFill>
                <a:schemeClr val="tx1"/>
              </a:solidFill>
            </a:endParaRPr>
          </a:p>
        </p:txBody>
      </p:sp>
    </p:spTree>
    <p:extLst>
      <p:ext uri="{BB962C8B-B14F-4D97-AF65-F5344CB8AC3E}">
        <p14:creationId xmlns:p14="http://schemas.microsoft.com/office/powerpoint/2010/main" val="1411669128"/>
      </p:ext>
    </p:extLst>
  </p:cSld>
  <p:clrMap bg1="lt1" tx1="dk1" bg2="lt2" tx2="dk2" accent1="accent1" accent2="accent2" accent3="accent3" accent4="accent4" accent5="accent5" accent6="accent6" hlink="hlink" folHlink="folHlink"/>
  <p:sldLayoutIdLst>
    <p:sldLayoutId id="2147483663" r:id="rId1"/>
    <p:sldLayoutId id="2147483667" r:id="rId2"/>
  </p:sldLayoutIdLst>
  <p:hf hdr="0" dt="0"/>
  <p:txStyles>
    <p:titleStyle>
      <a:lvl1pPr algn="l" defTabSz="1219170" rtl="0" eaLnBrk="1" latinLnBrk="0" hangingPunct="1">
        <a:lnSpc>
          <a:spcPct val="90000"/>
        </a:lnSpc>
        <a:spcBef>
          <a:spcPct val="0"/>
        </a:spcBef>
        <a:buNone/>
        <a:defRPr sz="5867" b="1" i="0" kern="1200">
          <a:solidFill>
            <a:schemeClr val="tx1"/>
          </a:solidFill>
          <a:latin typeface="Arial" panose="020B0604020202020204" pitchFamily="34" charset="0"/>
          <a:ea typeface="+mj-ea"/>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19DA5-F809-CB44-A6F2-B7674CCB87EB}"/>
              </a:ext>
            </a:extLst>
          </p:cNvPr>
          <p:cNvSpPr>
            <a:spLocks noGrp="1"/>
          </p:cNvSpPr>
          <p:nvPr>
            <p:ph type="title"/>
          </p:nvPr>
        </p:nvSpPr>
        <p:spPr>
          <a:xfrm>
            <a:off x="838200" y="399436"/>
            <a:ext cx="10515600" cy="132503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6CD8D7-4199-1B44-B470-DA5F272E9532}"/>
              </a:ext>
            </a:extLst>
          </p:cNvPr>
          <p:cNvSpPr>
            <a:spLocks noGrp="1"/>
          </p:cNvSpPr>
          <p:nvPr>
            <p:ph type="body" idx="1"/>
          </p:nvPr>
        </p:nvSpPr>
        <p:spPr>
          <a:xfrm>
            <a:off x="838200" y="1826684"/>
            <a:ext cx="10515600" cy="434974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4EC0CD03-F853-8E47-B3EA-BFBE3CA96145}"/>
              </a:ext>
            </a:extLst>
          </p:cNvPr>
          <p:cNvSpPr txBox="1"/>
          <p:nvPr userDrawn="1"/>
        </p:nvSpPr>
        <p:spPr>
          <a:xfrm>
            <a:off x="11693237" y="6421710"/>
            <a:ext cx="498764" cy="297454"/>
          </a:xfrm>
          <a:prstGeom prst="rect">
            <a:avLst/>
          </a:prstGeom>
          <a:noFill/>
        </p:spPr>
        <p:txBody>
          <a:bodyPr wrap="square" rtlCol="0">
            <a:spAutoFit/>
          </a:bodyPr>
          <a:lstStyle/>
          <a:p>
            <a:fld id="{10A820E4-5DFC-4FC4-B430-EE8EC93E4375}" type="slidenum">
              <a:rPr lang="en-US" altLang="en-US" sz="1333" smtClean="0">
                <a:solidFill>
                  <a:schemeClr val="tx1"/>
                </a:solidFill>
                <a:latin typeface="Arial" panose="020B0604020202020204" pitchFamily="34" charset="0"/>
                <a:cs typeface="Arial" panose="020B0604020202020204" pitchFamily="34" charset="0"/>
              </a:rPr>
              <a:t>‹#›</a:t>
            </a:fld>
            <a:endParaRPr lang="en-US" altLang="en-US" sz="2400" dirty="0">
              <a:solidFill>
                <a:schemeClr val="tx1"/>
              </a:solidFill>
            </a:endParaRPr>
          </a:p>
        </p:txBody>
      </p:sp>
      <p:pic>
        <p:nvPicPr>
          <p:cNvPr id="8" name="Graphic 7">
            <a:extLst>
              <a:ext uri="{FF2B5EF4-FFF2-40B4-BE49-F238E27FC236}">
                <a16:creationId xmlns:a16="http://schemas.microsoft.com/office/drawing/2014/main" id="{99E0855F-7201-A04C-9E2E-23A874F57F4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216060" y="6085888"/>
            <a:ext cx="1295920" cy="499969"/>
          </a:xfrm>
          <a:prstGeom prst="rect">
            <a:avLst/>
          </a:prstGeom>
        </p:spPr>
      </p:pic>
      <p:sp>
        <p:nvSpPr>
          <p:cNvPr id="6" name="TextBox 5">
            <a:extLst>
              <a:ext uri="{FF2B5EF4-FFF2-40B4-BE49-F238E27FC236}">
                <a16:creationId xmlns:a16="http://schemas.microsoft.com/office/drawing/2014/main" id="{1AF3F6E3-CDBA-3D44-808C-A42E377019AD}"/>
              </a:ext>
            </a:extLst>
          </p:cNvPr>
          <p:cNvSpPr txBox="1"/>
          <p:nvPr userDrawn="1"/>
        </p:nvSpPr>
        <p:spPr>
          <a:xfrm>
            <a:off x="8964457" y="6452486"/>
            <a:ext cx="1940968" cy="235898"/>
          </a:xfrm>
          <a:prstGeom prst="rect">
            <a:avLst/>
          </a:prstGeom>
          <a:noFill/>
        </p:spPr>
        <p:txBody>
          <a:bodyPr wrap="square" rtlCol="0">
            <a:spAutoFit/>
          </a:bodyPr>
          <a:lstStyle/>
          <a:p>
            <a:r>
              <a:rPr lang="en-US" sz="933" dirty="0">
                <a:solidFill>
                  <a:schemeClr val="bg1">
                    <a:lumMod val="65000"/>
                  </a:schemeClr>
                </a:solidFill>
              </a:rPr>
              <a:t>©2023 National Safety Council</a:t>
            </a:r>
          </a:p>
        </p:txBody>
      </p:sp>
    </p:spTree>
    <p:extLst>
      <p:ext uri="{BB962C8B-B14F-4D97-AF65-F5344CB8AC3E}">
        <p14:creationId xmlns:p14="http://schemas.microsoft.com/office/powerpoint/2010/main" val="559720814"/>
      </p:ext>
    </p:extLst>
  </p:cSld>
  <p:clrMap bg1="lt1" tx1="dk1" bg2="lt2" tx2="dk2" accent1="accent1" accent2="accent2" accent3="accent3" accent4="accent4" accent5="accent5" accent6="accent6" hlink="hlink" folHlink="folHlink"/>
  <p:sldLayoutIdLst>
    <p:sldLayoutId id="2147483669" r:id="rId1"/>
    <p:sldLayoutId id="2147483670" r:id="rId2"/>
  </p:sldLayoutIdLst>
  <p:hf hdr="0" dt="0"/>
  <p:txStyles>
    <p:titleStyle>
      <a:lvl1pPr algn="l" defTabSz="1219170" rtl="0" eaLnBrk="1" latinLnBrk="0" hangingPunct="1">
        <a:lnSpc>
          <a:spcPct val="90000"/>
        </a:lnSpc>
        <a:spcBef>
          <a:spcPct val="0"/>
        </a:spcBef>
        <a:buNone/>
        <a:defRPr sz="3600" b="1" i="0" kern="120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accent5">
              <a:lumMod val="10000"/>
            </a:schemeClr>
          </a:solidFill>
          <a:latin typeface="Arial" panose="020B0604020202020204" pitchFamily="34" charset="0"/>
          <a:ea typeface="+mn-ea"/>
          <a:cs typeface="Arial" panose="020B0604020202020204" pitchFamily="34" charset="0"/>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accent5">
              <a:lumMod val="10000"/>
            </a:schemeClr>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accent5">
              <a:lumMod val="10000"/>
            </a:schemeClr>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notesSlide" Target="../notesSlides/notesSlide2.xml"/><Relationship Id="rId7" Type="http://schemas.openxmlformats.org/officeDocument/2006/relationships/slide" Target="slide44.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slide" Target="slide11.xml"/><Relationship Id="rId5" Type="http://schemas.openxmlformats.org/officeDocument/2006/relationships/slide" Target="slide40.xml"/><Relationship Id="rId10" Type="http://schemas.openxmlformats.org/officeDocument/2006/relationships/slide" Target="slide30.xml"/><Relationship Id="rId4" Type="http://schemas.openxmlformats.org/officeDocument/2006/relationships/slide" Target="slide4.xml"/><Relationship Id="rId9" Type="http://schemas.openxmlformats.org/officeDocument/2006/relationships/slide" Target="slide5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7634" y="366185"/>
            <a:ext cx="10824575" cy="1325033"/>
          </a:xfrm>
        </p:spPr>
        <p:txBody>
          <a:bodyPr>
            <a:normAutofit/>
          </a:bodyPr>
          <a:lstStyle/>
          <a:p>
            <a:pPr fontAlgn="base"/>
            <a:r>
              <a:rPr lang="en-US" dirty="0"/>
              <a:t>Case Scenarios for Customizing Your Training </a:t>
            </a:r>
          </a:p>
        </p:txBody>
      </p:sp>
      <p:sp>
        <p:nvSpPr>
          <p:cNvPr id="5" name="Content Placeholder 4"/>
          <p:cNvSpPr>
            <a:spLocks noGrp="1"/>
          </p:cNvSpPr>
          <p:nvPr>
            <p:ph idx="1"/>
          </p:nvPr>
        </p:nvSpPr>
        <p:spPr>
          <a:xfrm>
            <a:off x="780487" y="1929287"/>
            <a:ext cx="10515600" cy="4349749"/>
          </a:xfrm>
        </p:spPr>
        <p:txBody>
          <a:bodyPr vert="horz" lIns="91440" tIns="45720" rIns="91440" bIns="45720" rtlCol="0" anchor="t">
            <a:normAutofit fontScale="55000" lnSpcReduction="20000"/>
          </a:bodyPr>
          <a:lstStyle/>
          <a:p>
            <a:pPr marL="0" indent="0" fontAlgn="base">
              <a:lnSpc>
                <a:spcPct val="120000"/>
              </a:lnSpc>
              <a:spcBef>
                <a:spcPts val="0"/>
              </a:spcBef>
              <a:spcAft>
                <a:spcPts val="800"/>
              </a:spcAft>
              <a:buNone/>
            </a:pPr>
            <a:r>
              <a:rPr lang="en-US" dirty="0"/>
              <a:t>These materials provide NSC authorized instructors with industry-specific case scenarios to help reinforce learning throughout the content delivered. </a:t>
            </a:r>
          </a:p>
          <a:p>
            <a:pPr marL="0" indent="0" fontAlgn="base">
              <a:lnSpc>
                <a:spcPct val="120000"/>
              </a:lnSpc>
              <a:spcBef>
                <a:spcPts val="0"/>
              </a:spcBef>
              <a:spcAft>
                <a:spcPts val="800"/>
              </a:spcAft>
              <a:buNone/>
            </a:pPr>
            <a:r>
              <a:rPr lang="en-US" b="1" dirty="0"/>
              <a:t>Case Scenarios</a:t>
            </a:r>
            <a:r>
              <a:rPr lang="en-US" dirty="0"/>
              <a:t> </a:t>
            </a:r>
          </a:p>
          <a:p>
            <a:pPr marL="304165" indent="-304165" fontAlgn="base">
              <a:lnSpc>
                <a:spcPct val="120000"/>
              </a:lnSpc>
              <a:spcBef>
                <a:spcPts val="0"/>
              </a:spcBef>
              <a:spcAft>
                <a:spcPts val="800"/>
              </a:spcAft>
            </a:pPr>
            <a:r>
              <a:rPr lang="en-US" sz="3700" dirty="0">
                <a:latin typeface="Arial"/>
                <a:ea typeface="Roboto"/>
                <a:cs typeface="Arial"/>
              </a:rPr>
              <a:t>Customize your first aid training sessions using these case scenarios. You’ll find relevant first aid situations that will resonate with your training audience. Each slide deck is organized by Industry. Within the slide decks, you’ll find content to support a variety of first aid situations that participants may encounter.  </a:t>
            </a:r>
          </a:p>
          <a:p>
            <a:pPr marL="0" indent="0" fontAlgn="base">
              <a:lnSpc>
                <a:spcPct val="120000"/>
              </a:lnSpc>
              <a:spcBef>
                <a:spcPts val="0"/>
              </a:spcBef>
              <a:spcAft>
                <a:spcPts val="800"/>
              </a:spcAft>
              <a:buNone/>
            </a:pPr>
            <a:r>
              <a:rPr lang="en-US" b="1" dirty="0"/>
              <a:t>Scenario Guide</a:t>
            </a:r>
          </a:p>
          <a:p>
            <a:pPr fontAlgn="base">
              <a:lnSpc>
                <a:spcPct val="120000"/>
              </a:lnSpc>
              <a:spcBef>
                <a:spcPts val="0"/>
              </a:spcBef>
              <a:spcAft>
                <a:spcPts val="800"/>
              </a:spcAft>
            </a:pPr>
            <a:r>
              <a:rPr lang="en-US" dirty="0"/>
              <a:t>Slide 3 is an interactive guide to first aid situation slides. With the presentation in Slide Show mode, each title is linked to that topic section. You’ll find a       in the lower right corner of each slide that will bring you back to the Scenario guide. </a:t>
            </a:r>
          </a:p>
          <a:p>
            <a:pPr fontAlgn="base"/>
            <a:endParaRPr lang="en-US" b="1" dirty="0"/>
          </a:p>
          <a:p>
            <a:pPr fontAlgn="base"/>
            <a:endParaRPr lang="en-US" dirty="0"/>
          </a:p>
        </p:txBody>
      </p:sp>
      <p:sp>
        <p:nvSpPr>
          <p:cNvPr id="8" name="Action Button: Return 7">
            <a:hlinkClick r:id="rId2" action="ppaction://hlinksldjump" highlightClick="1"/>
          </p:cNvPr>
          <p:cNvSpPr/>
          <p:nvPr/>
        </p:nvSpPr>
        <p:spPr>
          <a:xfrm>
            <a:off x="9461338" y="5249593"/>
            <a:ext cx="319615" cy="288569"/>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defTabSz="609585"/>
            <a:endParaRPr lang="en-US">
              <a:solidFill>
                <a:srgbClr val="71BF44"/>
              </a:solidFill>
              <a:latin typeface="Calibri" panose="020F0502020204030204"/>
            </a:endParaRPr>
          </a:p>
        </p:txBody>
      </p:sp>
    </p:spTree>
    <p:extLst>
      <p:ext uri="{BB962C8B-B14F-4D97-AF65-F5344CB8AC3E}">
        <p14:creationId xmlns:p14="http://schemas.microsoft.com/office/powerpoint/2010/main" val="62779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rmAutofit/>
          </a:bodyPr>
          <a:lstStyle/>
          <a:p>
            <a:pPr>
              <a:defRPr/>
            </a:pPr>
            <a:r>
              <a:rPr lang="en-US" altLang="en-US" dirty="0"/>
              <a:t>Bleeding and Wound Care</a:t>
            </a:r>
            <a:r>
              <a:rPr lang="en-US" dirty="0"/>
              <a:t/>
            </a:r>
            <a:br>
              <a:rPr lang="en-US" dirty="0"/>
            </a:br>
            <a:r>
              <a:rPr lang="en-US" sz="3200" dirty="0"/>
              <a:t>Scenario 2 </a:t>
            </a:r>
            <a:r>
              <a:rPr lang="en-US" sz="3200" b="1" dirty="0"/>
              <a:t>Answer 2</a:t>
            </a:r>
            <a:endParaRPr lang="en-US" sz="3200" dirty="0"/>
          </a:p>
        </p:txBody>
      </p:sp>
      <p:sp>
        <p:nvSpPr>
          <p:cNvPr id="3" name="Content Placeholder 2"/>
          <p:cNvSpPr>
            <a:spLocks noGrp="1"/>
          </p:cNvSpPr>
          <p:nvPr>
            <p:ph idx="1"/>
          </p:nvPr>
        </p:nvSpPr>
        <p:spPr>
          <a:xfrm>
            <a:off x="877404" y="2466312"/>
            <a:ext cx="10118993" cy="1925376"/>
          </a:xfrm>
        </p:spPr>
        <p:txBody>
          <a:bodyPr rtlCol="0">
            <a:normAutofit/>
          </a:bodyPr>
          <a:lstStyle/>
          <a:p>
            <a:pPr marL="274320" indent="-274320">
              <a:lnSpc>
                <a:spcPct val="100000"/>
              </a:lnSpc>
              <a:spcBef>
                <a:spcPts val="0"/>
              </a:spcBef>
              <a:spcAft>
                <a:spcPts val="600"/>
              </a:spcAft>
              <a:buFont typeface="+mj-lt"/>
              <a:buAutoNum type="arabicPeriod" startAt="2"/>
            </a:pPr>
            <a:r>
              <a:rPr lang="en-US" altLang="en-US" sz="1800" b="1" dirty="0"/>
              <a:t>How would you provide care?</a:t>
            </a:r>
          </a:p>
          <a:p>
            <a:pPr marL="685800" lvl="1" indent="-228600">
              <a:lnSpc>
                <a:spcPct val="100000"/>
              </a:lnSpc>
              <a:spcBef>
                <a:spcPts val="0"/>
              </a:spcBef>
            </a:pPr>
            <a:r>
              <a:rPr lang="en-US" altLang="en-US" sz="1600" dirty="0"/>
              <a:t>Carefully position the victim on his back (if no suspected trauma, especially a neck, back, hip or pelvic injury) and loosen any tight clothing.</a:t>
            </a:r>
          </a:p>
          <a:p>
            <a:pPr marL="685800" lvl="1" indent="-228600">
              <a:lnSpc>
                <a:spcPct val="100000"/>
              </a:lnSpc>
              <a:spcBef>
                <a:spcPts val="0"/>
              </a:spcBef>
            </a:pPr>
            <a:r>
              <a:rPr lang="en-US" altLang="en-US" sz="1600" dirty="0"/>
              <a:t>Cover the wound with moist, sterile dressings or dry, non-adherent dressings.</a:t>
            </a:r>
          </a:p>
          <a:p>
            <a:pPr marL="685800" lvl="1" indent="-228600">
              <a:lnSpc>
                <a:spcPct val="100000"/>
              </a:lnSpc>
              <a:spcBef>
                <a:spcPts val="0"/>
              </a:spcBef>
            </a:pPr>
            <a:r>
              <a:rPr lang="en-US" altLang="en-US" sz="1600" dirty="0"/>
              <a:t>Do not apply pressure to the wound.</a:t>
            </a:r>
          </a:p>
          <a:p>
            <a:pPr marL="685800" lvl="1" indent="-228600">
              <a:lnSpc>
                <a:spcPct val="100000"/>
              </a:lnSpc>
              <a:spcBef>
                <a:spcPts val="0"/>
              </a:spcBef>
            </a:pPr>
            <a:r>
              <a:rPr lang="en-US" altLang="en-US" sz="1600" dirty="0"/>
              <a:t>Treat for shock.</a:t>
            </a:r>
            <a:endParaRPr lang="en-US" sz="1600" dirty="0"/>
          </a:p>
        </p:txBody>
      </p:sp>
    </p:spTree>
    <p:custDataLst>
      <p:tags r:id="rId1"/>
    </p:custDataLst>
    <p:extLst>
      <p:ext uri="{BB962C8B-B14F-4D97-AF65-F5344CB8AC3E}">
        <p14:creationId xmlns:p14="http://schemas.microsoft.com/office/powerpoint/2010/main" val="1560086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dirty="0"/>
              <a:t>Bone, Joint and Muscle Injuries Scenarios</a:t>
            </a:r>
          </a:p>
        </p:txBody>
      </p:sp>
      <p:sp>
        <p:nvSpPr>
          <p:cNvPr id="4" name="TextBox 3"/>
          <p:cNvSpPr txBox="1"/>
          <p:nvPr/>
        </p:nvSpPr>
        <p:spPr>
          <a:xfrm>
            <a:off x="3077153" y="5038405"/>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Arts, Entertainment and Recreation</a:t>
            </a:r>
          </a:p>
        </p:txBody>
      </p:sp>
    </p:spTree>
    <p:extLst>
      <p:ext uri="{BB962C8B-B14F-4D97-AF65-F5344CB8AC3E}">
        <p14:creationId xmlns:p14="http://schemas.microsoft.com/office/powerpoint/2010/main" val="403761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3471" y="2023989"/>
            <a:ext cx="9889067" cy="3033542"/>
          </a:xfrm>
        </p:spPr>
        <p:txBody>
          <a:bodyPr rtlCol="0">
            <a:noAutofit/>
          </a:bodyPr>
          <a:lstStyle/>
          <a:p>
            <a:pPr marL="0" indent="0">
              <a:lnSpc>
                <a:spcPct val="100000"/>
              </a:lnSpc>
              <a:spcBef>
                <a:spcPts val="0"/>
              </a:spcBef>
              <a:spcAft>
                <a:spcPts val="600"/>
              </a:spcAft>
              <a:buNone/>
              <a:defRPr/>
            </a:pPr>
            <a:r>
              <a:rPr lang="en-US" sz="1600" dirty="0"/>
              <a:t>Jim Giles is an electrician who works with you at a themed amusement park. As he was searching for an electrical box that feeds one of the amusement rides, he attempted to climb over a 4-foot tall wooden fence carrying a screwdriver and an electrical tester. Jim made it part of the way over the fence and then fell backwards. He landed on his left arm, which he extended to break his fall. You hear him yell and hear a thud. You find him on the ground, responsive, breathing and holding his left wrist in his right hand.</a:t>
            </a:r>
          </a:p>
          <a:p>
            <a:pPr marL="274320" indent="-274320">
              <a:lnSpc>
                <a:spcPct val="100000"/>
              </a:lnSpc>
              <a:spcBef>
                <a:spcPts val="0"/>
              </a:spcBef>
              <a:buFont typeface="+mj-lt"/>
              <a:buAutoNum type="arabicPeriod"/>
              <a:defRPr/>
            </a:pPr>
            <a:r>
              <a:rPr lang="en-US" sz="1800" b="1" dirty="0"/>
              <a:t>What would you do before providing first aid?</a:t>
            </a:r>
          </a:p>
          <a:p>
            <a:pPr marL="274320" indent="-274320">
              <a:lnSpc>
                <a:spcPct val="100000"/>
              </a:lnSpc>
              <a:spcBef>
                <a:spcPts val="0"/>
              </a:spcBef>
              <a:buFont typeface="+mj-lt"/>
              <a:buAutoNum type="arabicPeriod"/>
              <a:defRPr/>
            </a:pPr>
            <a:r>
              <a:rPr lang="en-US" sz="1800" b="1" dirty="0"/>
              <a:t>How would you provide care?</a:t>
            </a:r>
          </a:p>
          <a:p>
            <a:pPr marL="609585" lvl="1" indent="0">
              <a:spcBef>
                <a:spcPts val="0"/>
              </a:spcBef>
              <a:buNone/>
              <a:defRPr/>
            </a:pPr>
            <a:endParaRPr lang="en-US" sz="2133" dirty="0"/>
          </a:p>
        </p:txBody>
      </p:sp>
      <p:sp>
        <p:nvSpPr>
          <p:cNvPr id="18435" name="Title 1"/>
          <p:cNvSpPr>
            <a:spLocks noGrp="1"/>
          </p:cNvSpPr>
          <p:nvPr>
            <p:ph type="title"/>
          </p:nvPr>
        </p:nvSpPr>
        <p:spPr>
          <a:xfrm>
            <a:off x="1083471" y="173143"/>
            <a:ext cx="9889067" cy="1452458"/>
          </a:xfrm>
        </p:spPr>
        <p:txBody>
          <a:bodyPr/>
          <a:lstStyle/>
          <a:p>
            <a:r>
              <a:rPr lang="en-US" altLang="en-US" dirty="0"/>
              <a:t>Bone, Joint and Muscle Injuries</a:t>
            </a:r>
            <a:r>
              <a:rPr lang="en-US" altLang="en-US" sz="4800" dirty="0"/>
              <a:t/>
            </a:r>
            <a:br>
              <a:rPr lang="en-US" altLang="en-US" sz="4800" dirty="0"/>
            </a:br>
            <a:r>
              <a:rPr lang="en-US" altLang="en-US" sz="3200" dirty="0"/>
              <a:t>Scenario 1</a:t>
            </a:r>
          </a:p>
        </p:txBody>
      </p:sp>
    </p:spTree>
    <p:extLst>
      <p:ext uri="{BB962C8B-B14F-4D97-AF65-F5344CB8AC3E}">
        <p14:creationId xmlns:p14="http://schemas.microsoft.com/office/powerpoint/2010/main" val="51495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546" y="2875761"/>
            <a:ext cx="9889067" cy="1106478"/>
          </a:xfrm>
        </p:spPr>
        <p:txBody>
          <a:bodyPr rtlCol="0">
            <a:normAutofit/>
          </a:bodyPr>
          <a:lstStyle/>
          <a:p>
            <a:pPr marL="274320" indent="-274320">
              <a:lnSpc>
                <a:spcPct val="100000"/>
              </a:lnSpc>
              <a:spcBef>
                <a:spcPts val="0"/>
              </a:spcBef>
              <a:spcAft>
                <a:spcPts val="600"/>
              </a:spcAft>
              <a:buAutoNum type="arabicPeriod"/>
              <a:defRPr/>
            </a:pPr>
            <a:r>
              <a:rPr lang="en-US" sz="1800" b="1" dirty="0"/>
              <a:t>What would you do before providing first aid?</a:t>
            </a:r>
          </a:p>
          <a:p>
            <a:pPr lvl="1">
              <a:lnSpc>
                <a:spcPct val="100000"/>
              </a:lnSpc>
              <a:spcBef>
                <a:spcPts val="0"/>
              </a:spcBef>
              <a:defRPr/>
            </a:pPr>
            <a:r>
              <a:rPr lang="en-US" sz="1600" dirty="0"/>
              <a:t>Make sure the scene is safe to enter.</a:t>
            </a:r>
          </a:p>
          <a:p>
            <a:pPr lvl="1">
              <a:lnSpc>
                <a:spcPct val="100000"/>
              </a:lnSpc>
              <a:spcBef>
                <a:spcPts val="0"/>
              </a:spcBef>
              <a:defRPr/>
            </a:pPr>
            <a:r>
              <a:rPr lang="en-US" sz="1600" dirty="0"/>
              <a:t>Obtain permission to provide first aid.</a:t>
            </a:r>
          </a:p>
          <a:p>
            <a:pPr marL="609585" lvl="1" indent="0">
              <a:spcBef>
                <a:spcPts val="0"/>
              </a:spcBef>
              <a:buNone/>
              <a:defRPr/>
            </a:pPr>
            <a:endParaRPr lang="en-US" sz="1800" dirty="0"/>
          </a:p>
          <a:p>
            <a:pPr marL="0" indent="0">
              <a:spcBef>
                <a:spcPts val="0"/>
              </a:spcBef>
              <a:buNone/>
              <a:defRPr/>
            </a:pPr>
            <a:endParaRPr lang="en-US" dirty="0"/>
          </a:p>
        </p:txBody>
      </p:sp>
      <p:sp>
        <p:nvSpPr>
          <p:cNvPr id="19459" name="Title 5"/>
          <p:cNvSpPr>
            <a:spLocks noGrp="1"/>
          </p:cNvSpPr>
          <p:nvPr>
            <p:ph type="title"/>
          </p:nvPr>
        </p:nvSpPr>
        <p:spPr>
          <a:xfrm>
            <a:off x="715546" y="292176"/>
            <a:ext cx="9889067" cy="1180374"/>
          </a:xfrm>
        </p:spPr>
        <p:txBody>
          <a:bodyPr/>
          <a:lstStyle/>
          <a:p>
            <a:r>
              <a:rPr lang="en-US" altLang="en-US" dirty="0"/>
              <a:t>Bone, Joint and Muscle Injuries </a:t>
            </a:r>
            <a:r>
              <a:rPr lang="en-US" altLang="en-US" sz="4800" dirty="0"/>
              <a:t/>
            </a:r>
            <a:br>
              <a:rPr lang="en-US" altLang="en-US" sz="4800" dirty="0"/>
            </a:br>
            <a:r>
              <a:rPr lang="en-US" altLang="en-US" sz="3200" dirty="0"/>
              <a:t>Scenario 1 </a:t>
            </a:r>
            <a:r>
              <a:rPr lang="en-US" altLang="en-US" sz="3200" b="1" dirty="0"/>
              <a:t>Answer 1</a:t>
            </a:r>
            <a:endParaRPr lang="en-US" altLang="en-US" sz="3200" dirty="0"/>
          </a:p>
        </p:txBody>
      </p:sp>
    </p:spTree>
    <p:extLst>
      <p:ext uri="{BB962C8B-B14F-4D97-AF65-F5344CB8AC3E}">
        <p14:creationId xmlns:p14="http://schemas.microsoft.com/office/powerpoint/2010/main" val="1408585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864" y="2342250"/>
            <a:ext cx="9889067" cy="2173501"/>
          </a:xfrm>
        </p:spPr>
        <p:txBody>
          <a:bodyPr rtlCol="0">
            <a:normAutofit/>
          </a:bodyPr>
          <a:lstStyle/>
          <a:p>
            <a:pPr marL="274320" indent="-274320">
              <a:lnSpc>
                <a:spcPct val="100000"/>
              </a:lnSpc>
              <a:spcBef>
                <a:spcPts val="0"/>
              </a:spcBef>
              <a:spcAft>
                <a:spcPts val="600"/>
              </a:spcAft>
              <a:buFont typeface="+mj-lt"/>
              <a:buAutoNum type="arabicPeriod" startAt="2"/>
              <a:defRPr/>
            </a:pPr>
            <a:r>
              <a:rPr lang="en-US" sz="1800" b="1" dirty="0"/>
              <a:t>How would you provide care?</a:t>
            </a:r>
          </a:p>
          <a:p>
            <a:pPr marL="685800" lvl="1" indent="-228600">
              <a:lnSpc>
                <a:spcPct val="100000"/>
              </a:lnSpc>
              <a:spcBef>
                <a:spcPts val="0"/>
              </a:spcBef>
              <a:defRPr/>
            </a:pPr>
            <a:r>
              <a:rPr lang="en-US" sz="1800" dirty="0"/>
              <a:t>Do a head-to-toe physical exam, being careful when checking the left arm, wrist and hand.</a:t>
            </a:r>
          </a:p>
          <a:p>
            <a:pPr marL="685800" lvl="1" indent="-228600">
              <a:lnSpc>
                <a:spcPct val="100000"/>
              </a:lnSpc>
              <a:spcBef>
                <a:spcPts val="0"/>
              </a:spcBef>
              <a:defRPr/>
            </a:pPr>
            <a:r>
              <a:rPr lang="en-US" sz="1800" dirty="0"/>
              <a:t>Apply ice or a cold pack to the wrist and hand. </a:t>
            </a:r>
          </a:p>
          <a:p>
            <a:pPr marL="685800" lvl="1" indent="-228600">
              <a:lnSpc>
                <a:spcPct val="100000"/>
              </a:lnSpc>
              <a:spcBef>
                <a:spcPts val="0"/>
              </a:spcBef>
              <a:defRPr/>
            </a:pPr>
            <a:r>
              <a:rPr lang="en-US" sz="1800" dirty="0"/>
              <a:t>Allow Jim to self-splint his/her left hand and wrist or use a soft splint (e.g., a pillow).</a:t>
            </a:r>
          </a:p>
          <a:p>
            <a:pPr marL="685800" lvl="1" indent="-228600">
              <a:lnSpc>
                <a:spcPct val="100000"/>
              </a:lnSpc>
              <a:spcBef>
                <a:spcPts val="0"/>
              </a:spcBef>
              <a:defRPr/>
            </a:pPr>
            <a:r>
              <a:rPr lang="en-US" sz="1800" dirty="0"/>
              <a:t>Arrange for Jim to be transported to an urgent care facility or to the emergency department. If you think his/her arm is broken, call 9-1-1 instead of transporting him/her.</a:t>
            </a:r>
          </a:p>
          <a:p>
            <a:pPr lvl="1">
              <a:spcBef>
                <a:spcPts val="0"/>
              </a:spcBef>
              <a:buFont typeface="+mj-lt"/>
              <a:buAutoNum type="alphaLcPeriod"/>
              <a:defRPr/>
            </a:pPr>
            <a:endParaRPr lang="en-US" sz="1800" dirty="0"/>
          </a:p>
          <a:p>
            <a:pPr marL="0" indent="0">
              <a:spcBef>
                <a:spcPts val="0"/>
              </a:spcBef>
              <a:buNone/>
              <a:defRPr/>
            </a:pPr>
            <a:endParaRPr lang="en-US" dirty="0"/>
          </a:p>
        </p:txBody>
      </p:sp>
      <p:sp>
        <p:nvSpPr>
          <p:cNvPr id="19459" name="Title 5"/>
          <p:cNvSpPr>
            <a:spLocks noGrp="1"/>
          </p:cNvSpPr>
          <p:nvPr>
            <p:ph type="title"/>
          </p:nvPr>
        </p:nvSpPr>
        <p:spPr>
          <a:xfrm>
            <a:off x="715546" y="292176"/>
            <a:ext cx="9889067" cy="1180374"/>
          </a:xfrm>
        </p:spPr>
        <p:txBody>
          <a:bodyPr/>
          <a:lstStyle/>
          <a:p>
            <a:r>
              <a:rPr lang="en-US" altLang="en-US" dirty="0"/>
              <a:t>Bone, Joint and Muscle Injuries</a:t>
            </a:r>
            <a:r>
              <a:rPr lang="en-US" altLang="en-US" sz="4800" dirty="0"/>
              <a:t/>
            </a:r>
            <a:br>
              <a:rPr lang="en-US" altLang="en-US" sz="4800" dirty="0"/>
            </a:br>
            <a:r>
              <a:rPr lang="en-US" altLang="en-US" sz="3200" dirty="0"/>
              <a:t>Scenario 1 </a:t>
            </a:r>
            <a:r>
              <a:rPr lang="en-US" altLang="en-US" sz="3200" b="1" dirty="0"/>
              <a:t>Answer 2</a:t>
            </a:r>
            <a:endParaRPr lang="en-US" altLang="en-US" sz="3200" dirty="0"/>
          </a:p>
        </p:txBody>
      </p:sp>
    </p:spTree>
    <p:extLst>
      <p:ext uri="{BB962C8B-B14F-4D97-AF65-F5344CB8AC3E}">
        <p14:creationId xmlns:p14="http://schemas.microsoft.com/office/powerpoint/2010/main" val="294222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924" y="2516462"/>
            <a:ext cx="10207836" cy="1825077"/>
          </a:xfrm>
        </p:spPr>
        <p:txBody>
          <a:bodyPr rtlCol="0">
            <a:noAutofit/>
          </a:bodyPr>
          <a:lstStyle/>
          <a:p>
            <a:pPr marL="0" indent="0">
              <a:lnSpc>
                <a:spcPct val="100000"/>
              </a:lnSpc>
              <a:spcBef>
                <a:spcPts val="0"/>
              </a:spcBef>
              <a:spcAft>
                <a:spcPts val="600"/>
              </a:spcAft>
              <a:buNone/>
              <a:defRPr/>
            </a:pPr>
            <a:r>
              <a:rPr lang="en-US" sz="1600" dirty="0"/>
              <a:t>You are the owner of Greater Pin Power Bowl. One of your employees was walking by the bowling pin machinery when she slipped and fell into the guard piping. When you arrive at the scene, you see that her right arm is slightly discolored and deformed between the elbow and the wrist.</a:t>
            </a:r>
          </a:p>
          <a:p>
            <a:pPr marL="654043" lvl="1" indent="-342900">
              <a:lnSpc>
                <a:spcPct val="100000"/>
              </a:lnSpc>
              <a:spcBef>
                <a:spcPts val="0"/>
              </a:spcBef>
              <a:spcAft>
                <a:spcPts val="600"/>
              </a:spcAft>
              <a:buFont typeface="+mj-lt"/>
              <a:buAutoNum type="arabicPeriod"/>
              <a:defRPr/>
            </a:pPr>
            <a:r>
              <a:rPr lang="en-US" sz="1800" b="1" dirty="0"/>
              <a:t>What would you do before providing first aid?</a:t>
            </a:r>
          </a:p>
          <a:p>
            <a:pPr marL="654043" lvl="1" indent="-342900">
              <a:lnSpc>
                <a:spcPct val="100000"/>
              </a:lnSpc>
              <a:spcBef>
                <a:spcPts val="0"/>
              </a:spcBef>
              <a:spcAft>
                <a:spcPts val="600"/>
              </a:spcAft>
              <a:buFont typeface="+mj-lt"/>
              <a:buAutoNum type="arabicPeriod"/>
              <a:defRPr/>
            </a:pPr>
            <a:r>
              <a:rPr lang="en-US" sz="1800" b="1" dirty="0"/>
              <a:t>How would you provide first aid?</a:t>
            </a:r>
          </a:p>
          <a:p>
            <a:pPr marL="609585" lvl="1" indent="0">
              <a:spcBef>
                <a:spcPts val="0"/>
              </a:spcBef>
              <a:buNone/>
              <a:defRPr/>
            </a:pPr>
            <a:endParaRPr lang="en-US" sz="2133" dirty="0"/>
          </a:p>
        </p:txBody>
      </p:sp>
      <p:sp>
        <p:nvSpPr>
          <p:cNvPr id="21507" name="Title 1"/>
          <p:cNvSpPr>
            <a:spLocks noGrp="1"/>
          </p:cNvSpPr>
          <p:nvPr>
            <p:ph type="title"/>
          </p:nvPr>
        </p:nvSpPr>
        <p:spPr>
          <a:xfrm>
            <a:off x="825924" y="431762"/>
            <a:ext cx="9889067" cy="1305598"/>
          </a:xfrm>
        </p:spPr>
        <p:txBody>
          <a:bodyPr/>
          <a:lstStyle/>
          <a:p>
            <a:r>
              <a:rPr lang="en-US" altLang="en-US" dirty="0"/>
              <a:t>Bone, Joint and Muscle Injuries</a:t>
            </a:r>
            <a:r>
              <a:rPr lang="en-US" altLang="en-US" sz="4800" dirty="0"/>
              <a:t/>
            </a:r>
            <a:br>
              <a:rPr lang="en-US" altLang="en-US" sz="4800" dirty="0"/>
            </a:br>
            <a:r>
              <a:rPr lang="en-US" altLang="en-US" sz="3200" dirty="0"/>
              <a:t>Scenario 2</a:t>
            </a:r>
          </a:p>
        </p:txBody>
      </p:sp>
    </p:spTree>
    <p:extLst>
      <p:ext uri="{BB962C8B-B14F-4D97-AF65-F5344CB8AC3E}">
        <p14:creationId xmlns:p14="http://schemas.microsoft.com/office/powerpoint/2010/main" val="1366015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187" y="2824257"/>
            <a:ext cx="9889067" cy="1209487"/>
          </a:xfrm>
        </p:spPr>
        <p:txBody>
          <a:bodyPr rtlCol="0">
            <a:normAutofit/>
          </a:bodyPr>
          <a:lstStyle/>
          <a:p>
            <a:pPr marL="342900" indent="-342900">
              <a:lnSpc>
                <a:spcPct val="100000"/>
              </a:lnSpc>
              <a:spcBef>
                <a:spcPts val="0"/>
              </a:spcBef>
              <a:spcAft>
                <a:spcPts val="600"/>
              </a:spcAft>
              <a:buAutoNum type="arabicPeriod"/>
              <a:defRPr/>
            </a:pPr>
            <a:r>
              <a:rPr lang="en-US" sz="1800" b="1" dirty="0"/>
              <a:t>What would you do before providing first aid?</a:t>
            </a:r>
          </a:p>
          <a:p>
            <a:pPr marL="685800" lvl="1" indent="-228600">
              <a:lnSpc>
                <a:spcPct val="100000"/>
              </a:lnSpc>
              <a:spcBef>
                <a:spcPts val="0"/>
              </a:spcBef>
              <a:defRPr/>
            </a:pPr>
            <a:r>
              <a:rPr lang="en-US" sz="1600" dirty="0"/>
              <a:t>Make sure the scene is safe. This may include directing someone to lock out the bowling pin machinery at and near the area.</a:t>
            </a:r>
          </a:p>
          <a:p>
            <a:pPr marL="609585" lvl="1" indent="0">
              <a:spcBef>
                <a:spcPts val="0"/>
              </a:spcBef>
              <a:buNone/>
              <a:defRPr/>
            </a:pPr>
            <a:endParaRPr lang="en-US" sz="1800" dirty="0"/>
          </a:p>
          <a:p>
            <a:pPr marL="0" indent="0">
              <a:spcBef>
                <a:spcPts val="0"/>
              </a:spcBef>
              <a:buNone/>
              <a:defRPr/>
            </a:pPr>
            <a:endParaRPr lang="en-US" dirty="0"/>
          </a:p>
        </p:txBody>
      </p:sp>
      <p:sp>
        <p:nvSpPr>
          <p:cNvPr id="22531" name="Title 5"/>
          <p:cNvSpPr>
            <a:spLocks noGrp="1"/>
          </p:cNvSpPr>
          <p:nvPr>
            <p:ph type="title"/>
          </p:nvPr>
        </p:nvSpPr>
        <p:spPr>
          <a:xfrm>
            <a:off x="950069" y="277477"/>
            <a:ext cx="9889067" cy="1510683"/>
          </a:xfrm>
        </p:spPr>
        <p:txBody>
          <a:bodyPr/>
          <a:lstStyle/>
          <a:p>
            <a:r>
              <a:rPr lang="en-US" altLang="en-US" dirty="0"/>
              <a:t>Bone, Joint and Muscle Injuries</a:t>
            </a:r>
            <a:r>
              <a:rPr lang="en-US" altLang="en-US" sz="4800" dirty="0"/>
              <a:t/>
            </a:r>
            <a:br>
              <a:rPr lang="en-US" altLang="en-US" sz="4800" dirty="0"/>
            </a:br>
            <a:r>
              <a:rPr lang="en-US" altLang="en-US" sz="3200" dirty="0"/>
              <a:t>Scenario 2 Answer 1 </a:t>
            </a:r>
          </a:p>
        </p:txBody>
      </p:sp>
    </p:spTree>
    <p:extLst>
      <p:ext uri="{BB962C8B-B14F-4D97-AF65-F5344CB8AC3E}">
        <p14:creationId xmlns:p14="http://schemas.microsoft.com/office/powerpoint/2010/main" val="948002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2661" y="2027151"/>
            <a:ext cx="8183394" cy="2280962"/>
          </a:xfrm>
        </p:spPr>
        <p:txBody>
          <a:bodyPr rtlCol="0">
            <a:normAutofit/>
          </a:bodyPr>
          <a:lstStyle/>
          <a:p>
            <a:pPr marL="274320" indent="-274320">
              <a:lnSpc>
                <a:spcPct val="100000"/>
              </a:lnSpc>
              <a:spcBef>
                <a:spcPts val="0"/>
              </a:spcBef>
              <a:spcAft>
                <a:spcPts val="600"/>
              </a:spcAft>
              <a:buFont typeface="+mj-lt"/>
              <a:buAutoNum type="arabicPeriod" startAt="2"/>
              <a:defRPr/>
            </a:pPr>
            <a:r>
              <a:rPr lang="en-US" sz="1800" b="1" dirty="0"/>
              <a:t>How would you provide first aid?</a:t>
            </a:r>
          </a:p>
          <a:p>
            <a:pPr marL="685800" lvl="1" indent="-228600">
              <a:lnSpc>
                <a:spcPct val="100000"/>
              </a:lnSpc>
              <a:spcBef>
                <a:spcPts val="0"/>
              </a:spcBef>
              <a:defRPr/>
            </a:pPr>
            <a:r>
              <a:rPr lang="en-US" sz="1600" dirty="0"/>
              <a:t>Direct the employee to not move her arm.</a:t>
            </a:r>
          </a:p>
          <a:p>
            <a:pPr marL="685800" lvl="1" indent="-228600">
              <a:lnSpc>
                <a:spcPct val="100000"/>
              </a:lnSpc>
              <a:spcBef>
                <a:spcPts val="0"/>
              </a:spcBef>
              <a:defRPr/>
            </a:pPr>
            <a:r>
              <a:rPr lang="en-US" sz="1600" dirty="0"/>
              <a:t>Apply ice to the deformed area.</a:t>
            </a:r>
          </a:p>
          <a:p>
            <a:pPr marL="685800" lvl="1" indent="-228600">
              <a:lnSpc>
                <a:spcPct val="100000"/>
              </a:lnSpc>
              <a:spcBef>
                <a:spcPts val="0"/>
              </a:spcBef>
              <a:defRPr/>
            </a:pPr>
            <a:r>
              <a:rPr lang="en-US" sz="1600" dirty="0"/>
              <a:t>Apply a soft splint.</a:t>
            </a:r>
          </a:p>
          <a:p>
            <a:pPr marL="685800" lvl="1" indent="-228600">
              <a:lnSpc>
                <a:spcPct val="100000"/>
              </a:lnSpc>
              <a:spcBef>
                <a:spcPts val="0"/>
              </a:spcBef>
              <a:defRPr/>
            </a:pPr>
            <a:r>
              <a:rPr lang="en-US" sz="1600" dirty="0"/>
              <a:t>Assure the employee gets medical attention. If the arm is apparently fractured, call 9-1-1 instead of transporting her to the emergency department.</a:t>
            </a:r>
          </a:p>
          <a:p>
            <a:pPr lvl="1">
              <a:spcBef>
                <a:spcPts val="0"/>
              </a:spcBef>
              <a:buFont typeface="+mj-lt"/>
              <a:buAutoNum type="alphaLcPeriod"/>
              <a:defRPr/>
            </a:pPr>
            <a:endParaRPr lang="en-US" sz="1800" dirty="0"/>
          </a:p>
          <a:p>
            <a:pPr marL="0" indent="0">
              <a:spcBef>
                <a:spcPts val="0"/>
              </a:spcBef>
              <a:buNone/>
              <a:defRPr/>
            </a:pPr>
            <a:endParaRPr lang="en-US" dirty="0"/>
          </a:p>
        </p:txBody>
      </p:sp>
      <p:sp>
        <p:nvSpPr>
          <p:cNvPr id="22531" name="Title 5"/>
          <p:cNvSpPr>
            <a:spLocks noGrp="1"/>
          </p:cNvSpPr>
          <p:nvPr>
            <p:ph type="title"/>
          </p:nvPr>
        </p:nvSpPr>
        <p:spPr>
          <a:xfrm>
            <a:off x="970389" y="477520"/>
            <a:ext cx="9889067" cy="1402079"/>
          </a:xfrm>
        </p:spPr>
        <p:txBody>
          <a:bodyPr/>
          <a:lstStyle/>
          <a:p>
            <a:r>
              <a:rPr lang="en-US" altLang="en-US" dirty="0"/>
              <a:t>Bone, Joint and Muscle Injuries</a:t>
            </a:r>
            <a:r>
              <a:rPr lang="en-US" altLang="en-US" sz="4800" dirty="0"/>
              <a:t/>
            </a:r>
            <a:br>
              <a:rPr lang="en-US" altLang="en-US" sz="4800" dirty="0"/>
            </a:br>
            <a:r>
              <a:rPr lang="en-US" altLang="en-US" sz="3200" dirty="0"/>
              <a:t>Scenario 2 Answer 2 </a:t>
            </a:r>
          </a:p>
        </p:txBody>
      </p:sp>
    </p:spTree>
    <p:extLst>
      <p:ext uri="{BB962C8B-B14F-4D97-AF65-F5344CB8AC3E}">
        <p14:creationId xmlns:p14="http://schemas.microsoft.com/office/powerpoint/2010/main" val="4214686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74108" y="2107737"/>
            <a:ext cx="9889067" cy="2642526"/>
          </a:xfrm>
        </p:spPr>
        <p:txBody>
          <a:bodyPr rtlCol="0">
            <a:normAutofit/>
          </a:bodyPr>
          <a:lstStyle/>
          <a:p>
            <a:pPr marL="0" indent="0">
              <a:lnSpc>
                <a:spcPct val="100000"/>
              </a:lnSpc>
              <a:spcBef>
                <a:spcPts val="0"/>
              </a:spcBef>
              <a:spcAft>
                <a:spcPts val="600"/>
              </a:spcAft>
              <a:buNone/>
              <a:defRPr/>
            </a:pPr>
            <a:r>
              <a:rPr lang="en-US" sz="1800" dirty="0"/>
              <a:t>Jennifer McGee, a senior animal keeper at a zoo, was tending to a panda bear. For an unknown reason, the panda bear bit Jennifer on his right calf. She was able to crawl out of the panda area while she radioed for assistance.</a:t>
            </a:r>
          </a:p>
          <a:p>
            <a:pPr marL="0" indent="0">
              <a:lnSpc>
                <a:spcPct val="100000"/>
              </a:lnSpc>
              <a:spcBef>
                <a:spcPts val="0"/>
              </a:spcBef>
              <a:spcAft>
                <a:spcPts val="600"/>
              </a:spcAft>
              <a:buNone/>
              <a:defRPr/>
            </a:pPr>
            <a:r>
              <a:rPr lang="en-US" sz="1800" dirty="0"/>
              <a:t>You work for the zoo and are part of the first aid team. You arrive at the scene to help.</a:t>
            </a:r>
          </a:p>
          <a:p>
            <a:pPr marL="274320" indent="-274320">
              <a:lnSpc>
                <a:spcPct val="100000"/>
              </a:lnSpc>
              <a:spcBef>
                <a:spcPts val="0"/>
              </a:spcBef>
              <a:buFont typeface="+mj-lt"/>
              <a:buAutoNum type="arabicPeriod"/>
              <a:defRPr/>
            </a:pPr>
            <a:r>
              <a:rPr lang="en-US" sz="1800" b="1" dirty="0"/>
              <a:t>What would you do before providing first aid?</a:t>
            </a:r>
          </a:p>
          <a:p>
            <a:pPr marL="274320" indent="-274320">
              <a:lnSpc>
                <a:spcPct val="100000"/>
              </a:lnSpc>
              <a:spcBef>
                <a:spcPts val="0"/>
              </a:spcBef>
              <a:buFont typeface="+mj-lt"/>
              <a:buAutoNum type="arabicPeriod"/>
              <a:defRPr/>
            </a:pPr>
            <a:r>
              <a:rPr lang="en-US" sz="1800" b="1" dirty="0"/>
              <a:t>How would you provide care?</a:t>
            </a:r>
          </a:p>
        </p:txBody>
      </p:sp>
      <p:sp>
        <p:nvSpPr>
          <p:cNvPr id="24579" name="Title 3"/>
          <p:cNvSpPr>
            <a:spLocks noGrp="1"/>
          </p:cNvSpPr>
          <p:nvPr>
            <p:ph type="title"/>
          </p:nvPr>
        </p:nvSpPr>
        <p:spPr>
          <a:xfrm>
            <a:off x="776717" y="436880"/>
            <a:ext cx="9889067" cy="1229360"/>
          </a:xfrm>
        </p:spPr>
        <p:txBody>
          <a:bodyPr/>
          <a:lstStyle/>
          <a:p>
            <a:r>
              <a:rPr lang="en-US" altLang="en-US" dirty="0"/>
              <a:t>Bone, Joint and Muscle Injuries</a:t>
            </a:r>
            <a:br>
              <a:rPr lang="en-US" altLang="en-US" dirty="0"/>
            </a:br>
            <a:r>
              <a:rPr lang="en-US" altLang="en-US" sz="3200" dirty="0"/>
              <a:t>Scenario 3</a:t>
            </a:r>
          </a:p>
        </p:txBody>
      </p:sp>
    </p:spTree>
    <p:custDataLst>
      <p:tags r:id="rId1"/>
    </p:custDataLst>
    <p:extLst>
      <p:ext uri="{BB962C8B-B14F-4D97-AF65-F5344CB8AC3E}">
        <p14:creationId xmlns:p14="http://schemas.microsoft.com/office/powerpoint/2010/main" val="2053004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4"/>
          <p:cNvSpPr>
            <a:spLocks noGrp="1"/>
          </p:cNvSpPr>
          <p:nvPr>
            <p:ph idx="1"/>
          </p:nvPr>
        </p:nvSpPr>
        <p:spPr>
          <a:xfrm>
            <a:off x="1152172" y="2499403"/>
            <a:ext cx="9196916" cy="1859194"/>
          </a:xfrm>
        </p:spPr>
        <p:txBody>
          <a:bodyPr/>
          <a:lstStyle/>
          <a:p>
            <a:pPr marL="228600" indent="-228600" eaLnBrk="1" hangingPunct="1">
              <a:lnSpc>
                <a:spcPct val="100000"/>
              </a:lnSpc>
              <a:spcBef>
                <a:spcPts val="0"/>
              </a:spcBef>
              <a:spcAft>
                <a:spcPts val="600"/>
              </a:spcAft>
              <a:buFont typeface="Arial" panose="020B0604020202020204" pitchFamily="34" charset="0"/>
              <a:buAutoNum type="arabicPeriod"/>
            </a:pPr>
            <a:r>
              <a:rPr lang="en-US" altLang="en-US" sz="1800" b="1" dirty="0"/>
              <a:t>What would you do before providing first aid?</a:t>
            </a:r>
          </a:p>
          <a:p>
            <a:pPr marL="685800" lvl="1" indent="-228600">
              <a:lnSpc>
                <a:spcPct val="100000"/>
              </a:lnSpc>
              <a:spcBef>
                <a:spcPts val="0"/>
              </a:spcBef>
            </a:pPr>
            <a:r>
              <a:rPr lang="en-US" altLang="en-US" sz="1600" dirty="0"/>
              <a:t>Direct someone to call 9-1-1 if it has not already been called.</a:t>
            </a:r>
          </a:p>
          <a:p>
            <a:pPr marL="685800" lvl="1" indent="-228600">
              <a:lnSpc>
                <a:spcPct val="100000"/>
              </a:lnSpc>
              <a:spcBef>
                <a:spcPts val="0"/>
              </a:spcBef>
            </a:pPr>
            <a:r>
              <a:rPr lang="en-US" altLang="en-US" sz="1600" dirty="0"/>
              <a:t>Put on medical exam gloves.</a:t>
            </a:r>
          </a:p>
          <a:p>
            <a:pPr marL="609585" lvl="1" indent="0" eaLnBrk="1" hangingPunct="1">
              <a:buNone/>
            </a:pPr>
            <a:endParaRPr lang="en-US" altLang="en-US" sz="1800" dirty="0"/>
          </a:p>
          <a:p>
            <a:pPr marL="0" indent="0" eaLnBrk="1" hangingPunct="1">
              <a:buNone/>
            </a:pPr>
            <a:endParaRPr lang="en-US" altLang="en-US" dirty="0"/>
          </a:p>
        </p:txBody>
      </p:sp>
      <p:sp>
        <p:nvSpPr>
          <p:cNvPr id="25603" name="Title 3"/>
          <p:cNvSpPr>
            <a:spLocks noGrp="1"/>
          </p:cNvSpPr>
          <p:nvPr>
            <p:ph type="title"/>
          </p:nvPr>
        </p:nvSpPr>
        <p:spPr>
          <a:xfrm>
            <a:off x="1083618" y="325121"/>
            <a:ext cx="9889067" cy="1219046"/>
          </a:xfrm>
        </p:spPr>
        <p:txBody>
          <a:bodyPr/>
          <a:lstStyle/>
          <a:p>
            <a:r>
              <a:rPr lang="en-US" altLang="en-US" dirty="0"/>
              <a:t>Bone, Joint and Muscle Injuries </a:t>
            </a:r>
            <a:r>
              <a:rPr lang="en-US" altLang="en-US" sz="4800" dirty="0"/>
              <a:t/>
            </a:r>
            <a:br>
              <a:rPr lang="en-US" altLang="en-US" sz="4800" dirty="0"/>
            </a:br>
            <a:r>
              <a:rPr lang="en-US" altLang="en-US" sz="3200" dirty="0"/>
              <a:t>Scenario 3 </a:t>
            </a:r>
            <a:r>
              <a:rPr lang="en-US" altLang="en-US" sz="3200" b="1" dirty="0"/>
              <a:t>Answer 1</a:t>
            </a:r>
          </a:p>
        </p:txBody>
      </p:sp>
    </p:spTree>
    <p:custDataLst>
      <p:tags r:id="rId1"/>
    </p:custDataLst>
    <p:extLst>
      <p:ext uri="{BB962C8B-B14F-4D97-AF65-F5344CB8AC3E}">
        <p14:creationId xmlns:p14="http://schemas.microsoft.com/office/powerpoint/2010/main" val="4251095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EBD1-7E94-3542-BB54-BE38F3F43122}"/>
              </a:ext>
            </a:extLst>
          </p:cNvPr>
          <p:cNvSpPr>
            <a:spLocks noGrp="1"/>
          </p:cNvSpPr>
          <p:nvPr>
            <p:ph type="ctrTitle"/>
          </p:nvPr>
        </p:nvSpPr>
        <p:spPr/>
        <p:txBody>
          <a:bodyPr lIns="91440" tIns="45720" rIns="91440" bIns="45720" anchor="t"/>
          <a:lstStyle/>
          <a:p>
            <a:r>
              <a:rPr lang="en-US" sz="4000" dirty="0">
                <a:latin typeface="Roboto Condensed"/>
                <a:ea typeface="Roboto Condensed"/>
                <a:cs typeface="Roboto Condensed"/>
              </a:rPr>
              <a:t> </a:t>
            </a:r>
            <a:r>
              <a:rPr lang="en-US" sz="4000" dirty="0">
                <a:ea typeface="Roboto Condensed"/>
                <a:cs typeface="Roboto Condensed"/>
              </a:rPr>
              <a:t>FA/CPR/AED Case Scenarios</a:t>
            </a:r>
            <a:r>
              <a:rPr lang="en-US" sz="4000" dirty="0"/>
              <a:t/>
            </a:r>
            <a:br>
              <a:rPr lang="en-US" sz="4000" dirty="0"/>
            </a:br>
            <a:r>
              <a:rPr lang="en-US" sz="4000" dirty="0">
                <a:ea typeface="Roboto Condensed"/>
                <a:cs typeface="Roboto Condensed"/>
              </a:rPr>
              <a:t>ARTS, ENTERTAINMENT AND RECREATION</a:t>
            </a:r>
            <a:r>
              <a:rPr lang="en-US" sz="4800" dirty="0">
                <a:latin typeface="Roboto Condensed"/>
                <a:ea typeface="Roboto Condensed"/>
                <a:cs typeface="Roboto Condensed"/>
              </a:rPr>
              <a:t>  </a:t>
            </a:r>
            <a:endParaRPr lang="en-US" dirty="0">
              <a:latin typeface="Roboto Condensed" panose="02000000000000000000" pitchFamily="2" charset="0"/>
              <a:ea typeface="Roboto Condensed" panose="02000000000000000000" pitchFamily="2" charset="0"/>
            </a:endParaRPr>
          </a:p>
        </p:txBody>
      </p:sp>
      <p:sp>
        <p:nvSpPr>
          <p:cNvPr id="4" name="Subtitle 3">
            <a:extLst>
              <a:ext uri="{FF2B5EF4-FFF2-40B4-BE49-F238E27FC236}">
                <a16:creationId xmlns:a16="http://schemas.microsoft.com/office/drawing/2014/main" id="{E495311E-7F89-714D-9C45-C4344ED99A00}"/>
              </a:ext>
            </a:extLst>
          </p:cNvPr>
          <p:cNvSpPr>
            <a:spLocks noGrp="1"/>
          </p:cNvSpPr>
          <p:nvPr>
            <p:ph type="subTitle" idx="1"/>
          </p:nvPr>
        </p:nvSpPr>
        <p:spPr>
          <a:xfrm>
            <a:off x="1828800" y="5274023"/>
            <a:ext cx="8534400" cy="1133402"/>
          </a:xfrm>
        </p:spPr>
        <p:txBody>
          <a:bodyPr/>
          <a:lstStyle/>
          <a:p>
            <a:r>
              <a:rPr lang="en-US" sz="2800" dirty="0">
                <a:solidFill>
                  <a:srgbClr val="7BC44D"/>
                </a:solidFill>
                <a:latin typeface="+mj-lt"/>
                <a:ea typeface="Roboto Condensed Light" panose="02000000000000000000" pitchFamily="2" charset="0"/>
              </a:rPr>
              <a:t>Use to customize your First Aid Training </a:t>
            </a:r>
          </a:p>
          <a:p>
            <a:r>
              <a:rPr lang="en-US" sz="2800" dirty="0">
                <a:solidFill>
                  <a:srgbClr val="7BC44D"/>
                </a:solidFill>
                <a:latin typeface="+mj-lt"/>
                <a:ea typeface="Roboto Condensed Light" panose="02000000000000000000" pitchFamily="2" charset="0"/>
              </a:rPr>
              <a:t>for your audience</a:t>
            </a:r>
          </a:p>
        </p:txBody>
      </p:sp>
    </p:spTree>
    <p:extLst>
      <p:ext uri="{BB962C8B-B14F-4D97-AF65-F5344CB8AC3E}">
        <p14:creationId xmlns:p14="http://schemas.microsoft.com/office/powerpoint/2010/main" val="357460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4"/>
          <p:cNvSpPr>
            <a:spLocks noGrp="1"/>
          </p:cNvSpPr>
          <p:nvPr>
            <p:ph idx="1"/>
          </p:nvPr>
        </p:nvSpPr>
        <p:spPr>
          <a:xfrm>
            <a:off x="1083618" y="2512908"/>
            <a:ext cx="9196916" cy="1832184"/>
          </a:xfrm>
        </p:spPr>
        <p:txBody>
          <a:bodyPr/>
          <a:lstStyle/>
          <a:p>
            <a:pPr marL="274320" indent="-274320">
              <a:lnSpc>
                <a:spcPct val="100000"/>
              </a:lnSpc>
              <a:spcBef>
                <a:spcPts val="0"/>
              </a:spcBef>
              <a:spcAft>
                <a:spcPts val="600"/>
              </a:spcAft>
              <a:buFont typeface="Arial" panose="020B0604020202020204" pitchFamily="34" charset="0"/>
              <a:buAutoNum type="arabicPeriod" startAt="2"/>
            </a:pPr>
            <a:r>
              <a:rPr lang="en-US" altLang="en-US" sz="1800" b="1" dirty="0"/>
              <a:t>How would you provide care?</a:t>
            </a:r>
            <a:endParaRPr lang="en-US" altLang="en-US" sz="1200" b="1" dirty="0"/>
          </a:p>
          <a:p>
            <a:pPr marL="685800" lvl="1" indent="-228600">
              <a:lnSpc>
                <a:spcPct val="100000"/>
              </a:lnSpc>
              <a:spcBef>
                <a:spcPts val="0"/>
              </a:spcBef>
            </a:pPr>
            <a:r>
              <a:rPr lang="en-US" altLang="en-US" sz="1600" dirty="0"/>
              <a:t>Conduct a focused physical exam on her right calf.</a:t>
            </a:r>
          </a:p>
          <a:p>
            <a:pPr marL="685800" lvl="1" indent="-228600">
              <a:lnSpc>
                <a:spcPct val="100000"/>
              </a:lnSpc>
              <a:spcBef>
                <a:spcPts val="0"/>
              </a:spcBef>
            </a:pPr>
            <a:r>
              <a:rPr lang="en-US" altLang="en-US" sz="1600" dirty="0"/>
              <a:t>Control any bleeding with direct pressure over </a:t>
            </a:r>
            <a:br>
              <a:rPr lang="en-US" altLang="en-US" sz="1600" dirty="0"/>
            </a:br>
            <a:r>
              <a:rPr lang="en-US" altLang="en-US" sz="1600" dirty="0"/>
              <a:t>the wound.</a:t>
            </a:r>
          </a:p>
          <a:p>
            <a:pPr marL="685800" lvl="1" indent="-228600">
              <a:lnSpc>
                <a:spcPct val="100000"/>
              </a:lnSpc>
              <a:spcBef>
                <a:spcPts val="0"/>
              </a:spcBef>
            </a:pPr>
            <a:r>
              <a:rPr lang="en-US" altLang="en-US" sz="1600" dirty="0"/>
              <a:t>Cover the wound with a sterile dressing.</a:t>
            </a:r>
          </a:p>
          <a:p>
            <a:pPr marL="685800" lvl="1" indent="-228600">
              <a:lnSpc>
                <a:spcPct val="100000"/>
              </a:lnSpc>
              <a:spcBef>
                <a:spcPts val="0"/>
              </a:spcBef>
            </a:pPr>
            <a:r>
              <a:rPr lang="en-US" altLang="en-US" sz="1600" dirty="0"/>
              <a:t>Be prepared to treat for shock.</a:t>
            </a:r>
          </a:p>
          <a:p>
            <a:pPr marL="609585" lvl="1" indent="0" eaLnBrk="1" hangingPunct="1">
              <a:buNone/>
            </a:pPr>
            <a:endParaRPr lang="en-US" altLang="en-US" sz="1800" dirty="0"/>
          </a:p>
          <a:p>
            <a:pPr marL="0" indent="0" eaLnBrk="1" hangingPunct="1">
              <a:buNone/>
            </a:pPr>
            <a:endParaRPr lang="en-US" altLang="en-US" dirty="0"/>
          </a:p>
        </p:txBody>
      </p:sp>
      <p:sp>
        <p:nvSpPr>
          <p:cNvPr id="25603" name="Title 3"/>
          <p:cNvSpPr>
            <a:spLocks noGrp="1"/>
          </p:cNvSpPr>
          <p:nvPr>
            <p:ph type="title"/>
          </p:nvPr>
        </p:nvSpPr>
        <p:spPr>
          <a:xfrm>
            <a:off x="737542" y="331675"/>
            <a:ext cx="9889067" cy="1259686"/>
          </a:xfrm>
        </p:spPr>
        <p:txBody>
          <a:bodyPr/>
          <a:lstStyle/>
          <a:p>
            <a:r>
              <a:rPr lang="en-US" altLang="en-US" dirty="0"/>
              <a:t>Bone, Joint and Muscle Injuries </a:t>
            </a:r>
            <a:r>
              <a:rPr lang="en-US" altLang="en-US" sz="4800" dirty="0"/>
              <a:t/>
            </a:r>
            <a:br>
              <a:rPr lang="en-US" altLang="en-US" sz="4800" dirty="0"/>
            </a:br>
            <a:r>
              <a:rPr lang="en-US" altLang="en-US" sz="3200" dirty="0"/>
              <a:t>Scenario 3 </a:t>
            </a:r>
            <a:r>
              <a:rPr lang="en-US" altLang="en-US" sz="3200" b="1" dirty="0"/>
              <a:t>Answer 2</a:t>
            </a:r>
          </a:p>
        </p:txBody>
      </p:sp>
    </p:spTree>
    <p:custDataLst>
      <p:tags r:id="rId1"/>
    </p:custDataLst>
    <p:extLst>
      <p:ext uri="{BB962C8B-B14F-4D97-AF65-F5344CB8AC3E}">
        <p14:creationId xmlns:p14="http://schemas.microsoft.com/office/powerpoint/2010/main" val="4045169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p:txBody>
          <a:bodyPr/>
          <a:lstStyle/>
          <a:p>
            <a:pPr eaLnBrk="1" hangingPunct="1"/>
            <a:r>
              <a:rPr lang="en-US" altLang="en-US" dirty="0"/>
              <a:t>Head and Spine Injuries Scenarios</a:t>
            </a:r>
          </a:p>
        </p:txBody>
      </p:sp>
      <p:sp>
        <p:nvSpPr>
          <p:cNvPr id="5" name="TextBox 4"/>
          <p:cNvSpPr txBox="1"/>
          <p:nvPr/>
        </p:nvSpPr>
        <p:spPr>
          <a:xfrm>
            <a:off x="3077153" y="5038405"/>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Arts, Entertainment and Recreation</a:t>
            </a:r>
          </a:p>
        </p:txBody>
      </p:sp>
    </p:spTree>
    <p:extLst>
      <p:ext uri="{BB962C8B-B14F-4D97-AF65-F5344CB8AC3E}">
        <p14:creationId xmlns:p14="http://schemas.microsoft.com/office/powerpoint/2010/main" val="4209665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2044" y="2409787"/>
            <a:ext cx="9889067" cy="2038427"/>
          </a:xfrm>
        </p:spPr>
        <p:txBody>
          <a:bodyPr rtlCol="0">
            <a:noAutofit/>
          </a:bodyPr>
          <a:lstStyle/>
          <a:p>
            <a:pPr marL="0" indent="0">
              <a:lnSpc>
                <a:spcPct val="100000"/>
              </a:lnSpc>
              <a:spcBef>
                <a:spcPts val="0"/>
              </a:spcBef>
              <a:spcAft>
                <a:spcPts val="600"/>
              </a:spcAft>
              <a:buNone/>
              <a:defRPr/>
            </a:pPr>
            <a:r>
              <a:rPr lang="en-US" sz="1600" dirty="0"/>
              <a:t>You are at work at Golf and Cart Recreation when you see the go-kart attendant, Jorge Martinez, jump onto an out of control go-kart. As he attempted to stop it, he fell to the ground, striking his head and back. </a:t>
            </a:r>
          </a:p>
          <a:p>
            <a:pPr marL="0" indent="0">
              <a:lnSpc>
                <a:spcPct val="100000"/>
              </a:lnSpc>
              <a:spcBef>
                <a:spcPts val="0"/>
              </a:spcBef>
              <a:spcAft>
                <a:spcPts val="600"/>
              </a:spcAft>
              <a:buNone/>
              <a:defRPr/>
            </a:pPr>
            <a:r>
              <a:rPr lang="en-US" sz="1600" dirty="0"/>
              <a:t>You are trained in first aid. </a:t>
            </a:r>
          </a:p>
          <a:p>
            <a:pPr marL="274320" indent="-274320">
              <a:lnSpc>
                <a:spcPct val="100000"/>
              </a:lnSpc>
              <a:spcBef>
                <a:spcPts val="0"/>
              </a:spcBef>
              <a:buFont typeface="+mj-lt"/>
              <a:buAutoNum type="arabicPeriod"/>
              <a:defRPr/>
            </a:pPr>
            <a:r>
              <a:rPr lang="en-US" sz="1800" b="1" dirty="0"/>
              <a:t>What would you do before providing first aid?</a:t>
            </a:r>
          </a:p>
          <a:p>
            <a:pPr marL="274320" indent="-274320">
              <a:lnSpc>
                <a:spcPct val="100000"/>
              </a:lnSpc>
              <a:spcBef>
                <a:spcPts val="0"/>
              </a:spcBef>
              <a:buFont typeface="+mj-lt"/>
              <a:buAutoNum type="arabicPeriod"/>
              <a:defRPr/>
            </a:pPr>
            <a:r>
              <a:rPr lang="en-US" sz="1800" b="1" dirty="0"/>
              <a:t>How would you provide care?</a:t>
            </a:r>
          </a:p>
          <a:p>
            <a:pPr marL="274320" indent="-274320">
              <a:lnSpc>
                <a:spcPct val="100000"/>
              </a:lnSpc>
              <a:spcBef>
                <a:spcPts val="0"/>
              </a:spcBef>
              <a:buFont typeface="+mj-lt"/>
              <a:buAutoNum type="arabicPeriod"/>
              <a:defRPr/>
            </a:pPr>
            <a:r>
              <a:rPr lang="en-US" sz="1800" b="1" dirty="0"/>
              <a:t>If Jorge complained of pain in the neck and back, how would you provide care?</a:t>
            </a:r>
          </a:p>
          <a:p>
            <a:pPr marL="609585" lvl="1" indent="0">
              <a:spcBef>
                <a:spcPts val="0"/>
              </a:spcBef>
              <a:buNone/>
              <a:defRPr/>
            </a:pPr>
            <a:endParaRPr lang="en-US" sz="2133" dirty="0"/>
          </a:p>
        </p:txBody>
      </p:sp>
      <p:sp>
        <p:nvSpPr>
          <p:cNvPr id="2" name="Title 1"/>
          <p:cNvSpPr>
            <a:spLocks noGrp="1"/>
          </p:cNvSpPr>
          <p:nvPr>
            <p:ph type="title"/>
          </p:nvPr>
        </p:nvSpPr>
        <p:spPr>
          <a:xfrm>
            <a:off x="752225" y="377560"/>
            <a:ext cx="9889067" cy="1392488"/>
          </a:xfrm>
        </p:spPr>
        <p:txBody>
          <a:bodyPr rtlCol="0">
            <a:normAutofit/>
          </a:bodyPr>
          <a:lstStyle/>
          <a:p>
            <a:pPr>
              <a:defRPr/>
            </a:pPr>
            <a:r>
              <a:rPr lang="en-US" dirty="0"/>
              <a:t>Head and Spine Injuries </a:t>
            </a:r>
            <a:br>
              <a:rPr lang="en-US" dirty="0"/>
            </a:br>
            <a:r>
              <a:rPr lang="en-US" sz="3200" dirty="0"/>
              <a:t>Scenario 1</a:t>
            </a:r>
          </a:p>
        </p:txBody>
      </p:sp>
    </p:spTree>
    <p:extLst>
      <p:ext uri="{BB962C8B-B14F-4D97-AF65-F5344CB8AC3E}">
        <p14:creationId xmlns:p14="http://schemas.microsoft.com/office/powerpoint/2010/main" val="3883021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4314" y="2597028"/>
            <a:ext cx="9889067" cy="1663945"/>
          </a:xfrm>
        </p:spPr>
        <p:txBody>
          <a:bodyPr rtlCol="0">
            <a:normAutofit/>
          </a:bodyPr>
          <a:lstStyle/>
          <a:p>
            <a:pPr marL="342900" indent="-342900">
              <a:lnSpc>
                <a:spcPct val="120000"/>
              </a:lnSpc>
              <a:spcBef>
                <a:spcPts val="0"/>
              </a:spcBef>
              <a:spcAft>
                <a:spcPts val="600"/>
              </a:spcAft>
              <a:buAutoNum type="arabicPeriod"/>
              <a:defRPr/>
            </a:pPr>
            <a:r>
              <a:rPr lang="en-US" sz="1800" b="1" dirty="0"/>
              <a:t>What would you do before providing first aid?</a:t>
            </a:r>
          </a:p>
          <a:p>
            <a:pPr marL="685800" lvl="1" indent="-228600">
              <a:lnSpc>
                <a:spcPct val="100000"/>
              </a:lnSpc>
              <a:spcBef>
                <a:spcPts val="0"/>
              </a:spcBef>
              <a:defRPr/>
            </a:pPr>
            <a:r>
              <a:rPr lang="en-US" sz="1600" dirty="0"/>
              <a:t>Call for other employees to help.</a:t>
            </a:r>
          </a:p>
          <a:p>
            <a:pPr marL="685800" lvl="1" indent="-228600">
              <a:lnSpc>
                <a:spcPct val="100000"/>
              </a:lnSpc>
              <a:spcBef>
                <a:spcPts val="0"/>
              </a:spcBef>
              <a:defRPr/>
            </a:pPr>
            <a:r>
              <a:rPr lang="en-US" sz="1600" dirty="0"/>
              <a:t>Direct someone to call 9-1-1.</a:t>
            </a:r>
          </a:p>
          <a:p>
            <a:pPr marL="685800" lvl="1" indent="-228600">
              <a:lnSpc>
                <a:spcPct val="100000"/>
              </a:lnSpc>
              <a:spcBef>
                <a:spcPts val="0"/>
              </a:spcBef>
              <a:defRPr/>
            </a:pPr>
            <a:r>
              <a:rPr lang="en-US" sz="1600" dirty="0"/>
              <a:t>Make sure the scene is safe. This may include removing all customers from the area and directing other employees to use the radio controlled shut down device to stop the out-of-control go-kart.</a:t>
            </a:r>
          </a:p>
          <a:p>
            <a:pPr marL="609585" lvl="1" indent="0">
              <a:buNone/>
            </a:pPr>
            <a:endParaRPr lang="en-US" altLang="en-US" sz="2400" dirty="0"/>
          </a:p>
          <a:p>
            <a:pPr lvl="1">
              <a:lnSpc>
                <a:spcPct val="100000"/>
              </a:lnSpc>
              <a:spcBef>
                <a:spcPts val="0"/>
              </a:spcBef>
              <a:spcAft>
                <a:spcPts val="600"/>
              </a:spcAft>
              <a:buFont typeface="+mj-lt"/>
              <a:buAutoNum type="alphaLcPeriod"/>
              <a:defRPr/>
            </a:pPr>
            <a:endParaRPr lang="en-US" sz="2400" dirty="0"/>
          </a:p>
          <a:p>
            <a:pPr marL="0" indent="0">
              <a:spcBef>
                <a:spcPts val="0"/>
              </a:spcBef>
              <a:buNone/>
              <a:defRPr/>
            </a:pPr>
            <a:endParaRPr lang="en-US" sz="2667" dirty="0"/>
          </a:p>
        </p:txBody>
      </p:sp>
      <p:sp>
        <p:nvSpPr>
          <p:cNvPr id="6" name="Title 5"/>
          <p:cNvSpPr>
            <a:spLocks noGrp="1"/>
          </p:cNvSpPr>
          <p:nvPr>
            <p:ph type="title"/>
          </p:nvPr>
        </p:nvSpPr>
        <p:spPr>
          <a:xfrm>
            <a:off x="958096" y="233681"/>
            <a:ext cx="9889067" cy="1276944"/>
          </a:xfrm>
        </p:spPr>
        <p:txBody>
          <a:bodyPr rtlCol="0">
            <a:normAutofit/>
          </a:bodyPr>
          <a:lstStyle/>
          <a:p>
            <a:pPr>
              <a:defRPr/>
            </a:pPr>
            <a:r>
              <a:rPr lang="en-US" dirty="0"/>
              <a:t>Head and Spine Injuries </a:t>
            </a:r>
            <a:br>
              <a:rPr lang="en-US" dirty="0"/>
            </a:br>
            <a:r>
              <a:rPr lang="en-US" sz="3200" dirty="0"/>
              <a:t>Scenario 1 </a:t>
            </a:r>
            <a:r>
              <a:rPr lang="en-US" sz="3200" b="1" dirty="0"/>
              <a:t>Answer 1</a:t>
            </a:r>
            <a:endParaRPr lang="en-US" sz="3200" dirty="0"/>
          </a:p>
        </p:txBody>
      </p:sp>
    </p:spTree>
    <p:extLst>
      <p:ext uri="{BB962C8B-B14F-4D97-AF65-F5344CB8AC3E}">
        <p14:creationId xmlns:p14="http://schemas.microsoft.com/office/powerpoint/2010/main" val="3439903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4314" y="2549310"/>
            <a:ext cx="9889067" cy="1759380"/>
          </a:xfrm>
        </p:spPr>
        <p:txBody>
          <a:bodyPr rtlCol="0">
            <a:normAutofit/>
          </a:bodyPr>
          <a:lstStyle/>
          <a:p>
            <a:pPr marL="0" indent="0">
              <a:lnSpc>
                <a:spcPct val="120000"/>
              </a:lnSpc>
              <a:spcBef>
                <a:spcPts val="0"/>
              </a:spcBef>
              <a:spcAft>
                <a:spcPts val="600"/>
              </a:spcAft>
              <a:buNone/>
            </a:pPr>
            <a:r>
              <a:rPr lang="en-US" altLang="en-US" sz="1800" b="1" dirty="0"/>
              <a:t>2. How would you provide care?</a:t>
            </a:r>
          </a:p>
          <a:p>
            <a:pPr marL="685800" lvl="1" indent="-228600">
              <a:lnSpc>
                <a:spcPct val="100000"/>
              </a:lnSpc>
              <a:spcBef>
                <a:spcPts val="0"/>
              </a:spcBef>
            </a:pPr>
            <a:r>
              <a:rPr lang="en-US" altLang="en-US" sz="1600" dirty="0"/>
              <a:t>Tell the victim not to move.</a:t>
            </a:r>
          </a:p>
          <a:p>
            <a:pPr marL="685800" lvl="1" indent="-228600">
              <a:lnSpc>
                <a:spcPct val="100000"/>
              </a:lnSpc>
              <a:spcBef>
                <a:spcPts val="0"/>
              </a:spcBef>
            </a:pPr>
            <a:r>
              <a:rPr lang="en-US" altLang="en-US" sz="1600" dirty="0"/>
              <a:t>Secure permission to provide first aid.</a:t>
            </a:r>
          </a:p>
          <a:p>
            <a:pPr marL="685800" lvl="1" indent="-228600">
              <a:lnSpc>
                <a:spcPct val="100000"/>
              </a:lnSpc>
              <a:spcBef>
                <a:spcPts val="0"/>
              </a:spcBef>
            </a:pPr>
            <a:r>
              <a:rPr lang="en-US" altLang="en-US" sz="1600" dirty="0"/>
              <a:t>Conduct a head-to-toe physical exam and treat any injuries you find.</a:t>
            </a:r>
          </a:p>
          <a:p>
            <a:pPr marL="685800" lvl="1" indent="-228600">
              <a:lnSpc>
                <a:spcPct val="100000"/>
              </a:lnSpc>
              <a:spcBef>
                <a:spcPts val="0"/>
              </a:spcBef>
            </a:pPr>
            <a:r>
              <a:rPr lang="en-US" altLang="en-US" sz="1600" dirty="0"/>
              <a:t>Treat for shock.</a:t>
            </a:r>
          </a:p>
          <a:p>
            <a:pPr lvl="1">
              <a:lnSpc>
                <a:spcPct val="100000"/>
              </a:lnSpc>
              <a:spcBef>
                <a:spcPts val="0"/>
              </a:spcBef>
              <a:spcAft>
                <a:spcPts val="600"/>
              </a:spcAft>
              <a:buFont typeface="+mj-lt"/>
              <a:buAutoNum type="alphaLcPeriod"/>
              <a:defRPr/>
            </a:pPr>
            <a:endParaRPr lang="en-US" sz="2400" dirty="0"/>
          </a:p>
          <a:p>
            <a:pPr marL="0" indent="0">
              <a:spcBef>
                <a:spcPts val="0"/>
              </a:spcBef>
              <a:buNone/>
              <a:defRPr/>
            </a:pPr>
            <a:endParaRPr lang="en-US" sz="2667" dirty="0"/>
          </a:p>
        </p:txBody>
      </p:sp>
      <p:sp>
        <p:nvSpPr>
          <p:cNvPr id="6" name="Title 5"/>
          <p:cNvSpPr>
            <a:spLocks noGrp="1"/>
          </p:cNvSpPr>
          <p:nvPr>
            <p:ph type="title"/>
          </p:nvPr>
        </p:nvSpPr>
        <p:spPr>
          <a:xfrm>
            <a:off x="849812" y="386080"/>
            <a:ext cx="9889067" cy="1214781"/>
          </a:xfrm>
        </p:spPr>
        <p:txBody>
          <a:bodyPr rtlCol="0">
            <a:normAutofit/>
          </a:bodyPr>
          <a:lstStyle/>
          <a:p>
            <a:pPr>
              <a:defRPr/>
            </a:pPr>
            <a:r>
              <a:rPr lang="en-US" dirty="0"/>
              <a:t>Head and Spine Injuries </a:t>
            </a:r>
            <a:br>
              <a:rPr lang="en-US" dirty="0"/>
            </a:br>
            <a:r>
              <a:rPr lang="en-US" sz="3200" dirty="0"/>
              <a:t>Scenario 1 </a:t>
            </a:r>
            <a:r>
              <a:rPr lang="en-US" sz="3200" b="1" dirty="0"/>
              <a:t>Answer 2</a:t>
            </a:r>
            <a:endParaRPr lang="en-US" sz="3200" dirty="0"/>
          </a:p>
        </p:txBody>
      </p:sp>
    </p:spTree>
    <p:extLst>
      <p:ext uri="{BB962C8B-B14F-4D97-AF65-F5344CB8AC3E}">
        <p14:creationId xmlns:p14="http://schemas.microsoft.com/office/powerpoint/2010/main" val="1305263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4314" y="2747189"/>
            <a:ext cx="9889067" cy="1363623"/>
          </a:xfrm>
        </p:spPr>
        <p:txBody>
          <a:bodyPr rtlCol="0">
            <a:normAutofit/>
          </a:bodyPr>
          <a:lstStyle/>
          <a:p>
            <a:pPr marL="0" indent="0">
              <a:lnSpc>
                <a:spcPct val="100000"/>
              </a:lnSpc>
              <a:spcBef>
                <a:spcPts val="0"/>
              </a:spcBef>
              <a:spcAft>
                <a:spcPts val="600"/>
              </a:spcAft>
              <a:buNone/>
            </a:pPr>
            <a:r>
              <a:rPr lang="en-US" altLang="en-US" sz="1800" b="1" dirty="0"/>
              <a:t>3.  If Jorge complained of pain in the neck and back, how would you provide care?</a:t>
            </a:r>
            <a:endParaRPr lang="en-US" altLang="en-US" sz="1200" b="1" dirty="0"/>
          </a:p>
          <a:p>
            <a:pPr marL="685800" lvl="1" indent="-228600">
              <a:lnSpc>
                <a:spcPct val="100000"/>
              </a:lnSpc>
              <a:spcBef>
                <a:spcPts val="0"/>
              </a:spcBef>
            </a:pPr>
            <a:r>
              <a:rPr lang="en-US" altLang="en-US" sz="1600" dirty="0"/>
              <a:t>Direct Jorge to not move.</a:t>
            </a:r>
          </a:p>
          <a:p>
            <a:pPr marL="685800" lvl="1" indent="-228600">
              <a:lnSpc>
                <a:spcPct val="100000"/>
              </a:lnSpc>
              <a:spcBef>
                <a:spcPts val="0"/>
              </a:spcBef>
            </a:pPr>
            <a:r>
              <a:rPr lang="en-US" altLang="en-US" sz="1600" dirty="0"/>
              <a:t>Treat for shock.</a:t>
            </a:r>
          </a:p>
          <a:p>
            <a:pPr marL="685800" lvl="1" indent="-228600">
              <a:lnSpc>
                <a:spcPct val="100000"/>
              </a:lnSpc>
              <a:spcBef>
                <a:spcPts val="0"/>
              </a:spcBef>
            </a:pPr>
            <a:r>
              <a:rPr lang="en-US" altLang="en-US" sz="1600" dirty="0"/>
              <a:t>Continue to monitor Jorge’s condition.</a:t>
            </a:r>
          </a:p>
          <a:p>
            <a:pPr lvl="1">
              <a:buFont typeface="Arial" panose="020B0604020202020204" pitchFamily="34" charset="0"/>
              <a:buAutoNum type="alphaLcPeriod"/>
            </a:pPr>
            <a:endParaRPr lang="en-US" altLang="en-US" sz="2400" dirty="0"/>
          </a:p>
          <a:p>
            <a:pPr lvl="1">
              <a:lnSpc>
                <a:spcPct val="100000"/>
              </a:lnSpc>
              <a:spcBef>
                <a:spcPts val="0"/>
              </a:spcBef>
              <a:spcAft>
                <a:spcPts val="600"/>
              </a:spcAft>
              <a:buFont typeface="+mj-lt"/>
              <a:buAutoNum type="alphaLcPeriod"/>
              <a:defRPr/>
            </a:pPr>
            <a:endParaRPr lang="en-US" sz="2400" dirty="0"/>
          </a:p>
          <a:p>
            <a:pPr marL="0" indent="0">
              <a:spcBef>
                <a:spcPts val="0"/>
              </a:spcBef>
              <a:buNone/>
              <a:defRPr/>
            </a:pPr>
            <a:endParaRPr lang="en-US" sz="2667" dirty="0"/>
          </a:p>
        </p:txBody>
      </p:sp>
      <p:sp>
        <p:nvSpPr>
          <p:cNvPr id="6" name="Title 5"/>
          <p:cNvSpPr>
            <a:spLocks noGrp="1"/>
          </p:cNvSpPr>
          <p:nvPr>
            <p:ph type="title"/>
          </p:nvPr>
        </p:nvSpPr>
        <p:spPr>
          <a:xfrm>
            <a:off x="789654" y="518160"/>
            <a:ext cx="9889067" cy="1442720"/>
          </a:xfrm>
        </p:spPr>
        <p:txBody>
          <a:bodyPr rtlCol="0">
            <a:normAutofit/>
          </a:bodyPr>
          <a:lstStyle/>
          <a:p>
            <a:pPr>
              <a:defRPr/>
            </a:pPr>
            <a:r>
              <a:rPr lang="en-US" dirty="0"/>
              <a:t>Head and Spine Injuries </a:t>
            </a:r>
            <a:br>
              <a:rPr lang="en-US" dirty="0"/>
            </a:br>
            <a:r>
              <a:rPr lang="en-US" sz="3200" dirty="0"/>
              <a:t>Scenario 1 </a:t>
            </a:r>
            <a:r>
              <a:rPr lang="en-US" sz="3200" b="1" dirty="0"/>
              <a:t>Answer 3</a:t>
            </a:r>
            <a:endParaRPr lang="en-US" sz="3200" dirty="0"/>
          </a:p>
        </p:txBody>
      </p:sp>
    </p:spTree>
    <p:extLst>
      <p:ext uri="{BB962C8B-B14F-4D97-AF65-F5344CB8AC3E}">
        <p14:creationId xmlns:p14="http://schemas.microsoft.com/office/powerpoint/2010/main" val="344209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546" y="1953979"/>
            <a:ext cx="9889067" cy="3555686"/>
          </a:xfrm>
        </p:spPr>
        <p:txBody>
          <a:bodyPr rtlCol="0">
            <a:noAutofit/>
          </a:bodyPr>
          <a:lstStyle/>
          <a:p>
            <a:pPr marL="0" indent="0">
              <a:lnSpc>
                <a:spcPct val="100000"/>
              </a:lnSpc>
              <a:spcBef>
                <a:spcPts val="0"/>
              </a:spcBef>
              <a:spcAft>
                <a:spcPts val="600"/>
              </a:spcAft>
              <a:buNone/>
              <a:defRPr/>
            </a:pPr>
            <a:r>
              <a:rPr lang="en-US" sz="1600" dirty="0"/>
              <a:t>Two amusement park employees decided to ride a roller coaster on their break time. They rode in the same car so the seat belt provided in the car would not go around them. On one of the fast turns, both of the employees were ejected from the car. </a:t>
            </a:r>
          </a:p>
          <a:p>
            <a:pPr marL="0" indent="0">
              <a:lnSpc>
                <a:spcPct val="100000"/>
              </a:lnSpc>
              <a:spcBef>
                <a:spcPts val="0"/>
              </a:spcBef>
              <a:spcAft>
                <a:spcPts val="600"/>
              </a:spcAft>
              <a:buNone/>
              <a:defRPr/>
            </a:pPr>
            <a:r>
              <a:rPr lang="en-US" sz="1600" dirty="0"/>
              <a:t>You are called to provide first aid to your coworkers. When you arrive at the scene, you see both workers lying on the ground. One is shouting that her hip really hurts; the other appears to be conscious and breathing normally but is not moving or speaking. </a:t>
            </a:r>
          </a:p>
          <a:p>
            <a:pPr marL="0" indent="0">
              <a:lnSpc>
                <a:spcPct val="100000"/>
              </a:lnSpc>
              <a:spcBef>
                <a:spcPts val="0"/>
              </a:spcBef>
              <a:spcAft>
                <a:spcPts val="600"/>
              </a:spcAft>
              <a:buNone/>
              <a:defRPr/>
            </a:pPr>
            <a:r>
              <a:rPr lang="en-US" sz="1600" dirty="0"/>
              <a:t>You approach the quiet victim first. He tells you that his arms and hands are numb.</a:t>
            </a:r>
          </a:p>
          <a:p>
            <a:pPr marL="274320" indent="-274320">
              <a:lnSpc>
                <a:spcPct val="100000"/>
              </a:lnSpc>
              <a:spcBef>
                <a:spcPts val="0"/>
              </a:spcBef>
              <a:buFont typeface="+mj-lt"/>
              <a:buAutoNum type="arabicPeriod"/>
              <a:defRPr/>
            </a:pPr>
            <a:r>
              <a:rPr lang="en-US" sz="1800" b="1" dirty="0"/>
              <a:t> What would you do before providing first aid?</a:t>
            </a:r>
          </a:p>
          <a:p>
            <a:pPr marL="274320" indent="-274320">
              <a:lnSpc>
                <a:spcPct val="100000"/>
              </a:lnSpc>
              <a:spcBef>
                <a:spcPts val="0"/>
              </a:spcBef>
              <a:buFont typeface="+mj-lt"/>
              <a:buAutoNum type="arabicPeriod"/>
              <a:defRPr/>
            </a:pPr>
            <a:r>
              <a:rPr lang="en-US" sz="1800" b="1" dirty="0"/>
              <a:t> How would you provide care for her?</a:t>
            </a:r>
          </a:p>
          <a:p>
            <a:pPr marL="0" indent="0">
              <a:spcBef>
                <a:spcPts val="0"/>
              </a:spcBef>
              <a:buNone/>
              <a:defRPr/>
            </a:pPr>
            <a:endParaRPr lang="en-US" sz="2000" dirty="0"/>
          </a:p>
        </p:txBody>
      </p:sp>
      <p:sp>
        <p:nvSpPr>
          <p:cNvPr id="2" name="Title 1"/>
          <p:cNvSpPr>
            <a:spLocks noGrp="1"/>
          </p:cNvSpPr>
          <p:nvPr>
            <p:ph type="title"/>
          </p:nvPr>
        </p:nvSpPr>
        <p:spPr>
          <a:xfrm>
            <a:off x="1070546" y="530244"/>
            <a:ext cx="9889067" cy="1139965"/>
          </a:xfrm>
        </p:spPr>
        <p:txBody>
          <a:bodyPr rtlCol="0">
            <a:normAutofit/>
          </a:bodyPr>
          <a:lstStyle/>
          <a:p>
            <a:pPr>
              <a:defRPr/>
            </a:pPr>
            <a:r>
              <a:rPr lang="en-US" dirty="0"/>
              <a:t>Head and Spine Injuries</a:t>
            </a:r>
            <a:br>
              <a:rPr lang="en-US" dirty="0"/>
            </a:br>
            <a:r>
              <a:rPr lang="en-US" sz="3200" dirty="0"/>
              <a:t>Scenario 2</a:t>
            </a:r>
          </a:p>
        </p:txBody>
      </p:sp>
    </p:spTree>
    <p:extLst>
      <p:ext uri="{BB962C8B-B14F-4D97-AF65-F5344CB8AC3E}">
        <p14:creationId xmlns:p14="http://schemas.microsoft.com/office/powerpoint/2010/main" val="10679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065898" y="2627474"/>
            <a:ext cx="9893715" cy="1603053"/>
          </a:xfrm>
        </p:spPr>
        <p:txBody>
          <a:bodyPr>
            <a:normAutofit/>
          </a:bodyPr>
          <a:lstStyle/>
          <a:p>
            <a:pPr marL="342900" indent="-342900">
              <a:lnSpc>
                <a:spcPct val="110000"/>
              </a:lnSpc>
              <a:spcBef>
                <a:spcPts val="0"/>
              </a:spcBef>
              <a:spcAft>
                <a:spcPts val="600"/>
              </a:spcAft>
              <a:buFont typeface="+mj-lt"/>
              <a:buAutoNum type="arabicPeriod"/>
            </a:pPr>
            <a:r>
              <a:rPr lang="en-US" altLang="en-US" sz="1800" b="1" dirty="0"/>
              <a:t>What would you do before providing first aid?</a:t>
            </a:r>
            <a:endParaRPr lang="en-US" altLang="en-US" sz="1200" b="1" dirty="0"/>
          </a:p>
          <a:p>
            <a:pPr marL="673090" lvl="1" indent="-285750">
              <a:lnSpc>
                <a:spcPct val="110000"/>
              </a:lnSpc>
              <a:spcBef>
                <a:spcPts val="0"/>
              </a:spcBef>
            </a:pPr>
            <a:r>
              <a:rPr lang="en-US" altLang="en-US" sz="1600" dirty="0"/>
              <a:t>Direct someone to call 9-1-1 if it has not already been called.  </a:t>
            </a:r>
          </a:p>
          <a:p>
            <a:pPr marL="673090" lvl="1" indent="-285750">
              <a:lnSpc>
                <a:spcPct val="110000"/>
              </a:lnSpc>
              <a:spcBef>
                <a:spcPts val="0"/>
              </a:spcBef>
            </a:pPr>
            <a:r>
              <a:rPr lang="en-US" altLang="en-US" sz="1600" dirty="0"/>
              <a:t>Make sure the scene is safe to enter. This may include having the ride shut down and positioning other staff around the area where the employees lie. </a:t>
            </a:r>
          </a:p>
          <a:p>
            <a:pPr marL="673090" lvl="1" indent="-285750">
              <a:lnSpc>
                <a:spcPct val="110000"/>
              </a:lnSpc>
              <a:spcBef>
                <a:spcPts val="0"/>
              </a:spcBef>
            </a:pPr>
            <a:r>
              <a:rPr lang="en-US" altLang="en-US" sz="1600" dirty="0"/>
              <a:t>Put on medical exam gloves.</a:t>
            </a:r>
          </a:p>
          <a:p>
            <a:pPr lvl="1" indent="-529153">
              <a:buFont typeface="Arial" panose="020B0604020202020204" pitchFamily="34" charset="0"/>
              <a:buAutoNum type="alphaLcPeriod"/>
            </a:pPr>
            <a:endParaRPr lang="en-US" altLang="en-US" sz="1800" dirty="0"/>
          </a:p>
          <a:p>
            <a:pPr lvl="1" indent="-527037">
              <a:buFont typeface="Arial" panose="020B0604020202020204" pitchFamily="34" charset="0"/>
              <a:buAutoNum type="alphaLcPeriod"/>
            </a:pPr>
            <a:endParaRPr lang="en-US" altLang="en-US" sz="1800" dirty="0"/>
          </a:p>
        </p:txBody>
      </p:sp>
      <p:sp>
        <p:nvSpPr>
          <p:cNvPr id="5" name="Title 1"/>
          <p:cNvSpPr txBox="1">
            <a:spLocks/>
          </p:cNvSpPr>
          <p:nvPr/>
        </p:nvSpPr>
        <p:spPr>
          <a:xfrm>
            <a:off x="1070546" y="530244"/>
            <a:ext cx="9889067" cy="1358714"/>
          </a:xfrm>
          <a:prstGeom prst="rect">
            <a:avLst/>
          </a:prstGeom>
        </p:spPr>
        <p:txBody>
          <a:bodyPr rtlCol="0" anchor="ctr">
            <a:noAutofit/>
          </a:bodyPr>
          <a:lstStyle>
            <a:lvl1pPr algn="l" defTabSz="1219170" rtl="0" eaLnBrk="1" latinLnBrk="0" hangingPunct="1">
              <a:lnSpc>
                <a:spcPct val="90000"/>
              </a:lnSpc>
              <a:spcBef>
                <a:spcPct val="0"/>
              </a:spcBef>
              <a:buNone/>
              <a:defRPr sz="5333" b="1" i="0" kern="1200">
                <a:solidFill>
                  <a:schemeClr val="accent1"/>
                </a:solidFill>
                <a:latin typeface="Roboto Condensed" panose="02000000000000000000" pitchFamily="2" charset="0"/>
                <a:ea typeface="Roboto Condensed" panose="02000000000000000000" pitchFamily="2" charset="0"/>
                <a:cs typeface="Arial" panose="020B0604020202020204" pitchFamily="34" charset="0"/>
              </a:defRPr>
            </a:lvl1pPr>
          </a:lstStyle>
          <a:p>
            <a:pPr>
              <a:defRPr/>
            </a:pPr>
            <a:r>
              <a:rPr lang="en-US" sz="3600" dirty="0"/>
              <a:t>Head and Spine Injuries</a:t>
            </a:r>
            <a:r>
              <a:rPr lang="en-US" sz="4800" dirty="0"/>
              <a:t/>
            </a:r>
            <a:br>
              <a:rPr lang="en-US" sz="4800" dirty="0"/>
            </a:br>
            <a:r>
              <a:rPr lang="en-US" sz="3200" dirty="0"/>
              <a:t>Scenario 2 Answer 1</a:t>
            </a:r>
          </a:p>
        </p:txBody>
      </p:sp>
    </p:spTree>
    <p:extLst>
      <p:ext uri="{BB962C8B-B14F-4D97-AF65-F5344CB8AC3E}">
        <p14:creationId xmlns:p14="http://schemas.microsoft.com/office/powerpoint/2010/main" val="1958837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124926" y="2489615"/>
            <a:ext cx="9893715" cy="1878770"/>
          </a:xfrm>
        </p:spPr>
        <p:txBody>
          <a:bodyPr>
            <a:normAutofit/>
          </a:bodyPr>
          <a:lstStyle/>
          <a:p>
            <a:pPr marL="0" indent="0">
              <a:lnSpc>
                <a:spcPct val="100000"/>
              </a:lnSpc>
              <a:spcBef>
                <a:spcPts val="0"/>
              </a:spcBef>
              <a:spcAft>
                <a:spcPts val="600"/>
              </a:spcAft>
              <a:buNone/>
            </a:pPr>
            <a:r>
              <a:rPr lang="en-US" altLang="en-US" sz="1800" dirty="0"/>
              <a:t>You approach the quiet victim first. He tells you that his arms and hands are numb. </a:t>
            </a:r>
          </a:p>
          <a:p>
            <a:pPr marL="0" indent="0">
              <a:lnSpc>
                <a:spcPct val="100000"/>
              </a:lnSpc>
              <a:spcBef>
                <a:spcPts val="0"/>
              </a:spcBef>
              <a:spcAft>
                <a:spcPts val="600"/>
              </a:spcAft>
              <a:buNone/>
            </a:pPr>
            <a:r>
              <a:rPr lang="en-US" altLang="en-US" sz="1800" b="1" dirty="0"/>
              <a:t>2. How would you provide care for him?</a:t>
            </a:r>
          </a:p>
          <a:p>
            <a:pPr marL="670974" lvl="1" indent="-285750">
              <a:lnSpc>
                <a:spcPct val="100000"/>
              </a:lnSpc>
              <a:spcBef>
                <a:spcPts val="0"/>
              </a:spcBef>
            </a:pPr>
            <a:r>
              <a:rPr lang="en-US" altLang="en-US" sz="1600" dirty="0"/>
              <a:t>Tell the victim to not move his head or neck.</a:t>
            </a:r>
          </a:p>
          <a:p>
            <a:pPr marL="670974" lvl="1" indent="-285750">
              <a:lnSpc>
                <a:spcPct val="100000"/>
              </a:lnSpc>
              <a:spcBef>
                <a:spcPts val="0"/>
              </a:spcBef>
            </a:pPr>
            <a:r>
              <a:rPr lang="en-US" altLang="en-US" sz="1600" dirty="0"/>
              <a:t>Conduct a head-to-toe physical exam, being careful not to move his/her head and neck.</a:t>
            </a:r>
          </a:p>
          <a:p>
            <a:pPr marL="670974" lvl="1" indent="-285750">
              <a:lnSpc>
                <a:spcPct val="100000"/>
              </a:lnSpc>
              <a:spcBef>
                <a:spcPts val="0"/>
              </a:spcBef>
            </a:pPr>
            <a:r>
              <a:rPr lang="en-US" altLang="en-US" sz="1600" dirty="0"/>
              <a:t>Stop the bleeding from any lacerations or abrasions; dress and bandage these wounds.</a:t>
            </a:r>
          </a:p>
          <a:p>
            <a:pPr marL="670974" lvl="1" indent="-285750">
              <a:lnSpc>
                <a:spcPct val="100000"/>
              </a:lnSpc>
              <a:spcBef>
                <a:spcPts val="0"/>
              </a:spcBef>
            </a:pPr>
            <a:r>
              <a:rPr lang="en-US" altLang="en-US" sz="1600" dirty="0"/>
              <a:t>Treat for shock.</a:t>
            </a:r>
          </a:p>
          <a:p>
            <a:pPr lvl="1" indent="-529153">
              <a:buFont typeface="Arial" panose="020B0604020202020204" pitchFamily="34" charset="0"/>
              <a:buAutoNum type="alphaLcPeriod"/>
            </a:pPr>
            <a:endParaRPr lang="en-US" altLang="en-US" sz="1800" dirty="0"/>
          </a:p>
          <a:p>
            <a:pPr lvl="1" indent="-527037">
              <a:buFont typeface="Arial" panose="020B0604020202020204" pitchFamily="34" charset="0"/>
              <a:buAutoNum type="alphaLcPeriod"/>
            </a:pPr>
            <a:endParaRPr lang="en-US" altLang="en-US" sz="1800" dirty="0"/>
          </a:p>
        </p:txBody>
      </p:sp>
      <p:sp>
        <p:nvSpPr>
          <p:cNvPr id="7" name="Title 1"/>
          <p:cNvSpPr txBox="1">
            <a:spLocks/>
          </p:cNvSpPr>
          <p:nvPr/>
        </p:nvSpPr>
        <p:spPr>
          <a:xfrm>
            <a:off x="1070546" y="530244"/>
            <a:ext cx="9889067" cy="1139965"/>
          </a:xfrm>
          <a:prstGeom prst="rect">
            <a:avLst/>
          </a:prstGeom>
        </p:spPr>
        <p:txBody>
          <a:bodyPr rtlCol="0" anchor="ctr">
            <a:noAutofit/>
          </a:bodyPr>
          <a:lstStyle>
            <a:lvl1pPr algn="l" defTabSz="1219170" rtl="0" eaLnBrk="1" latinLnBrk="0" hangingPunct="1">
              <a:lnSpc>
                <a:spcPct val="90000"/>
              </a:lnSpc>
              <a:spcBef>
                <a:spcPct val="0"/>
              </a:spcBef>
              <a:buNone/>
              <a:defRPr sz="5333" b="1" i="0" kern="1200">
                <a:solidFill>
                  <a:schemeClr val="accent1"/>
                </a:solidFill>
                <a:latin typeface="Roboto Condensed" panose="02000000000000000000" pitchFamily="2" charset="0"/>
                <a:ea typeface="Roboto Condensed" panose="02000000000000000000" pitchFamily="2" charset="0"/>
                <a:cs typeface="Arial" panose="020B0604020202020204" pitchFamily="34" charset="0"/>
              </a:defRPr>
            </a:lvl1pPr>
          </a:lstStyle>
          <a:p>
            <a:pPr>
              <a:defRPr/>
            </a:pPr>
            <a:r>
              <a:rPr lang="en-US" sz="3600" dirty="0"/>
              <a:t>Head and Spine Injuries</a:t>
            </a:r>
            <a:br>
              <a:rPr lang="en-US" sz="3600" dirty="0"/>
            </a:br>
            <a:r>
              <a:rPr lang="en-US" sz="3200" dirty="0"/>
              <a:t>Scenario 2 Answer 2</a:t>
            </a:r>
          </a:p>
        </p:txBody>
      </p:sp>
    </p:spTree>
    <p:extLst>
      <p:ext uri="{BB962C8B-B14F-4D97-AF65-F5344CB8AC3E}">
        <p14:creationId xmlns:p14="http://schemas.microsoft.com/office/powerpoint/2010/main" val="3103651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124926" y="2254146"/>
            <a:ext cx="9893715" cy="2349708"/>
          </a:xfrm>
        </p:spPr>
        <p:txBody>
          <a:bodyPr>
            <a:noAutofit/>
          </a:bodyPr>
          <a:lstStyle/>
          <a:p>
            <a:pPr marL="0" indent="-228600">
              <a:lnSpc>
                <a:spcPct val="110000"/>
              </a:lnSpc>
              <a:spcBef>
                <a:spcPts val="0"/>
              </a:spcBef>
              <a:spcAft>
                <a:spcPts val="600"/>
              </a:spcAft>
              <a:buNone/>
            </a:pPr>
            <a:r>
              <a:rPr lang="en-US" altLang="en-US" sz="1800" dirty="0"/>
              <a:t>You approach the victim that is shouting. </a:t>
            </a:r>
          </a:p>
          <a:p>
            <a:pPr marL="0" indent="-228600">
              <a:lnSpc>
                <a:spcPct val="110000"/>
              </a:lnSpc>
              <a:spcBef>
                <a:spcPts val="0"/>
              </a:spcBef>
              <a:spcAft>
                <a:spcPts val="600"/>
              </a:spcAft>
              <a:buNone/>
            </a:pPr>
            <a:r>
              <a:rPr lang="en-US" altLang="en-US" sz="1800" b="1" dirty="0"/>
              <a:t>3. How would you provide care?</a:t>
            </a:r>
          </a:p>
          <a:p>
            <a:pPr marL="609585" lvl="2" indent="-228600">
              <a:lnSpc>
                <a:spcPct val="110000"/>
              </a:lnSpc>
              <a:spcBef>
                <a:spcPts val="0"/>
              </a:spcBef>
              <a:spcAft>
                <a:spcPts val="600"/>
              </a:spcAft>
            </a:pPr>
            <a:r>
              <a:rPr lang="en-US" altLang="en-US" sz="1600" dirty="0"/>
              <a:t>Direct her to not move.</a:t>
            </a:r>
          </a:p>
          <a:p>
            <a:pPr marL="609585" lvl="2" indent="-228600">
              <a:lnSpc>
                <a:spcPct val="110000"/>
              </a:lnSpc>
              <a:spcBef>
                <a:spcPts val="0"/>
              </a:spcBef>
              <a:spcAft>
                <a:spcPts val="600"/>
              </a:spcAft>
            </a:pPr>
            <a:r>
              <a:rPr lang="en-US" altLang="en-US" sz="1600" dirty="0"/>
              <a:t>Conduct a head-to-toe physical exam, being careful not to move the pelvic area.</a:t>
            </a:r>
          </a:p>
          <a:p>
            <a:pPr marL="609585" lvl="2" indent="-228600">
              <a:lnSpc>
                <a:spcPct val="110000"/>
              </a:lnSpc>
              <a:spcBef>
                <a:spcPts val="0"/>
              </a:spcBef>
              <a:spcAft>
                <a:spcPts val="600"/>
              </a:spcAft>
            </a:pPr>
            <a:r>
              <a:rPr lang="en-US" altLang="en-US" sz="1600" dirty="0"/>
              <a:t>Stop the bleeding from any lacerations or abrasions; dress and bandage these wounds.</a:t>
            </a:r>
          </a:p>
          <a:p>
            <a:pPr marL="609585" lvl="2" indent="-228600">
              <a:lnSpc>
                <a:spcPct val="110000"/>
              </a:lnSpc>
              <a:spcBef>
                <a:spcPts val="0"/>
              </a:spcBef>
              <a:spcAft>
                <a:spcPts val="600"/>
              </a:spcAft>
            </a:pPr>
            <a:r>
              <a:rPr lang="en-US" altLang="en-US" sz="1600" dirty="0"/>
              <a:t>Treat for shock.</a:t>
            </a:r>
          </a:p>
          <a:p>
            <a:pPr lvl="1" indent="-529153">
              <a:buFont typeface="Arial" panose="020B0604020202020204" pitchFamily="34" charset="0"/>
              <a:buAutoNum type="alphaLcPeriod"/>
            </a:pPr>
            <a:endParaRPr lang="en-US" altLang="en-US" sz="1800" dirty="0"/>
          </a:p>
          <a:p>
            <a:pPr lvl="1" indent="-527037">
              <a:buFont typeface="Arial" panose="020B0604020202020204" pitchFamily="34" charset="0"/>
              <a:buAutoNum type="alphaLcPeriod"/>
            </a:pPr>
            <a:endParaRPr lang="en-US" altLang="en-US" sz="1800" dirty="0"/>
          </a:p>
        </p:txBody>
      </p:sp>
      <p:sp>
        <p:nvSpPr>
          <p:cNvPr id="7" name="Title 1"/>
          <p:cNvSpPr txBox="1">
            <a:spLocks/>
          </p:cNvSpPr>
          <p:nvPr/>
        </p:nvSpPr>
        <p:spPr>
          <a:xfrm>
            <a:off x="1070546" y="530244"/>
            <a:ext cx="9889067" cy="1139965"/>
          </a:xfrm>
          <a:prstGeom prst="rect">
            <a:avLst/>
          </a:prstGeom>
        </p:spPr>
        <p:txBody>
          <a:bodyPr rtlCol="0" anchor="ctr">
            <a:noAutofit/>
          </a:bodyPr>
          <a:lstStyle>
            <a:lvl1pPr algn="l" defTabSz="1219170" rtl="0" eaLnBrk="1" latinLnBrk="0" hangingPunct="1">
              <a:lnSpc>
                <a:spcPct val="90000"/>
              </a:lnSpc>
              <a:spcBef>
                <a:spcPct val="0"/>
              </a:spcBef>
              <a:buNone/>
              <a:defRPr sz="5333" b="1" i="0" kern="1200">
                <a:solidFill>
                  <a:schemeClr val="accent1"/>
                </a:solidFill>
                <a:latin typeface="Roboto Condensed" panose="02000000000000000000" pitchFamily="2" charset="0"/>
                <a:ea typeface="Roboto Condensed" panose="02000000000000000000" pitchFamily="2" charset="0"/>
                <a:cs typeface="Arial" panose="020B0604020202020204" pitchFamily="34" charset="0"/>
              </a:defRPr>
            </a:lvl1pPr>
          </a:lstStyle>
          <a:p>
            <a:pPr>
              <a:defRPr/>
            </a:pPr>
            <a:r>
              <a:rPr lang="en-US" sz="3600" dirty="0"/>
              <a:t>Head and Spine Injuries</a:t>
            </a:r>
            <a:r>
              <a:rPr lang="en-US" sz="4800" dirty="0"/>
              <a:t/>
            </a:r>
            <a:br>
              <a:rPr lang="en-US" sz="4800" dirty="0"/>
            </a:br>
            <a:r>
              <a:rPr lang="en-US" sz="3200" dirty="0"/>
              <a:t>Scenario 2 Answer 3</a:t>
            </a:r>
          </a:p>
        </p:txBody>
      </p:sp>
    </p:spTree>
    <p:extLst>
      <p:ext uri="{BB962C8B-B14F-4D97-AF65-F5344CB8AC3E}">
        <p14:creationId xmlns:p14="http://schemas.microsoft.com/office/powerpoint/2010/main" val="190276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929" y="151911"/>
            <a:ext cx="10982142" cy="1325033"/>
          </a:xfrm>
        </p:spPr>
        <p:txBody>
          <a:bodyPr rtlCol="0">
            <a:normAutofit/>
          </a:bodyPr>
          <a:lstStyle/>
          <a:p>
            <a:pPr>
              <a:defRPr/>
            </a:pPr>
            <a:r>
              <a:rPr lang="en-US" sz="4000" dirty="0"/>
              <a:t>Scenario Guide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7524295"/>
              </p:ext>
            </p:extLst>
          </p:nvPr>
        </p:nvGraphicFramePr>
        <p:xfrm>
          <a:off x="702514" y="1563774"/>
          <a:ext cx="10515600" cy="2308706"/>
        </p:xfrm>
        <a:graphic>
          <a:graphicData uri="http://schemas.openxmlformats.org/drawingml/2006/table">
            <a:tbl>
              <a:tblPr firstRow="1" bandRow="1">
                <a:tableStyleId>{9D7B26C5-4107-4FEC-AEDC-1716B250A1EF}</a:tableStyleId>
              </a:tblPr>
              <a:tblGrid>
                <a:gridCol w="5257800">
                  <a:extLst>
                    <a:ext uri="{9D8B030D-6E8A-4147-A177-3AD203B41FA5}">
                      <a16:colId xmlns:a16="http://schemas.microsoft.com/office/drawing/2014/main" val="3757004685"/>
                    </a:ext>
                  </a:extLst>
                </a:gridCol>
                <a:gridCol w="5257800">
                  <a:extLst>
                    <a:ext uri="{9D8B030D-6E8A-4147-A177-3AD203B41FA5}">
                      <a16:colId xmlns:a16="http://schemas.microsoft.com/office/drawing/2014/main" val="2760381229"/>
                    </a:ext>
                  </a:extLst>
                </a:gridCol>
              </a:tblGrid>
              <a:tr h="530098">
                <a:tc>
                  <a:txBody>
                    <a:bodyPr/>
                    <a:lstStyle/>
                    <a:p>
                      <a:r>
                        <a:rPr lang="en-US" sz="20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2000" dirty="0">
                          <a:latin typeface="Arial" panose="020B0604020202020204" pitchFamily="34" charset="0"/>
                          <a:ea typeface="Roboto Condensed" panose="02000000000000000000" pitchFamily="2" charset="0"/>
                          <a:cs typeface="Arial" panose="020B0604020202020204" pitchFamily="34" charset="0"/>
                        </a:rPr>
                        <a:t>           </a:t>
                      </a:r>
                      <a:r>
                        <a:rPr lang="en-US" sz="2000" dirty="0" smtClean="0">
                          <a:latin typeface="Arial" panose="020B0604020202020204" pitchFamily="34" charset="0"/>
                          <a:ea typeface="Roboto Condensed" panose="02000000000000000000" pitchFamily="2" charset="0"/>
                          <a:cs typeface="Arial" panose="020B0604020202020204" pitchFamily="34" charset="0"/>
                        </a:rPr>
                        <a:t>                                 </a:t>
                      </a:r>
                      <a:r>
                        <a:rPr lang="en-US" sz="20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a:tc>
                <a:tc>
                  <a:txBody>
                    <a:bodyPr/>
                    <a:lstStyle/>
                    <a:p>
                      <a:r>
                        <a:rPr lang="en-US" sz="20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2000" b="0" baseline="0" dirty="0">
                          <a:latin typeface="Arial" panose="020B0604020202020204" pitchFamily="34" charset="0"/>
                          <a:ea typeface="Roboto Condensed" panose="02000000000000000000" pitchFamily="2" charset="0"/>
                          <a:cs typeface="Arial" panose="020B0604020202020204" pitchFamily="34" charset="0"/>
                        </a:rPr>
                        <a:t>   </a:t>
                      </a:r>
                      <a:r>
                        <a:rPr lang="en-US" sz="2000" b="0" baseline="0" dirty="0" smtClean="0">
                          <a:latin typeface="Arial" panose="020B0604020202020204" pitchFamily="34" charset="0"/>
                          <a:ea typeface="Roboto Condensed" panose="02000000000000000000" pitchFamily="2" charset="0"/>
                          <a:cs typeface="Arial" panose="020B0604020202020204" pitchFamily="34" charset="0"/>
                        </a:rPr>
                        <a:t> </a:t>
                      </a:r>
                      <a:r>
                        <a:rPr lang="en-US" sz="2000" dirty="0" smtClean="0">
                          <a:latin typeface="Arial" panose="020B0604020202020204" pitchFamily="34" charset="0"/>
                          <a:ea typeface="Roboto Condensed" panose="02000000000000000000" pitchFamily="2" charset="0"/>
                          <a:cs typeface="Arial" panose="020B0604020202020204" pitchFamily="34" charset="0"/>
                        </a:rPr>
                        <a:t>                                       </a:t>
                      </a:r>
                      <a:r>
                        <a:rPr lang="en-US" sz="20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a:tc>
                <a:extLst>
                  <a:ext uri="{0D108BD9-81ED-4DB2-BD59-A6C34878D82A}">
                    <a16:rowId xmlns:a16="http://schemas.microsoft.com/office/drawing/2014/main" val="2468340777"/>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2000" b="0" dirty="0">
                          <a:latin typeface="Arial" panose="020B0604020202020204" pitchFamily="34" charset="0"/>
                          <a:ea typeface="Roboto Condensed" panose="02000000000000000000" pitchFamily="2" charset="0"/>
                          <a:cs typeface="Arial" panose="020B0604020202020204" pitchFamily="34" charset="0"/>
                          <a:hlinkClick r:id="rId4" action="ppaction://hlinksldjump"/>
                        </a:rPr>
                        <a:t>Bleeding and Wound Care              </a:t>
                      </a:r>
                      <a:r>
                        <a:rPr lang="en-US" sz="2000" b="0" dirty="0" smtClean="0">
                          <a:latin typeface="Arial" panose="020B0604020202020204" pitchFamily="34" charset="0"/>
                          <a:ea typeface="Roboto Condensed" panose="02000000000000000000" pitchFamily="2" charset="0"/>
                          <a:cs typeface="Arial" panose="020B0604020202020204" pitchFamily="34" charset="0"/>
                          <a:hlinkClick r:id="rId4" action="ppaction://hlinksldjump"/>
                        </a:rPr>
                        <a:t>      4–10</a:t>
                      </a:r>
                      <a:endParaRPr lang="en-US" sz="2000" b="0" dirty="0">
                        <a:latin typeface="Arial" panose="020B0604020202020204" pitchFamily="34" charset="0"/>
                        <a:ea typeface="Roboto Condensed" panose="02000000000000000000" pitchFamily="2" charset="0"/>
                        <a:cs typeface="Arial" panose="020B0604020202020204" pitchFamily="34" charset="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Cold and Heat Injuries                    </a:t>
                      </a:r>
                      <a:r>
                        <a:rPr lang="en-US" altLang="en-US" sz="20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    40-43</a:t>
                      </a:r>
                      <a:endPar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anchor="ctr"/>
                </a:tc>
                <a:extLst>
                  <a:ext uri="{0D108BD9-81ED-4DB2-BD59-A6C34878D82A}">
                    <a16:rowId xmlns:a16="http://schemas.microsoft.com/office/drawing/2014/main" val="3162246441"/>
                  </a:ext>
                </a:extLst>
              </a:tr>
              <a:tr h="58988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Bone, Joint and Muscle Injuries     </a:t>
                      </a:r>
                      <a:r>
                        <a:rPr lang="en-US" altLang="en-US" sz="2000" b="0" kern="1200"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   </a:t>
                      </a:r>
                      <a:r>
                        <a:rPr lang="en-US" altLang="en-US" sz="20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   11-12</a:t>
                      </a:r>
                      <a:endPar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CPR and AED 		   </a:t>
                      </a:r>
                      <a:r>
                        <a:rPr lang="en-US" altLang="en-US" sz="20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     44-52</a:t>
                      </a:r>
                      <a:endPar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anchor="ctr"/>
                </a:tc>
                <a:extLst>
                  <a:ext uri="{0D108BD9-81ED-4DB2-BD59-A6C34878D82A}">
                    <a16:rowId xmlns:a16="http://schemas.microsoft.com/office/drawing/2014/main" val="2966174195"/>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Head and Spine Injuries </a:t>
                      </a:r>
                      <a:r>
                        <a:rPr 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	         </a:t>
                      </a:r>
                      <a:r>
                        <a:rPr lang="en-US" altLang="en-US" sz="20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21-29</a:t>
                      </a:r>
                      <a:endPar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Choking 	                                     </a:t>
                      </a:r>
                      <a:r>
                        <a:rPr lang="en-US" altLang="en-US" sz="20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      53-56</a:t>
                      </a:r>
                      <a:endParaRPr 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anchor="ctr"/>
                </a:tc>
                <a:extLst>
                  <a:ext uri="{0D108BD9-81ED-4DB2-BD59-A6C34878D82A}">
                    <a16:rowId xmlns:a16="http://schemas.microsoft.com/office/drawing/2014/main" val="2150478466"/>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10" action="ppaction://hlinksldjump"/>
                        </a:rPr>
                        <a:t>Sudden Illness 		         </a:t>
                      </a:r>
                      <a:r>
                        <a:rPr lang="en-US" altLang="en-US" sz="20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10" action="ppaction://hlinksldjump"/>
                        </a:rPr>
                        <a:t>30-39</a:t>
                      </a:r>
                      <a:endParaRPr lang="en-US" altLang="en-US" sz="20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anchor="ctr"/>
                </a:tc>
                <a:tc>
                  <a:txBody>
                    <a:bodyPr/>
                    <a:lstStyle/>
                    <a:p>
                      <a:pPr algn="l"/>
                      <a:endParaRPr lang="en-US" sz="2000" dirty="0">
                        <a:latin typeface="Arial" panose="020B0604020202020204" pitchFamily="34" charset="0"/>
                        <a:ea typeface="Roboto Condensed" panose="02000000000000000000" pitchFamily="2" charset="0"/>
                        <a:cs typeface="Arial" panose="020B0604020202020204" pitchFamily="34" charset="0"/>
                      </a:endParaRPr>
                    </a:p>
                  </a:txBody>
                  <a:tcPr anchor="ctr"/>
                </a:tc>
                <a:extLst>
                  <a:ext uri="{0D108BD9-81ED-4DB2-BD59-A6C34878D82A}">
                    <a16:rowId xmlns:a16="http://schemas.microsoft.com/office/drawing/2014/main" val="3104009167"/>
                  </a:ext>
                </a:extLst>
              </a:tr>
            </a:tbl>
          </a:graphicData>
        </a:graphic>
      </p:graphicFrame>
    </p:spTree>
    <p:custDataLst>
      <p:tags r:id="rId1"/>
    </p:custDataLst>
    <p:extLst>
      <p:ext uri="{BB962C8B-B14F-4D97-AF65-F5344CB8AC3E}">
        <p14:creationId xmlns:p14="http://schemas.microsoft.com/office/powerpoint/2010/main" val="37538302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1506524" y="3000293"/>
            <a:ext cx="9178952" cy="1368785"/>
          </a:xfrm>
        </p:spPr>
        <p:txBody>
          <a:bodyPr/>
          <a:lstStyle/>
          <a:p>
            <a:pPr eaLnBrk="1" hangingPunct="1"/>
            <a:r>
              <a:rPr lang="en-US" altLang="en-US" dirty="0"/>
              <a:t>Sudden Illness Scenarios</a:t>
            </a:r>
          </a:p>
        </p:txBody>
      </p:sp>
      <p:sp>
        <p:nvSpPr>
          <p:cNvPr id="5" name="TextBox 4"/>
          <p:cNvSpPr txBox="1"/>
          <p:nvPr/>
        </p:nvSpPr>
        <p:spPr>
          <a:xfrm>
            <a:off x="3077152" y="5056103"/>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Arts, Entertainment and Recreation</a:t>
            </a:r>
          </a:p>
        </p:txBody>
      </p:sp>
    </p:spTree>
    <p:extLst>
      <p:ext uri="{BB962C8B-B14F-4D97-AF65-F5344CB8AC3E}">
        <p14:creationId xmlns:p14="http://schemas.microsoft.com/office/powerpoint/2010/main" val="1999230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4115" y="1945449"/>
            <a:ext cx="9889067" cy="3388640"/>
          </a:xfrm>
        </p:spPr>
        <p:txBody>
          <a:bodyPr rtlCol="0">
            <a:noAutofit/>
          </a:bodyPr>
          <a:lstStyle/>
          <a:p>
            <a:pPr marL="0" indent="0" algn="just">
              <a:lnSpc>
                <a:spcPct val="100000"/>
              </a:lnSpc>
              <a:spcBef>
                <a:spcPts val="0"/>
              </a:spcBef>
              <a:spcAft>
                <a:spcPts val="600"/>
              </a:spcAft>
              <a:buNone/>
              <a:defRPr/>
            </a:pPr>
            <a:r>
              <a:rPr lang="en-US" sz="1600" dirty="0">
                <a:solidFill>
                  <a:srgbClr val="080808"/>
                </a:solidFill>
              </a:rPr>
              <a:t>Charles Amir has been working as a lighting installer in MS Outdoor Designs Inc. a temporary contractor of an amusement park. During the first day of work, he inspected the operation of the intermittent fluorescent lights at the dark room for more than four hours continuously and without rest. The entertainment director was in the same place picking up some costumes when she suddenly heard a thud. She turned around and saw Charles lying on the floor, convulsing and breathing heavily. The director yelled for help.</a:t>
            </a:r>
          </a:p>
          <a:p>
            <a:pPr marL="0" indent="0">
              <a:lnSpc>
                <a:spcPct val="100000"/>
              </a:lnSpc>
              <a:spcBef>
                <a:spcPts val="0"/>
              </a:spcBef>
              <a:spcAft>
                <a:spcPts val="600"/>
              </a:spcAft>
              <a:buNone/>
              <a:defRPr/>
            </a:pPr>
            <a:r>
              <a:rPr lang="en-US" sz="1600" dirty="0">
                <a:solidFill>
                  <a:srgbClr val="080808"/>
                </a:solidFill>
              </a:rPr>
              <a:t>You are trained in first aid and arrive on the scene.</a:t>
            </a:r>
          </a:p>
          <a:p>
            <a:pPr marL="685800" indent="-228600">
              <a:lnSpc>
                <a:spcPct val="100000"/>
              </a:lnSpc>
              <a:spcBef>
                <a:spcPts val="0"/>
              </a:spcBef>
              <a:spcAft>
                <a:spcPts val="600"/>
              </a:spcAft>
              <a:buFont typeface="+mj-lt"/>
              <a:buAutoNum type="arabicPeriod"/>
              <a:defRPr/>
            </a:pPr>
            <a:r>
              <a:rPr lang="en-US" sz="1800" b="1" dirty="0">
                <a:solidFill>
                  <a:srgbClr val="080808"/>
                </a:solidFill>
              </a:rPr>
              <a:t>What would you do before providing care?</a:t>
            </a:r>
          </a:p>
          <a:p>
            <a:pPr marL="685800" indent="-228600">
              <a:lnSpc>
                <a:spcPct val="100000"/>
              </a:lnSpc>
              <a:spcBef>
                <a:spcPts val="0"/>
              </a:spcBef>
              <a:spcAft>
                <a:spcPts val="600"/>
              </a:spcAft>
              <a:buFont typeface="+mj-lt"/>
              <a:buAutoNum type="arabicPeriod"/>
              <a:defRPr/>
            </a:pPr>
            <a:r>
              <a:rPr lang="en-US" sz="1800" b="1" dirty="0">
                <a:solidFill>
                  <a:srgbClr val="080808"/>
                </a:solidFill>
              </a:rPr>
              <a:t>How would you provide care?</a:t>
            </a:r>
          </a:p>
          <a:p>
            <a:pPr marL="0" indent="0">
              <a:spcBef>
                <a:spcPts val="0"/>
              </a:spcBef>
              <a:buNone/>
              <a:defRPr/>
            </a:pPr>
            <a:endParaRPr lang="en-US" sz="2133" dirty="0">
              <a:solidFill>
                <a:srgbClr val="FF0000"/>
              </a:solidFill>
            </a:endParaRPr>
          </a:p>
        </p:txBody>
      </p:sp>
      <p:sp>
        <p:nvSpPr>
          <p:cNvPr id="2" name="Title 1"/>
          <p:cNvSpPr>
            <a:spLocks noGrp="1"/>
          </p:cNvSpPr>
          <p:nvPr>
            <p:ph type="title"/>
          </p:nvPr>
        </p:nvSpPr>
        <p:spPr>
          <a:xfrm>
            <a:off x="834116" y="345440"/>
            <a:ext cx="9889067" cy="1412240"/>
          </a:xfrm>
        </p:spPr>
        <p:txBody>
          <a:bodyPr rtlCol="0">
            <a:normAutofit/>
          </a:bodyPr>
          <a:lstStyle/>
          <a:p>
            <a:pPr>
              <a:defRPr/>
            </a:pPr>
            <a:r>
              <a:rPr lang="en-US" altLang="en-US" dirty="0"/>
              <a:t>Sudden Illness</a:t>
            </a:r>
            <a:r>
              <a:rPr lang="en-US" dirty="0"/>
              <a:t/>
            </a:r>
            <a:br>
              <a:rPr lang="en-US" dirty="0"/>
            </a:br>
            <a:r>
              <a:rPr lang="en-US" sz="3200" dirty="0"/>
              <a:t>Scenario 1</a:t>
            </a:r>
          </a:p>
        </p:txBody>
      </p:sp>
    </p:spTree>
    <p:extLst>
      <p:ext uri="{BB962C8B-B14F-4D97-AF65-F5344CB8AC3E}">
        <p14:creationId xmlns:p14="http://schemas.microsoft.com/office/powerpoint/2010/main" val="70446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04910" y="2765713"/>
            <a:ext cx="9889067" cy="1326574"/>
          </a:xfrm>
        </p:spPr>
        <p:txBody>
          <a:bodyPr/>
          <a:lstStyle/>
          <a:p>
            <a:pPr marL="274320" indent="-274320">
              <a:lnSpc>
                <a:spcPct val="100000"/>
              </a:lnSpc>
              <a:spcBef>
                <a:spcPts val="0"/>
              </a:spcBef>
              <a:spcAft>
                <a:spcPts val="600"/>
              </a:spcAft>
              <a:buFont typeface="Arial" panose="020B0604020202020204" pitchFamily="34" charset="0"/>
              <a:buAutoNum type="arabicPeriod"/>
            </a:pPr>
            <a:r>
              <a:rPr lang="en-US" altLang="en-US" sz="1800" b="1" dirty="0">
                <a:solidFill>
                  <a:srgbClr val="000000"/>
                </a:solidFill>
              </a:rPr>
              <a:t>What would you do before providing care?</a:t>
            </a:r>
            <a:endParaRPr lang="en-US" altLang="en-US" sz="1200" b="1" dirty="0">
              <a:solidFill>
                <a:srgbClr val="000000"/>
              </a:solidFill>
            </a:endParaRPr>
          </a:p>
          <a:p>
            <a:pPr marL="685800" lvl="1" indent="-228600">
              <a:lnSpc>
                <a:spcPct val="100000"/>
              </a:lnSpc>
              <a:spcBef>
                <a:spcPts val="0"/>
              </a:spcBef>
            </a:pPr>
            <a:r>
              <a:rPr lang="en-US" altLang="en-US" sz="1600" dirty="0">
                <a:solidFill>
                  <a:srgbClr val="000000"/>
                </a:solidFill>
              </a:rPr>
              <a:t>Direct someone to call 9-1-1.</a:t>
            </a:r>
          </a:p>
          <a:p>
            <a:pPr marL="685800" lvl="1" indent="-228600">
              <a:lnSpc>
                <a:spcPct val="100000"/>
              </a:lnSpc>
              <a:spcBef>
                <a:spcPts val="0"/>
              </a:spcBef>
            </a:pPr>
            <a:r>
              <a:rPr lang="en-US" altLang="en-US" sz="1600" dirty="0">
                <a:solidFill>
                  <a:srgbClr val="000000"/>
                </a:solidFill>
              </a:rPr>
              <a:t>Direct someone to bring a first aid kit to the site.</a:t>
            </a:r>
          </a:p>
          <a:p>
            <a:pPr marL="685800" lvl="1" indent="-228600">
              <a:lnSpc>
                <a:spcPct val="100000"/>
              </a:lnSpc>
              <a:spcBef>
                <a:spcPts val="0"/>
              </a:spcBef>
            </a:pPr>
            <a:r>
              <a:rPr lang="en-US" altLang="en-US" sz="1600" dirty="0">
                <a:solidFill>
                  <a:srgbClr val="000000"/>
                </a:solidFill>
              </a:rPr>
              <a:t>Make sure the scene is safe to enter.</a:t>
            </a:r>
          </a:p>
          <a:p>
            <a:pPr marL="609585" lvl="1" indent="0" eaLnBrk="1" hangingPunct="1">
              <a:buNone/>
            </a:pPr>
            <a:endParaRPr lang="en-US" altLang="en-US" dirty="0">
              <a:solidFill>
                <a:srgbClr val="000000"/>
              </a:solidFill>
            </a:endParaRPr>
          </a:p>
        </p:txBody>
      </p:sp>
      <p:sp>
        <p:nvSpPr>
          <p:cNvPr id="7" name="Title 1"/>
          <p:cNvSpPr>
            <a:spLocks noGrp="1"/>
          </p:cNvSpPr>
          <p:nvPr>
            <p:ph type="title"/>
          </p:nvPr>
        </p:nvSpPr>
        <p:spPr/>
        <p:txBody>
          <a:bodyPr rtlCol="0">
            <a:normAutofit/>
          </a:bodyPr>
          <a:lstStyle/>
          <a:p>
            <a:pPr>
              <a:defRPr/>
            </a:pPr>
            <a:r>
              <a:rPr lang="en-US" altLang="en-US" dirty="0"/>
              <a:t>Sudden Illness</a:t>
            </a:r>
            <a:r>
              <a:rPr lang="en-US" dirty="0"/>
              <a:t/>
            </a:r>
            <a:br>
              <a:rPr lang="en-US" dirty="0"/>
            </a:br>
            <a:r>
              <a:rPr lang="en-US" sz="3200" dirty="0"/>
              <a:t>Scenario 1 Answer 1</a:t>
            </a:r>
          </a:p>
        </p:txBody>
      </p:sp>
    </p:spTree>
    <p:extLst>
      <p:ext uri="{BB962C8B-B14F-4D97-AF65-F5344CB8AC3E}">
        <p14:creationId xmlns:p14="http://schemas.microsoft.com/office/powerpoint/2010/main" val="2550525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04910" y="2456955"/>
            <a:ext cx="9889067" cy="1944090"/>
          </a:xfrm>
        </p:spPr>
        <p:txBody>
          <a:bodyPr/>
          <a:lstStyle/>
          <a:p>
            <a:pPr marL="274320" indent="-274320">
              <a:lnSpc>
                <a:spcPct val="100000"/>
              </a:lnSpc>
              <a:spcBef>
                <a:spcPts val="0"/>
              </a:spcBef>
              <a:spcAft>
                <a:spcPts val="600"/>
              </a:spcAft>
              <a:buFont typeface="Arial" panose="020B0604020202020204" pitchFamily="34" charset="0"/>
              <a:buAutoNum type="arabicPeriod" startAt="2"/>
            </a:pPr>
            <a:r>
              <a:rPr lang="en-US" altLang="en-US" sz="1800" b="1" dirty="0">
                <a:solidFill>
                  <a:srgbClr val="000000"/>
                </a:solidFill>
              </a:rPr>
              <a:t>How would you provide care?</a:t>
            </a:r>
          </a:p>
          <a:p>
            <a:pPr marL="685800" lvl="1" indent="-228600">
              <a:lnSpc>
                <a:spcPct val="100000"/>
              </a:lnSpc>
              <a:spcBef>
                <a:spcPts val="0"/>
              </a:spcBef>
            </a:pPr>
            <a:r>
              <a:rPr lang="en-US" altLang="en-US" sz="1800" dirty="0">
                <a:solidFill>
                  <a:srgbClr val="000000"/>
                </a:solidFill>
              </a:rPr>
              <a:t>Allow the seizure to occur—don’t try to stop Charles’ movements or restrain him.</a:t>
            </a:r>
          </a:p>
          <a:p>
            <a:pPr marL="685800" lvl="1" indent="-228600">
              <a:lnSpc>
                <a:spcPct val="100000"/>
              </a:lnSpc>
              <a:spcBef>
                <a:spcPts val="0"/>
              </a:spcBef>
            </a:pPr>
            <a:r>
              <a:rPr lang="en-US" altLang="en-US" sz="1800" dirty="0">
                <a:solidFill>
                  <a:srgbClr val="000000"/>
                </a:solidFill>
              </a:rPr>
              <a:t>Move away any dangerous objects and put soft padding such as a jacket under Charles’ head.</a:t>
            </a:r>
          </a:p>
          <a:p>
            <a:pPr marL="685800" lvl="1" indent="-228600">
              <a:lnSpc>
                <a:spcPct val="100000"/>
              </a:lnSpc>
              <a:spcBef>
                <a:spcPts val="0"/>
              </a:spcBef>
            </a:pPr>
            <a:r>
              <a:rPr lang="en-US" altLang="en-US" sz="1800" dirty="0">
                <a:solidFill>
                  <a:srgbClr val="000000"/>
                </a:solidFill>
              </a:rPr>
              <a:t>Loosen any tight clothing around his/her neck to ease breathing.</a:t>
            </a:r>
          </a:p>
          <a:p>
            <a:pPr marL="685800" lvl="1" indent="-228600">
              <a:lnSpc>
                <a:spcPct val="100000"/>
              </a:lnSpc>
              <a:spcBef>
                <a:spcPts val="0"/>
              </a:spcBef>
            </a:pPr>
            <a:r>
              <a:rPr lang="en-US" altLang="en-US" sz="1800" dirty="0">
                <a:solidFill>
                  <a:srgbClr val="000000"/>
                </a:solidFill>
              </a:rPr>
              <a:t>After the seizure, put Charles in the recovery position.</a:t>
            </a:r>
            <a:r>
              <a:rPr lang="en-US" sz="1800" b="1" dirty="0">
                <a:solidFill>
                  <a:srgbClr val="000000"/>
                </a:solidFill>
              </a:rPr>
              <a:t> </a:t>
            </a:r>
            <a:endParaRPr lang="en-US" altLang="en-US" sz="1800" dirty="0">
              <a:solidFill>
                <a:srgbClr val="000000"/>
              </a:solidFill>
            </a:endParaRPr>
          </a:p>
          <a:p>
            <a:pPr marL="609585" lvl="1" indent="0" eaLnBrk="1" hangingPunct="1">
              <a:buNone/>
            </a:pPr>
            <a:endParaRPr lang="en-US" altLang="en-US" dirty="0">
              <a:solidFill>
                <a:srgbClr val="000000"/>
              </a:solidFill>
            </a:endParaRPr>
          </a:p>
        </p:txBody>
      </p:sp>
      <p:sp>
        <p:nvSpPr>
          <p:cNvPr id="7" name="Title 1"/>
          <p:cNvSpPr>
            <a:spLocks noGrp="1"/>
          </p:cNvSpPr>
          <p:nvPr>
            <p:ph type="title"/>
          </p:nvPr>
        </p:nvSpPr>
        <p:spPr/>
        <p:txBody>
          <a:bodyPr rtlCol="0">
            <a:normAutofit/>
          </a:bodyPr>
          <a:lstStyle/>
          <a:p>
            <a:pPr>
              <a:defRPr/>
            </a:pPr>
            <a:r>
              <a:rPr lang="en-US" altLang="en-US" dirty="0"/>
              <a:t>Sudden Illness</a:t>
            </a:r>
            <a:r>
              <a:rPr lang="en-US" dirty="0"/>
              <a:t/>
            </a:r>
            <a:br>
              <a:rPr lang="en-US" dirty="0"/>
            </a:br>
            <a:r>
              <a:rPr lang="en-US" sz="3200" dirty="0"/>
              <a:t>Scenario 1 Answer 2</a:t>
            </a:r>
          </a:p>
        </p:txBody>
      </p:sp>
    </p:spTree>
    <p:extLst>
      <p:ext uri="{BB962C8B-B14F-4D97-AF65-F5344CB8AC3E}">
        <p14:creationId xmlns:p14="http://schemas.microsoft.com/office/powerpoint/2010/main" val="31789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3186" y="1963873"/>
            <a:ext cx="9889067" cy="2930255"/>
          </a:xfrm>
        </p:spPr>
        <p:txBody>
          <a:bodyPr rtlCol="0">
            <a:noAutofit/>
          </a:bodyPr>
          <a:lstStyle/>
          <a:p>
            <a:pPr marL="0" indent="0">
              <a:lnSpc>
                <a:spcPct val="100000"/>
              </a:lnSpc>
              <a:spcBef>
                <a:spcPts val="0"/>
              </a:spcBef>
              <a:spcAft>
                <a:spcPts val="600"/>
              </a:spcAft>
              <a:buNone/>
              <a:defRPr/>
            </a:pPr>
            <a:r>
              <a:rPr lang="en-US" sz="1600" dirty="0">
                <a:solidFill>
                  <a:srgbClr val="000000"/>
                </a:solidFill>
              </a:rPr>
              <a:t>You and your friend, Claudia Fairs, have been coworkers at the amusement park for more than two years. At lunch time you usually eat the menu that the chef prepares. Today the main chef has been absent and the menu is different from what you usually eat. You start to eat and your friend reports feeling a tingling sensation on her tongue. You look at her and realize that her lips have started to swell. Claudia thinks that the salad that has been served may contain peanuts, to which she is allergic. You tell your friend that you know first aid.</a:t>
            </a:r>
          </a:p>
          <a:p>
            <a:pPr marL="274320" indent="-274320">
              <a:lnSpc>
                <a:spcPct val="100000"/>
              </a:lnSpc>
              <a:spcBef>
                <a:spcPts val="0"/>
              </a:spcBef>
              <a:buFont typeface="+mj-lt"/>
              <a:buAutoNum type="arabicPeriod"/>
              <a:defRPr/>
            </a:pPr>
            <a:r>
              <a:rPr lang="en-US" sz="1800" b="1" dirty="0">
                <a:solidFill>
                  <a:srgbClr val="000000"/>
                </a:solidFill>
              </a:rPr>
              <a:t>What would you do before providing first aid?</a:t>
            </a:r>
          </a:p>
          <a:p>
            <a:pPr marL="274320" indent="-274320">
              <a:lnSpc>
                <a:spcPct val="100000"/>
              </a:lnSpc>
              <a:spcBef>
                <a:spcPts val="0"/>
              </a:spcBef>
              <a:buFont typeface="+mj-lt"/>
              <a:buAutoNum type="arabicPeriod"/>
              <a:defRPr/>
            </a:pPr>
            <a:r>
              <a:rPr lang="en-US" sz="1800" b="1" dirty="0">
                <a:solidFill>
                  <a:srgbClr val="000000"/>
                </a:solidFill>
              </a:rPr>
              <a:t>How would you provide care?</a:t>
            </a:r>
          </a:p>
        </p:txBody>
      </p:sp>
      <p:sp>
        <p:nvSpPr>
          <p:cNvPr id="6" name="Title 1"/>
          <p:cNvSpPr txBox="1">
            <a:spLocks/>
          </p:cNvSpPr>
          <p:nvPr/>
        </p:nvSpPr>
        <p:spPr>
          <a:xfrm>
            <a:off x="810053" y="493295"/>
            <a:ext cx="9889067" cy="1114270"/>
          </a:xfrm>
          <a:prstGeom prst="rect">
            <a:avLst/>
          </a:prstGeom>
        </p:spPr>
        <p:txBody>
          <a:bodyPr rtlCol="0" anchor="ctr">
            <a:noAutofit/>
          </a:bodyPr>
          <a:lstStyle>
            <a:lvl1pPr algn="l" defTabSz="1219170" rtl="0" eaLnBrk="1" latinLnBrk="0" hangingPunct="1">
              <a:lnSpc>
                <a:spcPct val="90000"/>
              </a:lnSpc>
              <a:spcBef>
                <a:spcPct val="0"/>
              </a:spcBef>
              <a:buNone/>
              <a:defRPr sz="5333" b="1" i="0" kern="1200">
                <a:solidFill>
                  <a:schemeClr val="accent1"/>
                </a:solidFill>
                <a:latin typeface="Roboto Condensed" panose="02000000000000000000" pitchFamily="2" charset="0"/>
                <a:ea typeface="Roboto Condensed" panose="02000000000000000000" pitchFamily="2" charset="0"/>
                <a:cs typeface="Arial" panose="020B0604020202020204" pitchFamily="34" charset="0"/>
              </a:defRPr>
            </a:lvl1pPr>
          </a:lstStyle>
          <a:p>
            <a:pPr>
              <a:defRPr/>
            </a:pPr>
            <a:r>
              <a:rPr lang="en-US" altLang="en-US" sz="3600" dirty="0"/>
              <a:t>Sudden Illness</a:t>
            </a:r>
            <a:r>
              <a:rPr lang="en-US" sz="4800" dirty="0"/>
              <a:t/>
            </a:r>
            <a:br>
              <a:rPr lang="en-US" sz="4800" dirty="0"/>
            </a:br>
            <a:r>
              <a:rPr lang="en-US" sz="3200" dirty="0"/>
              <a:t>Scenario 2</a:t>
            </a:r>
          </a:p>
        </p:txBody>
      </p:sp>
    </p:spTree>
    <p:extLst>
      <p:ext uri="{BB962C8B-B14F-4D97-AF65-F5344CB8AC3E}">
        <p14:creationId xmlns:p14="http://schemas.microsoft.com/office/powerpoint/2010/main" val="11055538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917058" y="2664882"/>
            <a:ext cx="9889067" cy="1528236"/>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800" b="1" dirty="0">
                <a:solidFill>
                  <a:srgbClr val="000000"/>
                </a:solidFill>
              </a:rPr>
              <a:t>What would you do before providing first aid?</a:t>
            </a:r>
          </a:p>
          <a:p>
            <a:pPr marL="685800" lvl="1" indent="-228600">
              <a:lnSpc>
                <a:spcPct val="100000"/>
              </a:lnSpc>
              <a:spcBef>
                <a:spcPts val="0"/>
              </a:spcBef>
            </a:pPr>
            <a:r>
              <a:rPr lang="en-US" altLang="en-US" sz="1600" dirty="0">
                <a:solidFill>
                  <a:srgbClr val="000000"/>
                </a:solidFill>
              </a:rPr>
              <a:t>Make sure to call 9-1-1</a:t>
            </a:r>
          </a:p>
          <a:p>
            <a:pPr marL="685800" lvl="1" indent="-228600">
              <a:lnSpc>
                <a:spcPct val="100000"/>
              </a:lnSpc>
              <a:spcBef>
                <a:spcPts val="0"/>
              </a:spcBef>
              <a:spcAft>
                <a:spcPts val="600"/>
              </a:spcAft>
            </a:pPr>
            <a:r>
              <a:rPr lang="en-US" altLang="en-US" sz="1600" dirty="0">
                <a:solidFill>
                  <a:srgbClr val="000000"/>
                </a:solidFill>
              </a:rPr>
              <a:t>Ask her if she has an </a:t>
            </a:r>
            <a:r>
              <a:rPr lang="en-US" altLang="en-US" sz="1600" dirty="0" err="1">
                <a:solidFill>
                  <a:srgbClr val="000000"/>
                </a:solidFill>
              </a:rPr>
              <a:t>EpiPen</a:t>
            </a:r>
            <a:r>
              <a:rPr lang="en-US" altLang="en-US" sz="1600" dirty="0">
                <a:solidFill>
                  <a:srgbClr val="000000"/>
                </a:solidFill>
              </a:rPr>
              <a:t>. </a:t>
            </a:r>
          </a:p>
          <a:p>
            <a:pPr marL="0" indent="0">
              <a:lnSpc>
                <a:spcPct val="100000"/>
              </a:lnSpc>
              <a:spcBef>
                <a:spcPts val="0"/>
              </a:spcBef>
              <a:spcAft>
                <a:spcPts val="600"/>
              </a:spcAft>
              <a:buNone/>
            </a:pPr>
            <a:r>
              <a:rPr lang="en-US" altLang="en-US" sz="1800" b="1" dirty="0">
                <a:solidFill>
                  <a:srgbClr val="000000"/>
                </a:solidFill>
              </a:rPr>
              <a:t>Claudia has an </a:t>
            </a:r>
            <a:r>
              <a:rPr lang="en-US" altLang="en-US" sz="1800" b="1" dirty="0" err="1">
                <a:solidFill>
                  <a:srgbClr val="000000"/>
                </a:solidFill>
              </a:rPr>
              <a:t>EpiPen</a:t>
            </a:r>
            <a:r>
              <a:rPr lang="en-US" altLang="en-US" sz="1800" b="1" dirty="0">
                <a:solidFill>
                  <a:srgbClr val="000000"/>
                </a:solidFill>
              </a:rPr>
              <a:t>. </a:t>
            </a:r>
          </a:p>
          <a:p>
            <a:pPr marL="609585" lvl="1" indent="0" eaLnBrk="1" hangingPunct="1">
              <a:buNone/>
            </a:pPr>
            <a:endParaRPr lang="en-US" altLang="en-US" sz="1800" dirty="0">
              <a:solidFill>
                <a:srgbClr val="000000"/>
              </a:solidFill>
            </a:endParaRPr>
          </a:p>
          <a:p>
            <a:pPr marL="609585" lvl="1" indent="0" eaLnBrk="1" hangingPunct="1">
              <a:buNone/>
            </a:pPr>
            <a:endParaRPr lang="en-US" altLang="en-US" dirty="0">
              <a:solidFill>
                <a:srgbClr val="FF0000"/>
              </a:solidFill>
            </a:endParaRPr>
          </a:p>
        </p:txBody>
      </p:sp>
      <p:sp>
        <p:nvSpPr>
          <p:cNvPr id="8" name="Title 1"/>
          <p:cNvSpPr txBox="1">
            <a:spLocks/>
          </p:cNvSpPr>
          <p:nvPr/>
        </p:nvSpPr>
        <p:spPr>
          <a:xfrm>
            <a:off x="810053" y="493295"/>
            <a:ext cx="9889067" cy="1114270"/>
          </a:xfrm>
          <a:prstGeom prst="rect">
            <a:avLst/>
          </a:prstGeom>
        </p:spPr>
        <p:txBody>
          <a:bodyPr rtlCol="0" anchor="ctr">
            <a:noAutofit/>
          </a:bodyPr>
          <a:lstStyle>
            <a:lvl1pPr algn="l" defTabSz="1219170" rtl="0" eaLnBrk="1" latinLnBrk="0" hangingPunct="1">
              <a:lnSpc>
                <a:spcPct val="90000"/>
              </a:lnSpc>
              <a:spcBef>
                <a:spcPct val="0"/>
              </a:spcBef>
              <a:buNone/>
              <a:defRPr sz="5333" b="1" i="0" kern="1200">
                <a:solidFill>
                  <a:schemeClr val="accent1"/>
                </a:solidFill>
                <a:latin typeface="Roboto Condensed" panose="02000000000000000000" pitchFamily="2" charset="0"/>
                <a:ea typeface="Roboto Condensed" panose="02000000000000000000" pitchFamily="2" charset="0"/>
                <a:cs typeface="Arial" panose="020B0604020202020204" pitchFamily="34" charset="0"/>
              </a:defRPr>
            </a:lvl1pPr>
          </a:lstStyle>
          <a:p>
            <a:pPr>
              <a:defRPr/>
            </a:pPr>
            <a:r>
              <a:rPr lang="en-US" altLang="en-US" sz="3600" dirty="0"/>
              <a:t>Sudden Illness</a:t>
            </a:r>
            <a:r>
              <a:rPr lang="en-US" sz="4800" dirty="0"/>
              <a:t/>
            </a:r>
            <a:br>
              <a:rPr lang="en-US" sz="4800" dirty="0"/>
            </a:br>
            <a:r>
              <a:rPr lang="en-US" sz="3200" dirty="0"/>
              <a:t>Scenario 2 Answer 1</a:t>
            </a:r>
          </a:p>
        </p:txBody>
      </p:sp>
    </p:spTree>
    <p:extLst>
      <p:ext uri="{BB962C8B-B14F-4D97-AF65-F5344CB8AC3E}">
        <p14:creationId xmlns:p14="http://schemas.microsoft.com/office/powerpoint/2010/main" val="1950217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810053" y="2083543"/>
            <a:ext cx="9889067" cy="2690914"/>
          </a:xfrm>
        </p:spPr>
        <p:txBody>
          <a:bodyPr/>
          <a:lstStyle/>
          <a:p>
            <a:pPr marL="274320" lvl="0" indent="-274320" defTabSz="609585">
              <a:lnSpc>
                <a:spcPct val="100000"/>
              </a:lnSpc>
              <a:spcBef>
                <a:spcPts val="0"/>
              </a:spcBef>
              <a:spcAft>
                <a:spcPts val="600"/>
              </a:spcAft>
              <a:buFont typeface="Arial" panose="020B0604020202020204" pitchFamily="34" charset="0"/>
              <a:buAutoNum type="arabicPeriod" startAt="2"/>
              <a:defRPr/>
            </a:pPr>
            <a:r>
              <a:rPr lang="en-US" altLang="en-US" sz="1800" b="1" dirty="0">
                <a:solidFill>
                  <a:srgbClr val="000000"/>
                </a:solidFill>
              </a:rPr>
              <a:t>How would you provide care? </a:t>
            </a:r>
            <a:endParaRPr lang="en-US" altLang="en-US" sz="1200" b="1" dirty="0">
              <a:solidFill>
                <a:srgbClr val="000000"/>
              </a:solidFill>
            </a:endParaRPr>
          </a:p>
          <a:p>
            <a:pPr marL="685800" lvl="1" indent="-228600" defTabSz="609585">
              <a:lnSpc>
                <a:spcPct val="100000"/>
              </a:lnSpc>
              <a:spcBef>
                <a:spcPts val="0"/>
              </a:spcBef>
              <a:defRPr/>
            </a:pPr>
            <a:r>
              <a:rPr lang="en-US" altLang="en-US" sz="1600" dirty="0">
                <a:solidFill>
                  <a:srgbClr val="000000"/>
                </a:solidFill>
              </a:rPr>
              <a:t>Retrieve Claudia’s </a:t>
            </a:r>
            <a:r>
              <a:rPr lang="en-US" altLang="en-US" sz="1600" dirty="0" err="1">
                <a:solidFill>
                  <a:srgbClr val="000000"/>
                </a:solidFill>
              </a:rPr>
              <a:t>EpiPen</a:t>
            </a:r>
            <a:r>
              <a:rPr lang="en-US" altLang="en-US" sz="1600" dirty="0">
                <a:solidFill>
                  <a:srgbClr val="000000"/>
                </a:solidFill>
              </a:rPr>
              <a:t> and help her to open and use the auto-injector as needed. If she can’t used it and if permitted by State law you may administer yourself. </a:t>
            </a:r>
          </a:p>
          <a:p>
            <a:pPr marL="1295384" lvl="4" indent="-228600" defTabSz="609585">
              <a:lnSpc>
                <a:spcPct val="100000"/>
              </a:lnSpc>
              <a:spcBef>
                <a:spcPts val="0"/>
              </a:spcBef>
              <a:defRPr/>
            </a:pPr>
            <a:r>
              <a:rPr lang="en-US" altLang="en-US" sz="1600" dirty="0">
                <a:solidFill>
                  <a:srgbClr val="000000"/>
                </a:solidFill>
              </a:rPr>
              <a:t>Remove the </a:t>
            </a:r>
            <a:r>
              <a:rPr lang="en-US" altLang="en-US" sz="1600" dirty="0" err="1">
                <a:solidFill>
                  <a:srgbClr val="000000"/>
                </a:solidFill>
              </a:rPr>
              <a:t>EpiPen</a:t>
            </a:r>
            <a:r>
              <a:rPr lang="en-US" altLang="en-US" sz="1600" dirty="0">
                <a:solidFill>
                  <a:srgbClr val="000000"/>
                </a:solidFill>
              </a:rPr>
              <a:t> from its case and the release cap. </a:t>
            </a:r>
          </a:p>
          <a:p>
            <a:pPr marL="1295384" lvl="4" indent="-228600" defTabSz="609585">
              <a:lnSpc>
                <a:spcPct val="100000"/>
              </a:lnSpc>
              <a:spcBef>
                <a:spcPts val="0"/>
              </a:spcBef>
              <a:defRPr/>
            </a:pPr>
            <a:r>
              <a:rPr lang="en-US" altLang="en-US" sz="1600" dirty="0">
                <a:solidFill>
                  <a:srgbClr val="000000"/>
                </a:solidFill>
              </a:rPr>
              <a:t>Press the auto-injector firmly against the outer thigh and hold it while the medication is injected.</a:t>
            </a:r>
          </a:p>
          <a:p>
            <a:pPr marL="1295384" lvl="4" indent="-228600" defTabSz="609585">
              <a:lnSpc>
                <a:spcPct val="100000"/>
              </a:lnSpc>
              <a:spcBef>
                <a:spcPts val="0"/>
              </a:spcBef>
              <a:defRPr/>
            </a:pPr>
            <a:r>
              <a:rPr lang="en-US" altLang="en-US" sz="1600" dirty="0">
                <a:solidFill>
                  <a:srgbClr val="000000"/>
                </a:solidFill>
              </a:rPr>
              <a:t>Monitor her breathing and be ready to give CPR if needed.</a:t>
            </a:r>
          </a:p>
          <a:p>
            <a:pPr marL="1295384" lvl="4" indent="-228600" defTabSz="609585">
              <a:lnSpc>
                <a:spcPct val="100000"/>
              </a:lnSpc>
              <a:spcBef>
                <a:spcPts val="0"/>
              </a:spcBef>
              <a:defRPr/>
            </a:pPr>
            <a:r>
              <a:rPr lang="en-US" altLang="en-US" sz="1600" dirty="0">
                <a:solidFill>
                  <a:srgbClr val="000000"/>
                </a:solidFill>
              </a:rPr>
              <a:t>If symptoms continue after the first dose and if EMS are not expected to arrive within 5-10 minutes, you can administer a second dose of epinephrine. </a:t>
            </a:r>
          </a:p>
          <a:p>
            <a:pPr marL="1295384" lvl="4" indent="-228600" defTabSz="609585">
              <a:lnSpc>
                <a:spcPct val="100000"/>
              </a:lnSpc>
              <a:spcBef>
                <a:spcPts val="0"/>
              </a:spcBef>
              <a:defRPr/>
            </a:pPr>
            <a:r>
              <a:rPr lang="en-US" altLang="en-US" sz="1600" dirty="0">
                <a:solidFill>
                  <a:srgbClr val="000000"/>
                </a:solidFill>
              </a:rPr>
              <a:t>Stay with her, offer reassurance and comfort until EMS arrive.</a:t>
            </a:r>
          </a:p>
          <a:p>
            <a:pPr marL="609585" lvl="1" indent="0" eaLnBrk="1" hangingPunct="1">
              <a:buNone/>
            </a:pPr>
            <a:endParaRPr lang="en-US" altLang="en-US" sz="1800" dirty="0">
              <a:solidFill>
                <a:srgbClr val="000000"/>
              </a:solidFill>
            </a:endParaRPr>
          </a:p>
          <a:p>
            <a:pPr marL="609585" lvl="1" indent="0" eaLnBrk="1" hangingPunct="1">
              <a:buNone/>
            </a:pPr>
            <a:endParaRPr lang="en-US" altLang="en-US" dirty="0">
              <a:solidFill>
                <a:srgbClr val="FF0000"/>
              </a:solidFill>
            </a:endParaRPr>
          </a:p>
        </p:txBody>
      </p:sp>
      <p:sp>
        <p:nvSpPr>
          <p:cNvPr id="8" name="Title 1"/>
          <p:cNvSpPr txBox="1">
            <a:spLocks/>
          </p:cNvSpPr>
          <p:nvPr/>
        </p:nvSpPr>
        <p:spPr>
          <a:xfrm>
            <a:off x="810053" y="493295"/>
            <a:ext cx="9889067" cy="1114270"/>
          </a:xfrm>
          <a:prstGeom prst="rect">
            <a:avLst/>
          </a:prstGeom>
        </p:spPr>
        <p:txBody>
          <a:bodyPr rtlCol="0" anchor="ctr">
            <a:noAutofit/>
          </a:bodyPr>
          <a:lstStyle>
            <a:lvl1pPr algn="l" defTabSz="1219170" rtl="0" eaLnBrk="1" latinLnBrk="0" hangingPunct="1">
              <a:lnSpc>
                <a:spcPct val="90000"/>
              </a:lnSpc>
              <a:spcBef>
                <a:spcPct val="0"/>
              </a:spcBef>
              <a:buNone/>
              <a:defRPr sz="5333" b="1" i="0" kern="1200">
                <a:solidFill>
                  <a:schemeClr val="accent1"/>
                </a:solidFill>
                <a:latin typeface="Roboto Condensed" panose="02000000000000000000" pitchFamily="2" charset="0"/>
                <a:ea typeface="Roboto Condensed" panose="02000000000000000000" pitchFamily="2" charset="0"/>
                <a:cs typeface="Arial" panose="020B0604020202020204" pitchFamily="34" charset="0"/>
              </a:defRPr>
            </a:lvl1pPr>
          </a:lstStyle>
          <a:p>
            <a:pPr>
              <a:defRPr/>
            </a:pPr>
            <a:r>
              <a:rPr lang="en-US" altLang="en-US" sz="3600" dirty="0"/>
              <a:t>Sudden Illness</a:t>
            </a:r>
            <a:r>
              <a:rPr lang="en-US" sz="4800" dirty="0"/>
              <a:t/>
            </a:r>
            <a:br>
              <a:rPr lang="en-US" sz="4800" dirty="0"/>
            </a:br>
            <a:r>
              <a:rPr lang="en-US" sz="3200" dirty="0"/>
              <a:t>Scenario 2 Answer 2</a:t>
            </a:r>
          </a:p>
        </p:txBody>
      </p:sp>
    </p:spTree>
    <p:extLst>
      <p:ext uri="{BB962C8B-B14F-4D97-AF65-F5344CB8AC3E}">
        <p14:creationId xmlns:p14="http://schemas.microsoft.com/office/powerpoint/2010/main" val="2309641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963904" y="1693899"/>
            <a:ext cx="9889067" cy="4584163"/>
          </a:xfrm>
        </p:spPr>
        <p:txBody>
          <a:bodyPr/>
          <a:lstStyle/>
          <a:p>
            <a:pPr marL="0" indent="0">
              <a:lnSpc>
                <a:spcPct val="100000"/>
              </a:lnSpc>
              <a:spcBef>
                <a:spcPts val="0"/>
              </a:spcBef>
              <a:spcAft>
                <a:spcPts val="600"/>
              </a:spcAft>
              <a:buNone/>
            </a:pPr>
            <a:r>
              <a:rPr lang="en-US" altLang="en-US" sz="1600" dirty="0"/>
              <a:t>You have taken your child to a carnival and are in a long line to ride the children’s roller coaster. While in line, you observe an incident as it unfolds. </a:t>
            </a:r>
          </a:p>
          <a:p>
            <a:pPr marL="0" indent="0">
              <a:lnSpc>
                <a:spcPct val="100000"/>
              </a:lnSpc>
              <a:spcBef>
                <a:spcPts val="0"/>
              </a:spcBef>
              <a:spcAft>
                <a:spcPts val="600"/>
              </a:spcAft>
              <a:buNone/>
            </a:pPr>
            <a:r>
              <a:rPr lang="en-US" altLang="en-US" sz="1600" dirty="0"/>
              <a:t>An amusement park mechanic enters the area in the middle of the track. She waits until the ride stops and then bends down to look at something at the base of the car adjacent to the track. As she places her head between the track and the bottom of the car, the ride’s operator, unaware of the mechanic’s location, fills the cars with customers and starts the ride. The mechanic is hit in the head by a car, and her head then strikes the track. Then the operator sees her and stops the ride. </a:t>
            </a:r>
          </a:p>
          <a:p>
            <a:pPr marL="0" indent="0">
              <a:lnSpc>
                <a:spcPct val="100000"/>
              </a:lnSpc>
              <a:spcBef>
                <a:spcPts val="0"/>
              </a:spcBef>
              <a:spcAft>
                <a:spcPts val="600"/>
              </a:spcAft>
              <a:buNone/>
              <a:defRPr/>
            </a:pPr>
            <a:r>
              <a:rPr lang="en-US" sz="1600" dirty="0"/>
              <a:t>You have been trained in first aid and recognize the need for help. You move to the front of the line with your child and ask if you can help. The carnival staff allows you to enter and assist the mechanic, who is conscious, as your child waits at the head of the line with the carnival staff. </a:t>
            </a:r>
          </a:p>
          <a:p>
            <a:pPr marL="274320" indent="-274320">
              <a:lnSpc>
                <a:spcPct val="100000"/>
              </a:lnSpc>
              <a:spcBef>
                <a:spcPts val="0"/>
              </a:spcBef>
              <a:buFont typeface="+mj-lt"/>
              <a:buAutoNum type="arabicPeriod"/>
              <a:defRPr/>
            </a:pPr>
            <a:r>
              <a:rPr lang="en-US" sz="1800" b="1" dirty="0"/>
              <a:t>What would you do before providing first aid?</a:t>
            </a:r>
          </a:p>
          <a:p>
            <a:pPr marL="274320" indent="-274320">
              <a:lnSpc>
                <a:spcPct val="100000"/>
              </a:lnSpc>
              <a:spcBef>
                <a:spcPts val="0"/>
              </a:spcBef>
              <a:buFont typeface="+mj-lt"/>
              <a:buAutoNum type="arabicPeriod"/>
              <a:defRPr/>
            </a:pPr>
            <a:r>
              <a:rPr lang="en-US" sz="1800" b="1" dirty="0"/>
              <a:t>How would you provide care?</a:t>
            </a:r>
          </a:p>
          <a:p>
            <a:pPr marL="0" indent="0">
              <a:buNone/>
            </a:pPr>
            <a:endParaRPr lang="en-US" altLang="en-US" sz="1800" dirty="0"/>
          </a:p>
        </p:txBody>
      </p:sp>
      <p:sp>
        <p:nvSpPr>
          <p:cNvPr id="2" name="Title 1"/>
          <p:cNvSpPr>
            <a:spLocks noGrp="1"/>
          </p:cNvSpPr>
          <p:nvPr>
            <p:ph type="title"/>
          </p:nvPr>
        </p:nvSpPr>
        <p:spPr>
          <a:xfrm>
            <a:off x="963904" y="345440"/>
            <a:ext cx="9889067" cy="1348459"/>
          </a:xfrm>
        </p:spPr>
        <p:txBody>
          <a:bodyPr rtlCol="0">
            <a:normAutofit/>
          </a:bodyPr>
          <a:lstStyle/>
          <a:p>
            <a:pPr>
              <a:defRPr/>
            </a:pPr>
            <a:r>
              <a:rPr lang="en-US" dirty="0"/>
              <a:t>Sudden Illness </a:t>
            </a:r>
            <a:br>
              <a:rPr lang="en-US" dirty="0"/>
            </a:br>
            <a:r>
              <a:rPr lang="en-US" sz="3200" dirty="0"/>
              <a:t>Scenario 3</a:t>
            </a:r>
            <a:endParaRPr lang="en-US" sz="3200" i="1" dirty="0"/>
          </a:p>
        </p:txBody>
      </p:sp>
    </p:spTree>
    <p:extLst>
      <p:ext uri="{BB962C8B-B14F-4D97-AF65-F5344CB8AC3E}">
        <p14:creationId xmlns:p14="http://schemas.microsoft.com/office/powerpoint/2010/main" val="2903066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592" y="2649053"/>
            <a:ext cx="9928650" cy="1559895"/>
          </a:xfrm>
        </p:spPr>
        <p:txBody>
          <a:bodyPr rtlCol="0">
            <a:noAutofit/>
          </a:bodyPr>
          <a:lstStyle/>
          <a:p>
            <a:pPr marL="0" indent="0">
              <a:lnSpc>
                <a:spcPct val="100000"/>
              </a:lnSpc>
              <a:spcBef>
                <a:spcPts val="0"/>
              </a:spcBef>
              <a:spcAft>
                <a:spcPts val="600"/>
              </a:spcAft>
              <a:buNone/>
              <a:defRPr/>
            </a:pPr>
            <a:r>
              <a:rPr lang="en-US" sz="1800" b="1" dirty="0"/>
              <a:t>1. What would you do before providing first aid?</a:t>
            </a:r>
          </a:p>
          <a:p>
            <a:pPr marL="685800" lvl="1" indent="-228600">
              <a:lnSpc>
                <a:spcPct val="100000"/>
              </a:lnSpc>
              <a:spcBef>
                <a:spcPts val="0"/>
              </a:spcBef>
              <a:defRPr/>
            </a:pPr>
            <a:r>
              <a:rPr lang="en-US" sz="1600" dirty="0"/>
              <a:t>Direct the ride operator to make sure the ride is secured/locked out and all passengers are removed from the cars.</a:t>
            </a:r>
          </a:p>
          <a:p>
            <a:pPr marL="685800" lvl="1" indent="-228600">
              <a:lnSpc>
                <a:spcPct val="100000"/>
              </a:lnSpc>
              <a:spcBef>
                <a:spcPts val="0"/>
              </a:spcBef>
              <a:defRPr/>
            </a:pPr>
            <a:r>
              <a:rPr lang="en-US" sz="1600" dirty="0"/>
              <a:t>Ask the ride operator if there are any electrical hazards to guard against.</a:t>
            </a:r>
          </a:p>
          <a:p>
            <a:pPr marL="685800" lvl="1" indent="-228600">
              <a:lnSpc>
                <a:spcPct val="100000"/>
              </a:lnSpc>
              <a:spcBef>
                <a:spcPts val="0"/>
              </a:spcBef>
              <a:defRPr/>
            </a:pPr>
            <a:r>
              <a:rPr lang="en-US" sz="1600" dirty="0"/>
              <a:t>Direct staff at the head of the line to call 9-1-1 if it has not already been called.</a:t>
            </a:r>
          </a:p>
          <a:p>
            <a:pPr marL="0" indent="0">
              <a:spcBef>
                <a:spcPts val="0"/>
              </a:spcBef>
              <a:buNone/>
              <a:defRPr/>
            </a:pPr>
            <a:endParaRPr lang="en-US" sz="2667" dirty="0"/>
          </a:p>
        </p:txBody>
      </p:sp>
      <p:sp>
        <p:nvSpPr>
          <p:cNvPr id="6" name="Title 5"/>
          <p:cNvSpPr>
            <a:spLocks noGrp="1"/>
          </p:cNvSpPr>
          <p:nvPr>
            <p:ph type="title"/>
          </p:nvPr>
        </p:nvSpPr>
        <p:spPr>
          <a:xfrm>
            <a:off x="859592" y="388868"/>
            <a:ext cx="9889067" cy="1307852"/>
          </a:xfrm>
        </p:spPr>
        <p:txBody>
          <a:bodyPr rtlCol="0">
            <a:normAutofit/>
          </a:bodyPr>
          <a:lstStyle/>
          <a:p>
            <a:pPr>
              <a:defRPr/>
            </a:pPr>
            <a:r>
              <a:rPr lang="en-US" dirty="0"/>
              <a:t>Sudden Illness</a:t>
            </a:r>
            <a:br>
              <a:rPr lang="en-US" dirty="0"/>
            </a:br>
            <a:r>
              <a:rPr lang="en-US" sz="3200" dirty="0"/>
              <a:t>Scenario 3 </a:t>
            </a:r>
            <a:r>
              <a:rPr lang="en-US" sz="3200" b="1" dirty="0"/>
              <a:t>Answer 1</a:t>
            </a:r>
            <a:endParaRPr lang="en-US" sz="3200" dirty="0"/>
          </a:p>
        </p:txBody>
      </p:sp>
    </p:spTree>
    <p:extLst>
      <p:ext uri="{BB962C8B-B14F-4D97-AF65-F5344CB8AC3E}">
        <p14:creationId xmlns:p14="http://schemas.microsoft.com/office/powerpoint/2010/main" val="3815291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592" y="2459171"/>
            <a:ext cx="9928650" cy="1939658"/>
          </a:xfrm>
        </p:spPr>
        <p:txBody>
          <a:bodyPr rtlCol="0">
            <a:noAutofit/>
          </a:bodyPr>
          <a:lstStyle/>
          <a:p>
            <a:pPr marL="274320" indent="-274320">
              <a:lnSpc>
                <a:spcPct val="100000"/>
              </a:lnSpc>
              <a:spcBef>
                <a:spcPts val="0"/>
              </a:spcBef>
              <a:spcAft>
                <a:spcPts val="600"/>
              </a:spcAft>
              <a:buFont typeface="Arial" panose="020B0604020202020204" pitchFamily="34" charset="0"/>
              <a:buAutoNum type="arabicPeriod" startAt="2"/>
            </a:pPr>
            <a:r>
              <a:rPr lang="en-US" altLang="en-US" sz="1800" b="1" dirty="0"/>
              <a:t>How would you provide care?</a:t>
            </a:r>
          </a:p>
          <a:p>
            <a:pPr marL="685800" lvl="1" indent="-228600">
              <a:lnSpc>
                <a:spcPct val="100000"/>
              </a:lnSpc>
              <a:spcBef>
                <a:spcPts val="0"/>
              </a:spcBef>
            </a:pPr>
            <a:r>
              <a:rPr lang="en-US" altLang="en-US" sz="1800" dirty="0"/>
              <a:t>Assess the victim by performing a physical exam. Tell the victim not to move her head or neck. If the victim feels weak, lightheaded or dizzy, assist her in sitting or lying down while ensuring minimal movement of the head or neck.</a:t>
            </a:r>
          </a:p>
          <a:p>
            <a:pPr marL="685800" lvl="1" indent="-228600">
              <a:lnSpc>
                <a:spcPct val="100000"/>
              </a:lnSpc>
              <a:spcBef>
                <a:spcPts val="0"/>
              </a:spcBef>
            </a:pPr>
            <a:r>
              <a:rPr lang="en-US" altLang="en-US" sz="1800" dirty="0">
                <a:solidFill>
                  <a:srgbClr val="080808"/>
                </a:solidFill>
              </a:rPr>
              <a:t>Obtain a SAMPLE history.</a:t>
            </a:r>
          </a:p>
          <a:p>
            <a:pPr marL="685800" lvl="1" indent="-228600">
              <a:lnSpc>
                <a:spcPct val="100000"/>
              </a:lnSpc>
              <a:spcBef>
                <a:spcPts val="0"/>
              </a:spcBef>
            </a:pPr>
            <a:r>
              <a:rPr lang="en-US" altLang="en-US" sz="1800" dirty="0"/>
              <a:t>Reassure the victim and treat for shock, if necessary.</a:t>
            </a:r>
          </a:p>
          <a:p>
            <a:pPr lvl="1">
              <a:spcBef>
                <a:spcPts val="0"/>
              </a:spcBef>
              <a:buFont typeface="+mj-lt"/>
              <a:buAutoNum type="alphaLcPeriod"/>
              <a:defRPr/>
            </a:pPr>
            <a:endParaRPr lang="en-US" sz="1800" dirty="0"/>
          </a:p>
          <a:p>
            <a:pPr marL="0" indent="0">
              <a:spcBef>
                <a:spcPts val="0"/>
              </a:spcBef>
              <a:buNone/>
              <a:defRPr/>
            </a:pPr>
            <a:endParaRPr lang="en-US" sz="2667" dirty="0"/>
          </a:p>
        </p:txBody>
      </p:sp>
      <p:sp>
        <p:nvSpPr>
          <p:cNvPr id="6" name="Title 5"/>
          <p:cNvSpPr>
            <a:spLocks noGrp="1"/>
          </p:cNvSpPr>
          <p:nvPr>
            <p:ph type="title"/>
          </p:nvPr>
        </p:nvSpPr>
        <p:spPr>
          <a:xfrm>
            <a:off x="859592" y="388868"/>
            <a:ext cx="9889067" cy="1287532"/>
          </a:xfrm>
        </p:spPr>
        <p:txBody>
          <a:bodyPr rtlCol="0">
            <a:normAutofit/>
          </a:bodyPr>
          <a:lstStyle/>
          <a:p>
            <a:pPr>
              <a:defRPr/>
            </a:pPr>
            <a:r>
              <a:rPr lang="en-US" dirty="0"/>
              <a:t>Sudden Illness</a:t>
            </a:r>
            <a:br>
              <a:rPr lang="en-US" dirty="0"/>
            </a:br>
            <a:r>
              <a:rPr lang="en-US" sz="3200" dirty="0"/>
              <a:t>Scenario 3 </a:t>
            </a:r>
            <a:r>
              <a:rPr lang="en-US" sz="3200" b="1" dirty="0"/>
              <a:t>Answer 2</a:t>
            </a:r>
            <a:endParaRPr lang="en-US" sz="3200" dirty="0"/>
          </a:p>
        </p:txBody>
      </p:sp>
    </p:spTree>
    <p:extLst>
      <p:ext uri="{BB962C8B-B14F-4D97-AF65-F5344CB8AC3E}">
        <p14:creationId xmlns:p14="http://schemas.microsoft.com/office/powerpoint/2010/main" val="3445731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751841" y="3000293"/>
            <a:ext cx="10777550" cy="2130507"/>
          </a:xfrm>
        </p:spPr>
        <p:txBody>
          <a:bodyPr/>
          <a:lstStyle/>
          <a:p>
            <a:pPr eaLnBrk="1" hangingPunct="1"/>
            <a:r>
              <a:rPr lang="en-US" altLang="en-US" sz="4000" dirty="0"/>
              <a:t>Bleeding and Wound Care Scenarios</a:t>
            </a:r>
          </a:p>
        </p:txBody>
      </p:sp>
      <p:sp>
        <p:nvSpPr>
          <p:cNvPr id="2" name="TextBox 1"/>
          <p:cNvSpPr txBox="1"/>
          <p:nvPr/>
        </p:nvSpPr>
        <p:spPr>
          <a:xfrm>
            <a:off x="3121768" y="5026607"/>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Arts, Entertainment and Recreation</a:t>
            </a:r>
          </a:p>
        </p:txBody>
      </p:sp>
    </p:spTree>
    <p:custDataLst>
      <p:tags r:id="rId1"/>
    </p:custDataLst>
    <p:extLst>
      <p:ext uri="{BB962C8B-B14F-4D97-AF65-F5344CB8AC3E}">
        <p14:creationId xmlns:p14="http://schemas.microsoft.com/office/powerpoint/2010/main" val="1258146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a:t>Cold and Heat Injuries</a:t>
            </a:r>
            <a:br>
              <a:rPr lang="en-US" altLang="en-US" sz="3600" dirty="0"/>
            </a:br>
            <a:r>
              <a:rPr lang="en-US" altLang="en-US" sz="3600" dirty="0"/>
              <a:t>Scenarios</a:t>
            </a:r>
          </a:p>
        </p:txBody>
      </p:sp>
      <p:sp>
        <p:nvSpPr>
          <p:cNvPr id="5" name="TextBox 4"/>
          <p:cNvSpPr txBox="1"/>
          <p:nvPr/>
        </p:nvSpPr>
        <p:spPr>
          <a:xfrm>
            <a:off x="3077153" y="5038405"/>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Arts, Entertainment and Recreation</a:t>
            </a:r>
          </a:p>
        </p:txBody>
      </p:sp>
    </p:spTree>
    <p:extLst>
      <p:ext uri="{BB962C8B-B14F-4D97-AF65-F5344CB8AC3E}">
        <p14:creationId xmlns:p14="http://schemas.microsoft.com/office/powerpoint/2010/main" val="405014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596" y="2192066"/>
            <a:ext cx="9889067" cy="2453548"/>
          </a:xfrm>
        </p:spPr>
        <p:txBody>
          <a:bodyPr rtlCol="0">
            <a:noAutofit/>
          </a:bodyPr>
          <a:lstStyle/>
          <a:p>
            <a:pPr marL="0" indent="0">
              <a:lnSpc>
                <a:spcPct val="100000"/>
              </a:lnSpc>
              <a:spcBef>
                <a:spcPts val="0"/>
              </a:spcBef>
              <a:spcAft>
                <a:spcPts val="600"/>
              </a:spcAft>
              <a:buNone/>
              <a:defRPr/>
            </a:pPr>
            <a:r>
              <a:rPr lang="en-US" sz="1600" dirty="0"/>
              <a:t>An amusement park employee is assembling a bumper car ride. He has been working outside for approximately 3 hours. The temperature is 100°F and the humidity is high. The employee comes to you and tells you he has a bad headache and is feeling sick to his stomach. His skin is hot and dry, and he is breathing rapidly.</a:t>
            </a:r>
          </a:p>
          <a:p>
            <a:pPr marL="274320" indent="-274320">
              <a:lnSpc>
                <a:spcPct val="100000"/>
              </a:lnSpc>
              <a:spcBef>
                <a:spcPts val="0"/>
              </a:spcBef>
              <a:buFont typeface="+mj-lt"/>
              <a:buAutoNum type="arabicPeriod"/>
              <a:defRPr/>
            </a:pPr>
            <a:r>
              <a:rPr lang="en-US" sz="1800" b="1" dirty="0"/>
              <a:t>What would you do before providing first aid?</a:t>
            </a:r>
          </a:p>
          <a:p>
            <a:pPr marL="274320" indent="-274320">
              <a:lnSpc>
                <a:spcPct val="100000"/>
              </a:lnSpc>
              <a:spcBef>
                <a:spcPts val="0"/>
              </a:spcBef>
              <a:buFont typeface="+mj-lt"/>
              <a:buAutoNum type="arabicPeriod"/>
              <a:defRPr/>
            </a:pPr>
            <a:r>
              <a:rPr lang="en-US" sz="1800" b="1" dirty="0"/>
              <a:t>How would you provide care?</a:t>
            </a:r>
          </a:p>
          <a:p>
            <a:pPr marL="609585" lvl="1" indent="0">
              <a:spcBef>
                <a:spcPts val="0"/>
              </a:spcBef>
              <a:buNone/>
              <a:defRPr/>
            </a:pPr>
            <a:endParaRPr lang="en-US" dirty="0"/>
          </a:p>
        </p:txBody>
      </p:sp>
      <p:sp>
        <p:nvSpPr>
          <p:cNvPr id="2" name="Title 1"/>
          <p:cNvSpPr>
            <a:spLocks noGrp="1"/>
          </p:cNvSpPr>
          <p:nvPr>
            <p:ph type="title"/>
          </p:nvPr>
        </p:nvSpPr>
        <p:spPr>
          <a:xfrm>
            <a:off x="1104597" y="520201"/>
            <a:ext cx="9889067" cy="1388428"/>
          </a:xfrm>
        </p:spPr>
        <p:txBody>
          <a:bodyPr rtlCol="0">
            <a:normAutofit/>
          </a:bodyPr>
          <a:lstStyle/>
          <a:p>
            <a:pPr>
              <a:defRPr/>
            </a:pPr>
            <a:r>
              <a:rPr lang="en-US" dirty="0"/>
              <a:t>Cold and Heat Injuries</a:t>
            </a:r>
            <a:br>
              <a:rPr lang="en-US" dirty="0"/>
            </a:br>
            <a:r>
              <a:rPr lang="en-US" sz="3200" dirty="0"/>
              <a:t>Scenario 1</a:t>
            </a:r>
          </a:p>
        </p:txBody>
      </p:sp>
    </p:spTree>
    <p:extLst>
      <p:ext uri="{BB962C8B-B14F-4D97-AF65-F5344CB8AC3E}">
        <p14:creationId xmlns:p14="http://schemas.microsoft.com/office/powerpoint/2010/main" val="19106845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701" y="2460528"/>
            <a:ext cx="9889067" cy="1184798"/>
          </a:xfrm>
        </p:spPr>
        <p:txBody>
          <a:bodyPr rtlCol="0">
            <a:normAutofit/>
          </a:bodyPr>
          <a:lstStyle/>
          <a:p>
            <a:pPr marL="342900" indent="-342900">
              <a:lnSpc>
                <a:spcPct val="100000"/>
              </a:lnSpc>
              <a:spcBef>
                <a:spcPts val="0"/>
              </a:spcBef>
              <a:spcAft>
                <a:spcPts val="600"/>
              </a:spcAft>
              <a:buFont typeface="+mj-lt"/>
              <a:buAutoNum type="arabicPeriod"/>
              <a:defRPr/>
            </a:pPr>
            <a:r>
              <a:rPr lang="en-US" sz="1800" b="1" dirty="0"/>
              <a:t>What would you do before providing first aid?</a:t>
            </a:r>
            <a:endParaRPr lang="en-US" sz="1200" b="1" dirty="0"/>
          </a:p>
          <a:p>
            <a:pPr marL="975766" lvl="1" indent="-285750" defTabSz="609585">
              <a:lnSpc>
                <a:spcPct val="100000"/>
              </a:lnSpc>
              <a:spcBef>
                <a:spcPts val="0"/>
              </a:spcBef>
              <a:spcAft>
                <a:spcPts val="600"/>
              </a:spcAft>
              <a:defRPr/>
            </a:pPr>
            <a:r>
              <a:rPr lang="en-US" sz="1600" dirty="0">
                <a:solidFill>
                  <a:srgbClr val="EDEFEC">
                    <a:lumMod val="10000"/>
                  </a:srgbClr>
                </a:solidFill>
              </a:rPr>
              <a:t>Secure permission to provide first aid.</a:t>
            </a:r>
          </a:p>
          <a:p>
            <a:pPr marL="975766" lvl="1" indent="-285750" defTabSz="609585">
              <a:lnSpc>
                <a:spcPct val="100000"/>
              </a:lnSpc>
              <a:spcBef>
                <a:spcPts val="0"/>
              </a:spcBef>
              <a:spcAft>
                <a:spcPts val="600"/>
              </a:spcAft>
              <a:defRPr/>
            </a:pPr>
            <a:r>
              <a:rPr lang="en-US" sz="1600" dirty="0">
                <a:solidFill>
                  <a:srgbClr val="EDEFEC">
                    <a:lumMod val="10000"/>
                  </a:srgbClr>
                </a:solidFill>
              </a:rPr>
              <a:t>Call 9-1-1. </a:t>
            </a:r>
          </a:p>
          <a:p>
            <a:pPr marL="609585" lvl="1" indent="0">
              <a:spcBef>
                <a:spcPts val="0"/>
              </a:spcBef>
              <a:buNone/>
              <a:defRPr/>
            </a:pPr>
            <a:endParaRPr lang="en-US" sz="1800" dirty="0"/>
          </a:p>
          <a:p>
            <a:pPr marL="0" indent="0">
              <a:spcBef>
                <a:spcPts val="0"/>
              </a:spcBef>
              <a:buNone/>
              <a:defRPr/>
            </a:pPr>
            <a:endParaRPr lang="en-US" dirty="0"/>
          </a:p>
        </p:txBody>
      </p:sp>
      <p:sp>
        <p:nvSpPr>
          <p:cNvPr id="6" name="Title 5"/>
          <p:cNvSpPr>
            <a:spLocks noGrp="1"/>
          </p:cNvSpPr>
          <p:nvPr>
            <p:ph type="title"/>
          </p:nvPr>
        </p:nvSpPr>
        <p:spPr>
          <a:xfrm>
            <a:off x="927702" y="481290"/>
            <a:ext cx="9889067" cy="1164630"/>
          </a:xfrm>
        </p:spPr>
        <p:txBody>
          <a:bodyPr rtlCol="0">
            <a:normAutofit/>
          </a:bodyPr>
          <a:lstStyle/>
          <a:p>
            <a:pPr>
              <a:defRPr/>
            </a:pPr>
            <a:r>
              <a:rPr lang="en-US" sz="4000" dirty="0"/>
              <a:t>Cold and Heat Injuries</a:t>
            </a:r>
            <a:r>
              <a:rPr lang="en-US" dirty="0"/>
              <a:t/>
            </a:r>
            <a:br>
              <a:rPr lang="en-US" dirty="0"/>
            </a:br>
            <a:r>
              <a:rPr lang="en-US" sz="3600" dirty="0"/>
              <a:t>Scenario 1 </a:t>
            </a:r>
            <a:r>
              <a:rPr lang="en-US" sz="3600" b="1" dirty="0"/>
              <a:t>Answer 1</a:t>
            </a:r>
            <a:endParaRPr lang="en-US" sz="3600" dirty="0"/>
          </a:p>
        </p:txBody>
      </p:sp>
    </p:spTree>
    <p:extLst>
      <p:ext uri="{BB962C8B-B14F-4D97-AF65-F5344CB8AC3E}">
        <p14:creationId xmlns:p14="http://schemas.microsoft.com/office/powerpoint/2010/main" val="34159930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702" y="2402669"/>
            <a:ext cx="9889067" cy="2052662"/>
          </a:xfrm>
        </p:spPr>
        <p:txBody>
          <a:bodyPr rtlCol="0">
            <a:normAutofit/>
          </a:bodyPr>
          <a:lstStyle/>
          <a:p>
            <a:pPr marL="0" indent="0">
              <a:lnSpc>
                <a:spcPct val="100000"/>
              </a:lnSpc>
              <a:spcBef>
                <a:spcPts val="0"/>
              </a:spcBef>
              <a:spcAft>
                <a:spcPts val="600"/>
              </a:spcAft>
              <a:buNone/>
            </a:pPr>
            <a:r>
              <a:rPr lang="en-US" altLang="en-US" sz="1800" b="1" dirty="0"/>
              <a:t>2. How would you provide care?</a:t>
            </a:r>
            <a:endParaRPr lang="en-US" altLang="en-US" sz="1200" b="1" dirty="0"/>
          </a:p>
          <a:p>
            <a:pPr marL="685800" lvl="1">
              <a:lnSpc>
                <a:spcPct val="100000"/>
              </a:lnSpc>
              <a:spcBef>
                <a:spcPts val="0"/>
              </a:spcBef>
            </a:pPr>
            <a:r>
              <a:rPr lang="en-US" altLang="en-US" sz="1600" dirty="0"/>
              <a:t>Remove his outer clothing.</a:t>
            </a:r>
          </a:p>
          <a:p>
            <a:pPr marL="685800" lvl="1">
              <a:lnSpc>
                <a:spcPct val="100000"/>
              </a:lnSpc>
              <a:spcBef>
                <a:spcPts val="0"/>
              </a:spcBef>
            </a:pPr>
            <a:r>
              <a:rPr lang="en-US" altLang="en-US" sz="1600" dirty="0"/>
              <a:t>Immediately cool him by immersing him up to the neck in cold water. If immersion in cold water is not possible, place him in a cold shower or move to a cool area and cover as much of the body as possible with cold, wet towels. </a:t>
            </a:r>
          </a:p>
          <a:p>
            <a:pPr marL="685800" lvl="1">
              <a:lnSpc>
                <a:spcPct val="100000"/>
              </a:lnSpc>
              <a:spcBef>
                <a:spcPts val="0"/>
              </a:spcBef>
            </a:pPr>
            <a:r>
              <a:rPr lang="en-US" altLang="en-US" sz="1600" dirty="0"/>
              <a:t>Do not give any liquids because he is nauseous. </a:t>
            </a:r>
          </a:p>
          <a:p>
            <a:pPr marL="685800" lvl="1">
              <a:lnSpc>
                <a:spcPct val="100000"/>
              </a:lnSpc>
              <a:spcBef>
                <a:spcPts val="0"/>
              </a:spcBef>
            </a:pPr>
            <a:r>
              <a:rPr lang="en-US" altLang="en-US" sz="1600" dirty="0"/>
              <a:t>Monitor his breathing and be ready to give CPR if needed.</a:t>
            </a:r>
          </a:p>
          <a:p>
            <a:pPr lvl="1">
              <a:spcBef>
                <a:spcPts val="0"/>
              </a:spcBef>
              <a:buFont typeface="+mj-lt"/>
              <a:buAutoNum type="alphaLcPeriod"/>
              <a:defRPr/>
            </a:pPr>
            <a:endParaRPr lang="en-US" sz="1800" dirty="0"/>
          </a:p>
          <a:p>
            <a:pPr marL="0" indent="0">
              <a:spcBef>
                <a:spcPts val="0"/>
              </a:spcBef>
              <a:buNone/>
              <a:defRPr/>
            </a:pPr>
            <a:endParaRPr lang="en-US" dirty="0"/>
          </a:p>
        </p:txBody>
      </p:sp>
      <p:sp>
        <p:nvSpPr>
          <p:cNvPr id="6" name="Title 5"/>
          <p:cNvSpPr>
            <a:spLocks noGrp="1"/>
          </p:cNvSpPr>
          <p:nvPr>
            <p:ph type="title"/>
          </p:nvPr>
        </p:nvSpPr>
        <p:spPr>
          <a:xfrm>
            <a:off x="927702" y="481290"/>
            <a:ext cx="9889067" cy="1205270"/>
          </a:xfrm>
        </p:spPr>
        <p:txBody>
          <a:bodyPr rtlCol="0">
            <a:normAutofit/>
          </a:bodyPr>
          <a:lstStyle/>
          <a:p>
            <a:pPr>
              <a:defRPr/>
            </a:pPr>
            <a:r>
              <a:rPr lang="en-US" dirty="0"/>
              <a:t>Cold and Heat Injuries</a:t>
            </a:r>
            <a:br>
              <a:rPr lang="en-US" dirty="0"/>
            </a:br>
            <a:r>
              <a:rPr lang="en-US" sz="3200" dirty="0"/>
              <a:t>Scenario 1 </a:t>
            </a:r>
            <a:r>
              <a:rPr lang="en-US" sz="3200" b="1" dirty="0"/>
              <a:t>Answer 2</a:t>
            </a:r>
            <a:endParaRPr lang="en-US" sz="3200" dirty="0"/>
          </a:p>
        </p:txBody>
      </p:sp>
    </p:spTree>
    <p:extLst>
      <p:ext uri="{BB962C8B-B14F-4D97-AF65-F5344CB8AC3E}">
        <p14:creationId xmlns:p14="http://schemas.microsoft.com/office/powerpoint/2010/main" val="35408520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CPR and AED</a:t>
            </a:r>
            <a:br>
              <a:rPr lang="en-US" sz="3600" dirty="0"/>
            </a:br>
            <a:r>
              <a:rPr lang="en-US" sz="3600" dirty="0"/>
              <a:t>Scenarios</a:t>
            </a:r>
          </a:p>
        </p:txBody>
      </p:sp>
      <p:sp>
        <p:nvSpPr>
          <p:cNvPr id="4" name="TextBox 3"/>
          <p:cNvSpPr txBox="1"/>
          <p:nvPr/>
        </p:nvSpPr>
        <p:spPr>
          <a:xfrm>
            <a:off x="3077153" y="5038405"/>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Arts, Entertainment and Recreation</a:t>
            </a:r>
          </a:p>
        </p:txBody>
      </p:sp>
    </p:spTree>
    <p:extLst>
      <p:ext uri="{BB962C8B-B14F-4D97-AF65-F5344CB8AC3E}">
        <p14:creationId xmlns:p14="http://schemas.microsoft.com/office/powerpoint/2010/main" val="351004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42742"/>
            <a:ext cx="10515600" cy="1572516"/>
          </a:xfrm>
        </p:spPr>
        <p:txBody>
          <a:bodyPr numCol="1">
            <a:noAutofit/>
          </a:bodyPr>
          <a:lstStyle/>
          <a:p>
            <a:pPr marL="0" indent="0">
              <a:lnSpc>
                <a:spcPct val="100000"/>
              </a:lnSpc>
              <a:spcBef>
                <a:spcPts val="0"/>
              </a:spcBef>
              <a:spcAft>
                <a:spcPts val="600"/>
              </a:spcAft>
              <a:buNone/>
            </a:pPr>
            <a:r>
              <a:rPr lang="en-US" sz="1600" dirty="0"/>
              <a:t>You and the rest of the cast from the Cromwell Bridge Ensemble are rehearsing for a play that will open tomorrow afternoon. Suddenly and without warning, one of the actors collapses on stage. Initially, the cast thought he lost his balance or was clowning around, but when you approach him, you find that he is unresponsive and not breathing. </a:t>
            </a:r>
          </a:p>
          <a:p>
            <a:pPr marL="342900" indent="-342900">
              <a:lnSpc>
                <a:spcPct val="100000"/>
              </a:lnSpc>
              <a:spcBef>
                <a:spcPts val="0"/>
              </a:spcBef>
              <a:buFont typeface="+mj-lt"/>
              <a:buAutoNum type="arabicPeriod"/>
            </a:pPr>
            <a:r>
              <a:rPr lang="en-US" sz="1800" b="1" dirty="0"/>
              <a:t>What would you do before providing first aid?</a:t>
            </a:r>
          </a:p>
          <a:p>
            <a:pPr marL="342900" indent="-342900">
              <a:lnSpc>
                <a:spcPct val="100000"/>
              </a:lnSpc>
              <a:spcBef>
                <a:spcPts val="0"/>
              </a:spcBef>
              <a:buFont typeface="+mj-lt"/>
              <a:buAutoNum type="arabicPeriod"/>
            </a:pPr>
            <a:r>
              <a:rPr lang="en-US" sz="1800" b="1" dirty="0"/>
              <a:t>How would you provide care?</a:t>
            </a:r>
          </a:p>
          <a:p>
            <a:pPr marL="609585" lvl="1" indent="0">
              <a:spcAft>
                <a:spcPts val="800"/>
              </a:spcAft>
              <a:buNone/>
            </a:pPr>
            <a:endParaRPr lang="en-US" sz="2400" dirty="0"/>
          </a:p>
        </p:txBody>
      </p:sp>
      <p:sp>
        <p:nvSpPr>
          <p:cNvPr id="2" name="Title 1"/>
          <p:cNvSpPr>
            <a:spLocks noGrp="1"/>
          </p:cNvSpPr>
          <p:nvPr>
            <p:ph type="title"/>
          </p:nvPr>
        </p:nvSpPr>
        <p:spPr/>
        <p:txBody>
          <a:bodyPr>
            <a:normAutofit/>
          </a:bodyPr>
          <a:lstStyle/>
          <a:p>
            <a:r>
              <a:rPr lang="en-US" dirty="0"/>
              <a:t>CPR and AED </a:t>
            </a:r>
            <a:br>
              <a:rPr lang="en-US" dirty="0"/>
            </a:br>
            <a:r>
              <a:rPr lang="en-US" sz="3200" dirty="0"/>
              <a:t>Scenario 1, Part 1</a:t>
            </a:r>
          </a:p>
        </p:txBody>
      </p:sp>
    </p:spTree>
    <p:extLst>
      <p:ext uri="{BB962C8B-B14F-4D97-AF65-F5344CB8AC3E}">
        <p14:creationId xmlns:p14="http://schemas.microsoft.com/office/powerpoint/2010/main" val="35561867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403" y="2949529"/>
            <a:ext cx="10515600" cy="958943"/>
          </a:xfrm>
        </p:spPr>
        <p:txBody>
          <a:bodyPr/>
          <a:lstStyle/>
          <a:p>
            <a:pPr marL="342900" lvl="0" indent="-342900">
              <a:lnSpc>
                <a:spcPct val="100000"/>
              </a:lnSpc>
              <a:spcBef>
                <a:spcPts val="0"/>
              </a:spcBef>
              <a:spcAft>
                <a:spcPts val="600"/>
              </a:spcAft>
              <a:buFont typeface="+mj-lt"/>
              <a:buAutoNum type="arabicPeriod"/>
            </a:pPr>
            <a:r>
              <a:rPr lang="en-US" sz="2000" b="1" dirty="0"/>
              <a:t>What would you do before providing first aid?</a:t>
            </a:r>
          </a:p>
          <a:p>
            <a:pPr marL="728124" lvl="1" indent="-342900">
              <a:lnSpc>
                <a:spcPct val="100000"/>
              </a:lnSpc>
              <a:spcBef>
                <a:spcPts val="0"/>
              </a:spcBef>
            </a:pPr>
            <a:r>
              <a:rPr lang="en-US" sz="2000" dirty="0"/>
              <a:t>Have a crew member call 9-1-1 and get an AED if one is available.</a:t>
            </a:r>
          </a:p>
          <a:p>
            <a:pPr marL="1066774" lvl="1" indent="0">
              <a:buNone/>
            </a:pPr>
            <a:endParaRPr lang="en-US" sz="1800" dirty="0"/>
          </a:p>
          <a:p>
            <a:pPr marL="0" indent="0">
              <a:buNone/>
            </a:pPr>
            <a:endParaRPr lang="en-US" dirty="0"/>
          </a:p>
        </p:txBody>
      </p:sp>
      <p:sp>
        <p:nvSpPr>
          <p:cNvPr id="6" name="Title 5"/>
          <p:cNvSpPr>
            <a:spLocks noGrp="1"/>
          </p:cNvSpPr>
          <p:nvPr>
            <p:ph type="title"/>
          </p:nvPr>
        </p:nvSpPr>
        <p:spPr>
          <a:xfrm>
            <a:off x="838199" y="201003"/>
            <a:ext cx="10594009" cy="1325033"/>
          </a:xfrm>
        </p:spPr>
        <p:txBody>
          <a:bodyPr>
            <a:normAutofit/>
          </a:bodyPr>
          <a:lstStyle/>
          <a:p>
            <a:r>
              <a:rPr lang="en-US" dirty="0"/>
              <a:t>CPR and AED </a:t>
            </a:r>
            <a:br>
              <a:rPr lang="en-US" dirty="0"/>
            </a:br>
            <a:r>
              <a:rPr lang="en-US" sz="3200" dirty="0"/>
              <a:t>Scenario 1, Part 1 </a:t>
            </a:r>
            <a:r>
              <a:rPr lang="en-US" sz="3200" b="1" dirty="0"/>
              <a:t>Answer 1</a:t>
            </a:r>
            <a:endParaRPr lang="en-US" sz="3200" dirty="0"/>
          </a:p>
        </p:txBody>
      </p:sp>
    </p:spTree>
    <p:extLst>
      <p:ext uri="{BB962C8B-B14F-4D97-AF65-F5344CB8AC3E}">
        <p14:creationId xmlns:p14="http://schemas.microsoft.com/office/powerpoint/2010/main" val="984755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77"/>
            <a:ext cx="10515600" cy="2781247"/>
          </a:xfrm>
        </p:spPr>
        <p:txBody>
          <a:bodyPr numCol="1">
            <a:noAutofit/>
          </a:bodyPr>
          <a:lstStyle/>
          <a:p>
            <a:pPr marL="0" indent="0" fontAlgn="base">
              <a:lnSpc>
                <a:spcPct val="100000"/>
              </a:lnSpc>
              <a:spcBef>
                <a:spcPts val="0"/>
              </a:spcBef>
              <a:spcAft>
                <a:spcPts val="600"/>
              </a:spcAft>
              <a:buNone/>
            </a:pPr>
            <a:r>
              <a:rPr lang="en-US" sz="1800" b="1" dirty="0"/>
              <a:t>2. How would you provide care?</a:t>
            </a:r>
            <a:r>
              <a:rPr lang="en-US" sz="1800" dirty="0"/>
              <a:t>​</a:t>
            </a:r>
          </a:p>
          <a:p>
            <a:pPr marL="685800" lvl="1" indent="-228600" fontAlgn="base">
              <a:lnSpc>
                <a:spcPct val="100000"/>
              </a:lnSpc>
              <a:spcBef>
                <a:spcPts val="0"/>
              </a:spcBef>
            </a:pPr>
            <a:r>
              <a:rPr lang="en-US" sz="1600" dirty="0"/>
              <a:t>Provide CPR:​</a:t>
            </a:r>
          </a:p>
          <a:p>
            <a:pPr marL="685800" lvl="2" indent="-228600" fontAlgn="base">
              <a:lnSpc>
                <a:spcPct val="100000"/>
              </a:lnSpc>
              <a:spcBef>
                <a:spcPts val="0"/>
              </a:spcBef>
            </a:pPr>
            <a:r>
              <a:rPr lang="en-US" sz="1600" dirty="0"/>
              <a:t>Expose the chest. Put the heel of your hand on the breastbone in the center of the chest and put your second hand on top of the first. Interlock the fingers.​</a:t>
            </a:r>
          </a:p>
          <a:p>
            <a:pPr marL="685800" lvl="2" indent="-228600" fontAlgn="base">
              <a:lnSpc>
                <a:spcPct val="100000"/>
              </a:lnSpc>
              <a:spcBef>
                <a:spcPts val="0"/>
              </a:spcBef>
            </a:pPr>
            <a:r>
              <a:rPr lang="en-US" sz="1600" dirty="0"/>
              <a:t>Give 30 compressions at a rate of 100–120 per minute and at a depth of at least 2 inches but not more than 2.4 inches.​</a:t>
            </a:r>
          </a:p>
          <a:p>
            <a:pPr marL="685800" lvl="2" indent="-228600" fontAlgn="base">
              <a:lnSpc>
                <a:spcPct val="100000"/>
              </a:lnSpc>
              <a:spcBef>
                <a:spcPts val="0"/>
              </a:spcBef>
            </a:pPr>
            <a:r>
              <a:rPr lang="en-US" sz="1600" dirty="0"/>
              <a:t>Tilt the head and lift the chin to open the airway, and then give 2 rescue breaths. Each breath should be given over 1 second or until the chest rises.​</a:t>
            </a:r>
          </a:p>
          <a:p>
            <a:pPr marL="685800" lvl="2" indent="-228600" fontAlgn="base">
              <a:lnSpc>
                <a:spcPct val="100000"/>
              </a:lnSpc>
              <a:spcBef>
                <a:spcPts val="0"/>
              </a:spcBef>
            </a:pPr>
            <a:r>
              <a:rPr lang="en-US" sz="1600" dirty="0"/>
              <a:t>Continue giving 30 compressions and 2 breaths until an AED arrives at the scene and is ready to use, professional help arrives and takes over, or the victim begins to breathe on his own.</a:t>
            </a:r>
          </a:p>
          <a:p>
            <a:pPr marL="609585" lvl="1" indent="0">
              <a:spcAft>
                <a:spcPts val="800"/>
              </a:spcAft>
              <a:buNone/>
            </a:pPr>
            <a:endParaRPr lang="en-US" sz="2933" dirty="0"/>
          </a:p>
        </p:txBody>
      </p:sp>
      <p:sp>
        <p:nvSpPr>
          <p:cNvPr id="2" name="Title 1"/>
          <p:cNvSpPr>
            <a:spLocks noGrp="1"/>
          </p:cNvSpPr>
          <p:nvPr>
            <p:ph type="title"/>
          </p:nvPr>
        </p:nvSpPr>
        <p:spPr/>
        <p:txBody>
          <a:bodyPr>
            <a:normAutofit/>
          </a:bodyPr>
          <a:lstStyle/>
          <a:p>
            <a:r>
              <a:rPr lang="en-US" dirty="0"/>
              <a:t>CPR and AED </a:t>
            </a:r>
            <a:br>
              <a:rPr lang="en-US" dirty="0"/>
            </a:br>
            <a:r>
              <a:rPr lang="en-US" sz="3200" dirty="0"/>
              <a:t>Scenario 1 Part 1 Answer 2</a:t>
            </a:r>
          </a:p>
        </p:txBody>
      </p:sp>
    </p:spTree>
    <p:extLst>
      <p:ext uri="{BB962C8B-B14F-4D97-AF65-F5344CB8AC3E}">
        <p14:creationId xmlns:p14="http://schemas.microsoft.com/office/powerpoint/2010/main" val="862659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CPR and AED </a:t>
            </a:r>
            <a:br>
              <a:rPr lang="en-US" dirty="0"/>
            </a:br>
            <a:r>
              <a:rPr lang="en-US" sz="3200" dirty="0"/>
              <a:t>Scenario 1 Part 2</a:t>
            </a:r>
          </a:p>
        </p:txBody>
      </p:sp>
      <p:sp>
        <p:nvSpPr>
          <p:cNvPr id="5" name="Content Placeholder 4"/>
          <p:cNvSpPr>
            <a:spLocks noGrp="1"/>
          </p:cNvSpPr>
          <p:nvPr>
            <p:ph idx="1"/>
          </p:nvPr>
        </p:nvSpPr>
        <p:spPr>
          <a:xfrm>
            <a:off x="838200" y="2989776"/>
            <a:ext cx="10515600" cy="878449"/>
          </a:xfrm>
        </p:spPr>
        <p:txBody>
          <a:bodyPr/>
          <a:lstStyle/>
          <a:p>
            <a:pPr marL="274320" indent="-274320">
              <a:lnSpc>
                <a:spcPct val="100000"/>
              </a:lnSpc>
              <a:spcBef>
                <a:spcPts val="0"/>
              </a:spcBef>
              <a:spcAft>
                <a:spcPts val="600"/>
              </a:spcAft>
              <a:buNone/>
            </a:pPr>
            <a:r>
              <a:rPr lang="en-US" sz="1800" dirty="0"/>
              <a:t>A crew member returns to the stage with an AED. She tells you that EMS is on the way. </a:t>
            </a:r>
          </a:p>
          <a:p>
            <a:pPr marL="274320" indent="-274320">
              <a:lnSpc>
                <a:spcPct val="100000"/>
              </a:lnSpc>
              <a:spcBef>
                <a:spcPts val="0"/>
              </a:spcBef>
              <a:spcAft>
                <a:spcPts val="600"/>
              </a:spcAft>
              <a:buFont typeface="+mj-lt"/>
              <a:buAutoNum type="arabicPeriod"/>
            </a:pPr>
            <a:r>
              <a:rPr lang="en-US" sz="1800" b="1" dirty="0"/>
              <a:t>How would you provide care?  </a:t>
            </a:r>
          </a:p>
        </p:txBody>
      </p:sp>
    </p:spTree>
    <p:extLst>
      <p:ext uri="{BB962C8B-B14F-4D97-AF65-F5344CB8AC3E}">
        <p14:creationId xmlns:p14="http://schemas.microsoft.com/office/powerpoint/2010/main" val="3898203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838200" y="164679"/>
            <a:ext cx="10594009" cy="1325033"/>
          </a:xfrm>
        </p:spPr>
        <p:txBody>
          <a:bodyPr>
            <a:noAutofit/>
          </a:bodyPr>
          <a:lstStyle/>
          <a:p>
            <a:r>
              <a:rPr lang="en-US" dirty="0"/>
              <a:t>CPR and AED </a:t>
            </a:r>
            <a:r>
              <a:rPr lang="en-US" sz="4800" dirty="0"/>
              <a:t/>
            </a:r>
            <a:br>
              <a:rPr lang="en-US" sz="4800" dirty="0"/>
            </a:br>
            <a:r>
              <a:rPr lang="en-US" sz="3200" dirty="0"/>
              <a:t>Scenario 1 Part 2 </a:t>
            </a:r>
            <a:r>
              <a:rPr lang="en-US" sz="3200" b="1" dirty="0"/>
              <a:t>Answer</a:t>
            </a:r>
            <a:endParaRPr lang="en-US" sz="3200" i="1" dirty="0"/>
          </a:p>
        </p:txBody>
      </p:sp>
      <p:sp>
        <p:nvSpPr>
          <p:cNvPr id="6" name="Content Placeholder 2"/>
          <p:cNvSpPr txBox="1">
            <a:spLocks/>
          </p:cNvSpPr>
          <p:nvPr/>
        </p:nvSpPr>
        <p:spPr>
          <a:xfrm>
            <a:off x="838200" y="1786615"/>
            <a:ext cx="10178197" cy="3284770"/>
          </a:xfrm>
          <a:prstGeom prst="rect">
            <a:avLst/>
          </a:prstGeom>
        </p:spPr>
        <p:txBody>
          <a:bodyPr vert="horz" lIns="121920" tIns="60960" rIns="121920" bIns="6096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indent="-274320" defTabSz="609585">
              <a:defRPr/>
            </a:pPr>
            <a:r>
              <a:rPr lang="en-US" sz="1800" b="1" dirty="0">
                <a:solidFill>
                  <a:srgbClr val="EDEFEC">
                    <a:lumMod val="10000"/>
                  </a:srgbClr>
                </a:solidFill>
                <a:latin typeface="Arial" panose="020B0604020202020204" pitchFamily="34" charset="0"/>
                <a:cs typeface="Arial" panose="020B0604020202020204" pitchFamily="34" charset="0"/>
              </a:rPr>
              <a:t>How would you provide care?</a:t>
            </a:r>
          </a:p>
          <a:p>
            <a:pPr marL="685800" lvl="1" indent="-228600" defTabSz="609585">
              <a:spcAft>
                <a:spcPts val="0"/>
              </a:spcAft>
              <a:buFont typeface="Arial" panose="020B0604020202020204" pitchFamily="34" charset="0"/>
              <a:buChar char="•"/>
              <a:defRPr/>
            </a:pPr>
            <a:r>
              <a:rPr lang="en-US" sz="1600" dirty="0">
                <a:solidFill>
                  <a:srgbClr val="EDEFEC">
                    <a:lumMod val="10000"/>
                  </a:srgbClr>
                </a:solidFill>
                <a:latin typeface="Arial" panose="020B0604020202020204" pitchFamily="34" charset="0"/>
                <a:cs typeface="Arial" panose="020B0604020202020204" pitchFamily="34" charset="0"/>
              </a:rPr>
              <a:t>Direct a crew member to go outside, watch for EMS, and guide them to the victim.</a:t>
            </a:r>
          </a:p>
          <a:p>
            <a:pPr marL="685800" lvl="1" indent="-228600" defTabSz="609585">
              <a:spcAft>
                <a:spcPts val="0"/>
              </a:spcAft>
              <a:buFont typeface="Arial" panose="020B0604020202020204" pitchFamily="34" charset="0"/>
              <a:buChar char="•"/>
              <a:defRPr/>
            </a:pPr>
            <a:r>
              <a:rPr lang="en-US" sz="1600" dirty="0">
                <a:solidFill>
                  <a:srgbClr val="EDEFEC">
                    <a:lumMod val="10000"/>
                  </a:srgbClr>
                </a:solidFill>
                <a:latin typeface="Arial" panose="020B0604020202020204" pitchFamily="34" charset="0"/>
                <a:cs typeface="Arial" panose="020B0604020202020204" pitchFamily="34" charset="0"/>
              </a:rPr>
              <a:t>Place the AED by the victim’s shoulder and turn it on.</a:t>
            </a:r>
          </a:p>
          <a:p>
            <a:pPr marL="685800" lvl="1" indent="-228600" defTabSz="609585">
              <a:spcAft>
                <a:spcPts val="0"/>
              </a:spcAft>
              <a:buFont typeface="Arial" panose="020B0604020202020204" pitchFamily="34" charset="0"/>
              <a:buChar char="•"/>
              <a:defRPr/>
            </a:pPr>
            <a:r>
              <a:rPr lang="en-US" sz="1600" dirty="0">
                <a:solidFill>
                  <a:srgbClr val="EDEFEC">
                    <a:lumMod val="10000"/>
                  </a:srgbClr>
                </a:solidFill>
                <a:latin typeface="Arial" panose="020B0604020202020204" pitchFamily="34" charset="0"/>
                <a:cs typeface="Arial" panose="020B0604020202020204" pitchFamily="34" charset="0"/>
              </a:rPr>
              <a:t>Quickly dry or shave the pad placement area on the chest if necessary.</a:t>
            </a:r>
          </a:p>
          <a:p>
            <a:pPr marL="685800" lvl="1" indent="-228600" defTabSz="609585">
              <a:spcAft>
                <a:spcPts val="0"/>
              </a:spcAft>
              <a:buFont typeface="Arial" panose="020B0604020202020204" pitchFamily="34" charset="0"/>
              <a:buChar char="•"/>
              <a:defRPr/>
            </a:pPr>
            <a:r>
              <a:rPr lang="en-US" sz="1600" dirty="0">
                <a:solidFill>
                  <a:srgbClr val="EDEFEC">
                    <a:lumMod val="10000"/>
                  </a:srgbClr>
                </a:solidFill>
                <a:latin typeface="Arial" panose="020B0604020202020204" pitchFamily="34" charset="0"/>
                <a:cs typeface="Arial" panose="020B0604020202020204" pitchFamily="34" charset="0"/>
              </a:rPr>
              <a:t>Apply the adult pads to the victim’s chest. If needed, plug the cables into the AED.</a:t>
            </a:r>
          </a:p>
          <a:p>
            <a:pPr marL="685800" lvl="1" indent="-228600" defTabSz="609585">
              <a:spcAft>
                <a:spcPts val="0"/>
              </a:spcAft>
              <a:buFont typeface="Arial" panose="020B0604020202020204" pitchFamily="34" charset="0"/>
              <a:buChar char="•"/>
              <a:defRPr/>
            </a:pPr>
            <a:r>
              <a:rPr lang="en-US" sz="1600" dirty="0">
                <a:solidFill>
                  <a:srgbClr val="EDEFEC">
                    <a:lumMod val="10000"/>
                  </a:srgbClr>
                </a:solidFill>
                <a:latin typeface="Arial" panose="020B0604020202020204" pitchFamily="34" charset="0"/>
                <a:cs typeface="Arial" panose="020B0604020202020204" pitchFamily="34" charset="0"/>
              </a:rPr>
              <a:t>Stay clear during rhythm analysis. </a:t>
            </a:r>
          </a:p>
          <a:p>
            <a:pPr marL="685800" lvl="1" indent="-228600" defTabSz="609585">
              <a:spcAft>
                <a:spcPts val="0"/>
              </a:spcAft>
              <a:buFont typeface="Arial" panose="020B0604020202020204" pitchFamily="34" charset="0"/>
              <a:buChar char="•"/>
              <a:defRPr/>
            </a:pPr>
            <a:r>
              <a:rPr lang="en-US" sz="1600" dirty="0">
                <a:solidFill>
                  <a:srgbClr val="EDEFEC">
                    <a:lumMod val="10000"/>
                  </a:srgbClr>
                </a:solidFill>
                <a:latin typeface="Arial" panose="020B0604020202020204" pitchFamily="34" charset="0"/>
                <a:cs typeface="Arial" panose="020B0604020202020204" pitchFamily="34" charset="0"/>
              </a:rPr>
              <a:t>Follow the prompts to take one of three actions: press the shock button; stay clear while the AED automatically delivers a shock; do not shock but immediately give CPR.</a:t>
            </a:r>
          </a:p>
          <a:p>
            <a:pPr marL="685800" lvl="1" indent="-228600" defTabSz="609585">
              <a:spcAft>
                <a:spcPts val="0"/>
              </a:spcAft>
              <a:buFont typeface="Arial" panose="020B0604020202020204" pitchFamily="34" charset="0"/>
              <a:buChar char="•"/>
              <a:defRPr/>
            </a:pPr>
            <a:r>
              <a:rPr lang="en-US" sz="1600" dirty="0">
                <a:solidFill>
                  <a:srgbClr val="EDEFEC">
                    <a:lumMod val="10000"/>
                  </a:srgbClr>
                </a:solidFill>
                <a:latin typeface="Arial" panose="020B0604020202020204" pitchFamily="34" charset="0"/>
                <a:cs typeface="Arial" panose="020B0604020202020204" pitchFamily="34" charset="0"/>
              </a:rPr>
              <a:t>Stand clear when the AED prompts to analyze the rhythm again after 5 cycles of CPR (about 2 minutes).</a:t>
            </a:r>
          </a:p>
          <a:p>
            <a:pPr marL="685800" lvl="1" indent="-228600" defTabSz="609585">
              <a:spcAft>
                <a:spcPts val="0"/>
              </a:spcAft>
              <a:buFont typeface="Arial" panose="020B0604020202020204" pitchFamily="34" charset="0"/>
              <a:buChar char="•"/>
              <a:defRPr/>
            </a:pPr>
            <a:r>
              <a:rPr lang="en-US" sz="1600" dirty="0">
                <a:solidFill>
                  <a:srgbClr val="EDEFEC">
                    <a:lumMod val="10000"/>
                  </a:srgbClr>
                </a:solidFill>
                <a:latin typeface="Arial" panose="020B0604020202020204" pitchFamily="34" charset="0"/>
                <a:cs typeface="Arial" panose="020B0604020202020204" pitchFamily="34" charset="0"/>
              </a:rPr>
              <a:t>Continue last three steps until the victim begins to breathe on his own or until EMS arrives and takes over.</a:t>
            </a:r>
          </a:p>
          <a:p>
            <a:pPr marL="690016" lvl="1" indent="0" defTabSz="609585">
              <a:spcAft>
                <a:spcPts val="800"/>
              </a:spcAft>
              <a:buNone/>
              <a:defRPr/>
            </a:pPr>
            <a:endParaRPr lang="en-US" sz="1800" dirty="0">
              <a:solidFill>
                <a:srgbClr val="EDEFEC">
                  <a:lumMod val="1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931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altLang="en-US" dirty="0"/>
              <a:t>Bleeding and Wound Care</a:t>
            </a:r>
            <a:r>
              <a:rPr lang="en-US" dirty="0"/>
              <a:t/>
            </a:r>
            <a:br>
              <a:rPr lang="en-US" dirty="0"/>
            </a:br>
            <a:r>
              <a:rPr lang="en-US" sz="3200" dirty="0"/>
              <a:t>Scenario 1</a:t>
            </a:r>
          </a:p>
        </p:txBody>
      </p:sp>
      <p:sp>
        <p:nvSpPr>
          <p:cNvPr id="3" name="Content Placeholder 2"/>
          <p:cNvSpPr>
            <a:spLocks noGrp="1"/>
          </p:cNvSpPr>
          <p:nvPr>
            <p:ph idx="1"/>
          </p:nvPr>
        </p:nvSpPr>
        <p:spPr>
          <a:xfrm>
            <a:off x="838200" y="1804945"/>
            <a:ext cx="10515600" cy="3248110"/>
          </a:xfrm>
        </p:spPr>
        <p:txBody>
          <a:bodyPr rtlCol="0">
            <a:noAutofit/>
          </a:bodyPr>
          <a:lstStyle/>
          <a:p>
            <a:pPr marL="0" indent="0">
              <a:lnSpc>
                <a:spcPct val="100000"/>
              </a:lnSpc>
              <a:spcBef>
                <a:spcPts val="0"/>
              </a:spcBef>
              <a:spcAft>
                <a:spcPts val="600"/>
              </a:spcAft>
              <a:buNone/>
              <a:defRPr/>
            </a:pPr>
            <a:r>
              <a:rPr lang="en-US" sz="1600" dirty="0"/>
              <a:t>You are an employee of a television production company and have been trained in first aid. You are called to help another employee who fell off a bicycle while traveling from one stage at the top of a steep hill to another stage at the bottom of the hill. You are told that the employee hit a speed bump, lost control of the bicycle and fell. Fortunately, he was wearing a bicycle helmet.</a:t>
            </a:r>
          </a:p>
          <a:p>
            <a:pPr marL="0" indent="0">
              <a:lnSpc>
                <a:spcPct val="100000"/>
              </a:lnSpc>
              <a:spcBef>
                <a:spcPts val="0"/>
              </a:spcBef>
              <a:spcAft>
                <a:spcPts val="600"/>
              </a:spcAft>
              <a:buNone/>
              <a:defRPr/>
            </a:pPr>
            <a:r>
              <a:rPr lang="en-US" sz="1600" dirty="0"/>
              <a:t>When you arrive at the scene, the victim is alert and able to answer questions. He and the bicycle have been moved off the roadway, onto a grassy area. You see abrasions on his right shoulder and lacerations on his right elbow, and his right calf is dirty.</a:t>
            </a:r>
          </a:p>
          <a:p>
            <a:pPr marL="274320" lvl="1" indent="-274320">
              <a:lnSpc>
                <a:spcPct val="100000"/>
              </a:lnSpc>
              <a:spcBef>
                <a:spcPts val="0"/>
              </a:spcBef>
              <a:buFont typeface="+mj-lt"/>
              <a:buAutoNum type="arabicPeriod"/>
              <a:defRPr/>
            </a:pPr>
            <a:r>
              <a:rPr lang="en-US" sz="1800" b="1" dirty="0"/>
              <a:t>What would you do before providing first aid?</a:t>
            </a:r>
          </a:p>
          <a:p>
            <a:pPr marL="274320" lvl="1" indent="-274320">
              <a:lnSpc>
                <a:spcPct val="100000"/>
              </a:lnSpc>
              <a:spcBef>
                <a:spcPts val="0"/>
              </a:spcBef>
              <a:buFont typeface="+mj-lt"/>
              <a:buAutoNum type="arabicPeriod"/>
              <a:defRPr/>
            </a:pPr>
            <a:r>
              <a:rPr lang="en-US" sz="1800" b="1" dirty="0"/>
              <a:t>How would you provide care?</a:t>
            </a:r>
          </a:p>
          <a:p>
            <a:pPr marL="609585" lvl="1" indent="0">
              <a:spcBef>
                <a:spcPts val="0"/>
              </a:spcBef>
              <a:buNone/>
              <a:defRPr/>
            </a:pPr>
            <a:endParaRPr lang="en-US" sz="2133" dirty="0"/>
          </a:p>
        </p:txBody>
      </p:sp>
    </p:spTree>
    <p:custDataLst>
      <p:tags r:id="rId1"/>
    </p:custDataLst>
    <p:extLst>
      <p:ext uri="{BB962C8B-B14F-4D97-AF65-F5344CB8AC3E}">
        <p14:creationId xmlns:p14="http://schemas.microsoft.com/office/powerpoint/2010/main" val="25245434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48046"/>
            <a:ext cx="9434947" cy="3340063"/>
          </a:xfrm>
        </p:spPr>
        <p:txBody>
          <a:bodyPr numCol="1">
            <a:noAutofit/>
          </a:bodyPr>
          <a:lstStyle/>
          <a:p>
            <a:pPr marL="0" indent="0">
              <a:lnSpc>
                <a:spcPct val="100000"/>
              </a:lnSpc>
              <a:spcBef>
                <a:spcPts val="0"/>
              </a:spcBef>
              <a:spcAft>
                <a:spcPts val="600"/>
              </a:spcAft>
              <a:buNone/>
            </a:pPr>
            <a:r>
              <a:rPr lang="en-US" sz="1600" dirty="0"/>
              <a:t>Your sister-in-law asks you to watch her children while she’s away. You agree to watch your 6-month-old nephew and 3-year-old niece until your brother returns home.</a:t>
            </a:r>
          </a:p>
          <a:p>
            <a:pPr marL="0" indent="0">
              <a:lnSpc>
                <a:spcPct val="100000"/>
              </a:lnSpc>
              <a:spcBef>
                <a:spcPts val="0"/>
              </a:spcBef>
              <a:spcAft>
                <a:spcPts val="600"/>
              </a:spcAft>
              <a:buNone/>
            </a:pPr>
            <a:r>
              <a:rPr lang="en-US" sz="1600" dirty="0"/>
              <a:t>After feeding, bathing and reading to the children, you get them settled in bed and head to the family room to watch a little TV. Around 10 p.m., you receive a call from your brother, who says his plane has landed and he should be home in 30–40 minutes. Then you go to check on the children. Your niece is sleeping soundly. When you check your nephew, you see that he is not breathing and is slightly blue around the mouth. </a:t>
            </a:r>
          </a:p>
          <a:p>
            <a:pPr marL="342900" indent="-342900">
              <a:lnSpc>
                <a:spcPct val="100000"/>
              </a:lnSpc>
              <a:spcBef>
                <a:spcPts val="0"/>
              </a:spcBef>
              <a:buFont typeface="+mj-lt"/>
              <a:buAutoNum type="arabicPeriod"/>
            </a:pPr>
            <a:r>
              <a:rPr lang="en-US" sz="1800" b="1" dirty="0"/>
              <a:t>What should you do before providing first aid?</a:t>
            </a:r>
          </a:p>
          <a:p>
            <a:pPr marL="342900" indent="-342900">
              <a:lnSpc>
                <a:spcPct val="100000"/>
              </a:lnSpc>
              <a:spcBef>
                <a:spcPts val="0"/>
              </a:spcBef>
              <a:buFont typeface="+mj-lt"/>
              <a:buAutoNum type="arabicPeriod"/>
            </a:pPr>
            <a:r>
              <a:rPr lang="en-US" sz="1800" b="1" dirty="0"/>
              <a:t>How would you provide care?</a:t>
            </a:r>
          </a:p>
          <a:p>
            <a:pPr marL="0" indent="0">
              <a:lnSpc>
                <a:spcPct val="120000"/>
              </a:lnSpc>
              <a:buNone/>
            </a:pPr>
            <a:endParaRPr lang="en-US" sz="1800" dirty="0"/>
          </a:p>
          <a:p>
            <a:pPr marL="0" indent="0">
              <a:lnSpc>
                <a:spcPct val="120000"/>
              </a:lnSpc>
              <a:buNone/>
            </a:pPr>
            <a:endParaRPr lang="en-US" sz="1800" dirty="0"/>
          </a:p>
        </p:txBody>
      </p:sp>
      <p:sp>
        <p:nvSpPr>
          <p:cNvPr id="2" name="Title 1"/>
          <p:cNvSpPr>
            <a:spLocks noGrp="1"/>
          </p:cNvSpPr>
          <p:nvPr>
            <p:ph type="title"/>
          </p:nvPr>
        </p:nvSpPr>
        <p:spPr/>
        <p:txBody>
          <a:bodyPr>
            <a:noAutofit/>
          </a:bodyPr>
          <a:lstStyle/>
          <a:p>
            <a:r>
              <a:rPr lang="en-US" dirty="0"/>
              <a:t>CPR and AED</a:t>
            </a:r>
            <a:r>
              <a:rPr lang="en-US" sz="4800" dirty="0"/>
              <a:t/>
            </a:r>
            <a:br>
              <a:rPr lang="en-US" sz="4800" dirty="0"/>
            </a:br>
            <a:r>
              <a:rPr lang="en-US" sz="3200" dirty="0"/>
              <a:t>Scenario 2</a:t>
            </a:r>
          </a:p>
        </p:txBody>
      </p:sp>
    </p:spTree>
    <p:extLst>
      <p:ext uri="{BB962C8B-B14F-4D97-AF65-F5344CB8AC3E}">
        <p14:creationId xmlns:p14="http://schemas.microsoft.com/office/powerpoint/2010/main" val="29309116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609" y="2983877"/>
            <a:ext cx="10292165" cy="890247"/>
          </a:xfrm>
        </p:spPr>
        <p:txBody>
          <a:bodyPr>
            <a:normAutofit/>
          </a:bodyPr>
          <a:lstStyle/>
          <a:p>
            <a:pPr marL="342900" lvl="0" indent="-342900">
              <a:lnSpc>
                <a:spcPct val="100000"/>
              </a:lnSpc>
              <a:spcBef>
                <a:spcPts val="0"/>
              </a:spcBef>
              <a:spcAft>
                <a:spcPts val="600"/>
              </a:spcAft>
              <a:buFont typeface="+mj-lt"/>
              <a:buAutoNum type="arabicPeriod"/>
            </a:pPr>
            <a:r>
              <a:rPr lang="en-US" sz="1800" b="1" dirty="0"/>
              <a:t>What should you do before providing first aid?</a:t>
            </a:r>
          </a:p>
          <a:p>
            <a:pPr marL="685800" lvl="1" indent="-228600">
              <a:lnSpc>
                <a:spcPct val="100000"/>
              </a:lnSpc>
              <a:spcBef>
                <a:spcPts val="0"/>
              </a:spcBef>
            </a:pPr>
            <a:r>
              <a:rPr lang="en-US" sz="1800" dirty="0"/>
              <a:t>Remove the infant from the crib and put him on a firm, flat surface.</a:t>
            </a:r>
          </a:p>
          <a:p>
            <a:pPr marL="385224" lvl="1" indent="0">
              <a:buNone/>
            </a:pPr>
            <a:endParaRPr lang="en-US" sz="1800" dirty="0"/>
          </a:p>
          <a:p>
            <a:pPr marL="0" indent="0">
              <a:buNone/>
            </a:pPr>
            <a:endParaRPr lang="en-US" sz="2400" dirty="0"/>
          </a:p>
        </p:txBody>
      </p:sp>
      <p:sp>
        <p:nvSpPr>
          <p:cNvPr id="6" name="Title 5"/>
          <p:cNvSpPr>
            <a:spLocks noGrp="1"/>
          </p:cNvSpPr>
          <p:nvPr>
            <p:ph type="title"/>
          </p:nvPr>
        </p:nvSpPr>
        <p:spPr/>
        <p:txBody>
          <a:bodyPr>
            <a:normAutofit/>
          </a:bodyPr>
          <a:lstStyle/>
          <a:p>
            <a:r>
              <a:rPr lang="en-US" dirty="0"/>
              <a:t>CPR and AED </a:t>
            </a:r>
            <a:br>
              <a:rPr lang="en-US" dirty="0"/>
            </a:br>
            <a:r>
              <a:rPr lang="en-US" sz="3200" dirty="0"/>
              <a:t>Scenario 2</a:t>
            </a:r>
          </a:p>
        </p:txBody>
      </p:sp>
    </p:spTree>
    <p:extLst>
      <p:ext uri="{BB962C8B-B14F-4D97-AF65-F5344CB8AC3E}">
        <p14:creationId xmlns:p14="http://schemas.microsoft.com/office/powerpoint/2010/main" val="27831917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59410"/>
            <a:ext cx="8931765" cy="2939181"/>
          </a:xfrm>
        </p:spPr>
        <p:txBody>
          <a:bodyPr>
            <a:normAutofit/>
          </a:bodyPr>
          <a:lstStyle/>
          <a:p>
            <a:pPr>
              <a:lnSpc>
                <a:spcPct val="100000"/>
              </a:lnSpc>
              <a:spcBef>
                <a:spcPts val="0"/>
              </a:spcBef>
              <a:spcAft>
                <a:spcPts val="600"/>
              </a:spcAft>
              <a:buFont typeface="+mj-lt"/>
              <a:buAutoNum type="arabicPeriod" startAt="2"/>
            </a:pPr>
            <a:r>
              <a:rPr lang="en-US" sz="1800" b="1" dirty="0"/>
              <a:t>How would you provide care?</a:t>
            </a:r>
          </a:p>
          <a:p>
            <a:pPr marL="685800" lvl="1">
              <a:spcBef>
                <a:spcPts val="0"/>
              </a:spcBef>
            </a:pPr>
            <a:r>
              <a:rPr lang="en-US" sz="1600" dirty="0"/>
              <a:t>Provide CPR:</a:t>
            </a:r>
          </a:p>
          <a:p>
            <a:pPr marL="1295385" lvl="3">
              <a:spcBef>
                <a:spcPts val="0"/>
              </a:spcBef>
            </a:pPr>
            <a:r>
              <a:rPr lang="en-US" sz="1600" dirty="0"/>
              <a:t>Expose the chest and put two fingers of 1 hand below the nipple line.</a:t>
            </a:r>
          </a:p>
          <a:p>
            <a:pPr marL="1295385" lvl="3">
              <a:spcBef>
                <a:spcPts val="0"/>
              </a:spcBef>
            </a:pPr>
            <a:r>
              <a:rPr lang="en-US" sz="1600" dirty="0"/>
              <a:t>Give 30 compressions at a rate of 100–120 per minute and at a depth of 1½ inches (⅓ the depth of the chest). </a:t>
            </a:r>
          </a:p>
          <a:p>
            <a:pPr marL="1295385" lvl="3">
              <a:spcBef>
                <a:spcPts val="0"/>
              </a:spcBef>
            </a:pPr>
            <a:r>
              <a:rPr lang="en-US" sz="1600" dirty="0"/>
              <a:t>Tilt the head and lift the chin to open the airway, and then give 2 rescue breaths. Cover the mouth and nose with your mouth. Each breath should be given 1 second or until the chest rises. </a:t>
            </a:r>
          </a:p>
          <a:p>
            <a:pPr marL="1295385" lvl="3">
              <a:spcBef>
                <a:spcPts val="0"/>
              </a:spcBef>
            </a:pPr>
            <a:r>
              <a:rPr lang="en-US" sz="1600" dirty="0"/>
              <a:t>Continue giving 30 compressions and 2 breaths for 5 cycles (about 2 minutes), then call 9-1-1.</a:t>
            </a:r>
          </a:p>
          <a:p>
            <a:pPr marL="1295385" lvl="3">
              <a:spcBef>
                <a:spcPts val="0"/>
              </a:spcBef>
            </a:pPr>
            <a:r>
              <a:rPr lang="en-US" sz="1600" dirty="0"/>
              <a:t>Continue providing CPR during the 9-1-1 call and until the infant recovers or EMS arrives and takes over.</a:t>
            </a:r>
          </a:p>
          <a:p>
            <a:pPr lvl="1" indent="-529153">
              <a:buFont typeface="+mj-lt"/>
              <a:buAutoNum type="alphaLcPeriod"/>
            </a:pPr>
            <a:endParaRPr lang="en-US" sz="1800" dirty="0"/>
          </a:p>
          <a:p>
            <a:pPr marL="0" indent="0">
              <a:buNone/>
            </a:pPr>
            <a:endParaRPr lang="en-US" sz="2400" dirty="0"/>
          </a:p>
        </p:txBody>
      </p:sp>
      <p:sp>
        <p:nvSpPr>
          <p:cNvPr id="6" name="Title 5"/>
          <p:cNvSpPr>
            <a:spLocks noGrp="1"/>
          </p:cNvSpPr>
          <p:nvPr>
            <p:ph type="title"/>
          </p:nvPr>
        </p:nvSpPr>
        <p:spPr/>
        <p:txBody>
          <a:bodyPr>
            <a:normAutofit/>
          </a:bodyPr>
          <a:lstStyle/>
          <a:p>
            <a:r>
              <a:rPr lang="en-US" dirty="0"/>
              <a:t>CPR and AED </a:t>
            </a:r>
            <a:br>
              <a:rPr lang="en-US" dirty="0"/>
            </a:br>
            <a:r>
              <a:rPr lang="en-US" sz="3200" dirty="0"/>
              <a:t>Scenario 2</a:t>
            </a:r>
          </a:p>
        </p:txBody>
      </p:sp>
    </p:spTree>
    <p:extLst>
      <p:ext uri="{BB962C8B-B14F-4D97-AF65-F5344CB8AC3E}">
        <p14:creationId xmlns:p14="http://schemas.microsoft.com/office/powerpoint/2010/main" val="21421120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Choking Scenarios</a:t>
            </a:r>
          </a:p>
        </p:txBody>
      </p:sp>
      <p:sp>
        <p:nvSpPr>
          <p:cNvPr id="4" name="TextBox 3"/>
          <p:cNvSpPr txBox="1"/>
          <p:nvPr/>
        </p:nvSpPr>
        <p:spPr>
          <a:xfrm>
            <a:off x="3077153" y="5038405"/>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Arts, Entertainment and Recreation</a:t>
            </a:r>
          </a:p>
        </p:txBody>
      </p:sp>
    </p:spTree>
    <p:extLst>
      <p:ext uri="{BB962C8B-B14F-4D97-AF65-F5344CB8AC3E}">
        <p14:creationId xmlns:p14="http://schemas.microsoft.com/office/powerpoint/2010/main" val="193278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Choking </a:t>
            </a:r>
            <a:br>
              <a:rPr lang="en-US" dirty="0"/>
            </a:br>
            <a:r>
              <a:rPr lang="en-US" sz="3200" dirty="0"/>
              <a:t>Scenario 1</a:t>
            </a:r>
          </a:p>
        </p:txBody>
      </p:sp>
      <p:sp>
        <p:nvSpPr>
          <p:cNvPr id="3" name="Content Placeholder 2"/>
          <p:cNvSpPr>
            <a:spLocks noGrp="1"/>
          </p:cNvSpPr>
          <p:nvPr>
            <p:ph idx="1"/>
          </p:nvPr>
        </p:nvSpPr>
        <p:spPr>
          <a:xfrm>
            <a:off x="838200" y="2205093"/>
            <a:ext cx="10515600" cy="2980598"/>
          </a:xfrm>
        </p:spPr>
        <p:txBody>
          <a:bodyPr numCol="1">
            <a:noAutofit/>
          </a:bodyPr>
          <a:lstStyle/>
          <a:p>
            <a:pPr marL="0" indent="0">
              <a:lnSpc>
                <a:spcPct val="100000"/>
              </a:lnSpc>
              <a:spcBef>
                <a:spcPts val="0"/>
              </a:spcBef>
              <a:spcAft>
                <a:spcPts val="600"/>
              </a:spcAft>
              <a:buNone/>
            </a:pPr>
            <a:r>
              <a:rPr lang="en-US" sz="1600" dirty="0"/>
              <a:t>Joe and his 5-year-old son Josh went to the production site to pick up Joe’s paycheck. While Joe and his boss chatted, Josh went to get a treat from the candy jar on the producer’s desk. </a:t>
            </a:r>
          </a:p>
          <a:p>
            <a:pPr marL="0" indent="0">
              <a:lnSpc>
                <a:spcPct val="100000"/>
              </a:lnSpc>
              <a:spcBef>
                <a:spcPts val="0"/>
              </a:spcBef>
              <a:spcAft>
                <a:spcPts val="600"/>
              </a:spcAft>
              <a:buNone/>
            </a:pPr>
            <a:r>
              <a:rPr lang="en-US" sz="1600" dirty="0"/>
              <a:t>As Joe gets ready to leave the office, he calls out for Josh. As Josh runs toward his dad with a mouth full of candy, he begins coughing. Suddenly, Josh stops coughing and looks panicked.</a:t>
            </a:r>
          </a:p>
          <a:p>
            <a:pPr marL="0" indent="0">
              <a:lnSpc>
                <a:spcPct val="100000"/>
              </a:lnSpc>
              <a:spcBef>
                <a:spcPts val="0"/>
              </a:spcBef>
              <a:spcAft>
                <a:spcPts val="600"/>
              </a:spcAft>
              <a:buNone/>
            </a:pPr>
            <a:r>
              <a:rPr lang="en-US" sz="1600" dirty="0"/>
              <a:t>You know first aid and happen to be in the room. </a:t>
            </a:r>
          </a:p>
          <a:p>
            <a:pPr marL="274320" indent="-274320">
              <a:lnSpc>
                <a:spcPct val="100000"/>
              </a:lnSpc>
              <a:spcBef>
                <a:spcPts val="0"/>
              </a:spcBef>
              <a:buFont typeface="+mj-lt"/>
              <a:buAutoNum type="arabicPeriod"/>
            </a:pPr>
            <a:r>
              <a:rPr lang="en-US" sz="1800" b="1" dirty="0"/>
              <a:t>What would you do before providing first aid?</a:t>
            </a:r>
          </a:p>
          <a:p>
            <a:pPr marL="274320" indent="-274320">
              <a:lnSpc>
                <a:spcPct val="100000"/>
              </a:lnSpc>
              <a:spcBef>
                <a:spcPts val="0"/>
              </a:spcBef>
              <a:buFont typeface="+mj-lt"/>
              <a:buAutoNum type="arabicPeriod"/>
            </a:pPr>
            <a:r>
              <a:rPr lang="en-US" sz="1800" b="1" dirty="0"/>
              <a:t>How would you provide care?</a:t>
            </a:r>
          </a:p>
          <a:p>
            <a:pPr marL="609585" lvl="1" indent="0">
              <a:spcAft>
                <a:spcPts val="800"/>
              </a:spcAft>
              <a:buNone/>
            </a:pPr>
            <a:endParaRPr lang="en-US" sz="2133" dirty="0"/>
          </a:p>
        </p:txBody>
      </p:sp>
    </p:spTree>
    <p:extLst>
      <p:ext uri="{BB962C8B-B14F-4D97-AF65-F5344CB8AC3E}">
        <p14:creationId xmlns:p14="http://schemas.microsoft.com/office/powerpoint/2010/main" val="3394177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36652" y="360484"/>
            <a:ext cx="8387837" cy="1325033"/>
          </a:xfrm>
        </p:spPr>
        <p:txBody>
          <a:bodyPr>
            <a:normAutofit/>
          </a:bodyPr>
          <a:lstStyle/>
          <a:p>
            <a:r>
              <a:rPr lang="en-US" dirty="0"/>
              <a:t>Choking </a:t>
            </a:r>
            <a:br>
              <a:rPr lang="en-US" dirty="0"/>
            </a:br>
            <a:r>
              <a:rPr lang="en-US" sz="3200" dirty="0"/>
              <a:t>Scenario 1 </a:t>
            </a:r>
            <a:r>
              <a:rPr lang="en-US" sz="3200" b="1" dirty="0"/>
              <a:t>Answer 1</a:t>
            </a:r>
            <a:endParaRPr lang="en-US" sz="3200" dirty="0"/>
          </a:p>
        </p:txBody>
      </p:sp>
      <p:sp>
        <p:nvSpPr>
          <p:cNvPr id="3" name="Content Placeholder 2"/>
          <p:cNvSpPr>
            <a:spLocks noGrp="1"/>
          </p:cNvSpPr>
          <p:nvPr>
            <p:ph idx="1"/>
          </p:nvPr>
        </p:nvSpPr>
        <p:spPr>
          <a:xfrm>
            <a:off x="1136652" y="2979442"/>
            <a:ext cx="7824611" cy="899117"/>
          </a:xfrm>
        </p:spPr>
        <p:txBody>
          <a:bodyPr>
            <a:normAutofit/>
          </a:bodyPr>
          <a:lstStyle/>
          <a:p>
            <a:pPr marL="342900" indent="-342900">
              <a:lnSpc>
                <a:spcPct val="120000"/>
              </a:lnSpc>
              <a:spcBef>
                <a:spcPts val="0"/>
              </a:spcBef>
              <a:spcAft>
                <a:spcPts val="600"/>
              </a:spcAft>
              <a:buFont typeface="+mj-lt"/>
              <a:buAutoNum type="arabicPeriod"/>
            </a:pPr>
            <a:r>
              <a:rPr lang="en-US" sz="1800" b="1" dirty="0"/>
              <a:t>What would you do before providing first aid?</a:t>
            </a:r>
          </a:p>
          <a:p>
            <a:pPr marL="726006" lvl="1" indent="-342900">
              <a:lnSpc>
                <a:spcPct val="100000"/>
              </a:lnSpc>
              <a:spcBef>
                <a:spcPts val="0"/>
              </a:spcBef>
            </a:pPr>
            <a:r>
              <a:rPr lang="en-US" sz="1800" dirty="0"/>
              <a:t>Ask him if he can speak.</a:t>
            </a:r>
            <a:endParaRPr lang="en-US" sz="1800" dirty="0">
              <a:solidFill>
                <a:srgbClr val="EDEFEC">
                  <a:lumMod val="10000"/>
                </a:srgbClr>
              </a:solidFill>
            </a:endParaRPr>
          </a:p>
          <a:p>
            <a:pPr lvl="2" indent="-531271">
              <a:lnSpc>
                <a:spcPct val="120000"/>
              </a:lnSpc>
              <a:spcBef>
                <a:spcPts val="0"/>
              </a:spcBef>
              <a:spcAft>
                <a:spcPts val="600"/>
              </a:spcAft>
              <a:buFont typeface="+mj-lt"/>
              <a:buAutoNum type="alphaLcPeriod"/>
            </a:pPr>
            <a:endParaRPr lang="en-US" sz="7200" dirty="0">
              <a:solidFill>
                <a:srgbClr val="EDEFEC">
                  <a:lumMod val="10000"/>
                </a:srgbClr>
              </a:solidFill>
            </a:endParaRPr>
          </a:p>
        </p:txBody>
      </p:sp>
    </p:spTree>
    <p:extLst>
      <p:ext uri="{BB962C8B-B14F-4D97-AF65-F5344CB8AC3E}">
        <p14:creationId xmlns:p14="http://schemas.microsoft.com/office/powerpoint/2010/main" val="11029124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37044" y="183305"/>
            <a:ext cx="10594009" cy="1325033"/>
          </a:xfrm>
        </p:spPr>
        <p:txBody>
          <a:bodyPr>
            <a:normAutofit/>
          </a:bodyPr>
          <a:lstStyle/>
          <a:p>
            <a:r>
              <a:rPr lang="en-US" dirty="0"/>
              <a:t>Choking </a:t>
            </a:r>
            <a:br>
              <a:rPr lang="en-US" dirty="0"/>
            </a:br>
            <a:r>
              <a:rPr lang="en-US" sz="3200" dirty="0"/>
              <a:t>Scenario 1 </a:t>
            </a:r>
            <a:r>
              <a:rPr lang="en-US" sz="3200" b="1" dirty="0"/>
              <a:t>Answer 2</a:t>
            </a:r>
            <a:endParaRPr lang="en-US" sz="3200" dirty="0"/>
          </a:p>
        </p:txBody>
      </p:sp>
      <p:sp>
        <p:nvSpPr>
          <p:cNvPr id="3" name="Content Placeholder 2"/>
          <p:cNvSpPr>
            <a:spLocks noGrp="1"/>
          </p:cNvSpPr>
          <p:nvPr>
            <p:ph idx="1"/>
          </p:nvPr>
        </p:nvSpPr>
        <p:spPr>
          <a:xfrm>
            <a:off x="515453" y="1595401"/>
            <a:ext cx="10515600" cy="3667199"/>
          </a:xfrm>
        </p:spPr>
        <p:txBody>
          <a:bodyPr>
            <a:normAutofit fontScale="25000" lnSpcReduction="20000"/>
          </a:bodyPr>
          <a:lstStyle/>
          <a:p>
            <a:pPr marL="529153" indent="-529153" defTabSz="609585">
              <a:lnSpc>
                <a:spcPct val="120000"/>
              </a:lnSpc>
              <a:spcBef>
                <a:spcPts val="0"/>
              </a:spcBef>
              <a:spcAft>
                <a:spcPts val="600"/>
              </a:spcAft>
              <a:buFont typeface="+mj-lt"/>
              <a:buAutoNum type="arabicPeriod" startAt="2"/>
            </a:pPr>
            <a:r>
              <a:rPr lang="en-US" sz="7200" b="1" dirty="0">
                <a:solidFill>
                  <a:srgbClr val="EDEFEC">
                    <a:lumMod val="10000"/>
                  </a:srgbClr>
                </a:solidFill>
              </a:rPr>
              <a:t>How would you provide care?</a:t>
            </a:r>
          </a:p>
          <a:p>
            <a:pPr marL="685800" lvl="1" indent="-228600">
              <a:lnSpc>
                <a:spcPct val="120000"/>
              </a:lnSpc>
              <a:spcBef>
                <a:spcPts val="0"/>
              </a:spcBef>
            </a:pPr>
            <a:r>
              <a:rPr lang="en-US" sz="7200" dirty="0"/>
              <a:t>If the child cannot speak, give abdominal thrusts:</a:t>
            </a:r>
          </a:p>
          <a:p>
            <a:pPr marL="1295385" lvl="3" indent="-228600">
              <a:lnSpc>
                <a:spcPct val="120000"/>
              </a:lnSpc>
              <a:spcBef>
                <a:spcPts val="0"/>
              </a:spcBef>
            </a:pPr>
            <a:r>
              <a:rPr lang="en-US" sz="6933" dirty="0">
                <a:solidFill>
                  <a:srgbClr val="EDEFEC">
                    <a:lumMod val="10000"/>
                  </a:srgbClr>
                </a:solidFill>
              </a:rPr>
              <a:t>Kneel or stand behind him and reach around his abdomen.</a:t>
            </a:r>
          </a:p>
          <a:p>
            <a:pPr marL="1295385" lvl="3" indent="-228600">
              <a:lnSpc>
                <a:spcPct val="120000"/>
              </a:lnSpc>
              <a:spcBef>
                <a:spcPts val="0"/>
              </a:spcBef>
            </a:pPr>
            <a:r>
              <a:rPr lang="en-US" sz="6933" dirty="0">
                <a:solidFill>
                  <a:srgbClr val="EDEFEC">
                    <a:lumMod val="10000"/>
                  </a:srgbClr>
                </a:solidFill>
              </a:rPr>
              <a:t>Locate his navel with a finger from 1 hand.</a:t>
            </a:r>
          </a:p>
          <a:p>
            <a:pPr marL="1295385" lvl="3" indent="-228600">
              <a:lnSpc>
                <a:spcPct val="120000"/>
              </a:lnSpc>
              <a:spcBef>
                <a:spcPts val="0"/>
              </a:spcBef>
            </a:pPr>
            <a:r>
              <a:rPr lang="en-US" sz="6933" dirty="0">
                <a:solidFill>
                  <a:srgbClr val="EDEFEC">
                    <a:lumMod val="10000"/>
                  </a:srgbClr>
                </a:solidFill>
              </a:rPr>
              <a:t>Make a fist with the other hand and place the thumb side of the fist against his abdomen, just above the navel.</a:t>
            </a:r>
          </a:p>
          <a:p>
            <a:pPr marL="1295385" lvl="3" indent="-228600">
              <a:lnSpc>
                <a:spcPct val="120000"/>
              </a:lnSpc>
              <a:spcBef>
                <a:spcPts val="0"/>
              </a:spcBef>
            </a:pPr>
            <a:r>
              <a:rPr lang="en-US" sz="6933" dirty="0">
                <a:solidFill>
                  <a:srgbClr val="EDEFEC">
                    <a:lumMod val="10000"/>
                  </a:srgbClr>
                </a:solidFill>
              </a:rPr>
              <a:t>Grasp your fist with your other hand and thrust inward and upward into his abdomen with quick thrusts.</a:t>
            </a:r>
          </a:p>
          <a:p>
            <a:pPr marL="1295385" lvl="3" indent="-228600">
              <a:lnSpc>
                <a:spcPct val="120000"/>
              </a:lnSpc>
              <a:spcBef>
                <a:spcPts val="0"/>
              </a:spcBef>
            </a:pPr>
            <a:r>
              <a:rPr lang="en-US" sz="6933" dirty="0">
                <a:solidFill>
                  <a:srgbClr val="EDEFEC">
                    <a:lumMod val="10000"/>
                  </a:srgbClr>
                </a:solidFill>
              </a:rPr>
              <a:t>Continue thrusts until he expels the object or becomes unresponsive.</a:t>
            </a:r>
          </a:p>
          <a:p>
            <a:pPr marL="1295385" lvl="3" indent="-228600">
              <a:lnSpc>
                <a:spcPct val="120000"/>
              </a:lnSpc>
              <a:spcBef>
                <a:spcPts val="0"/>
              </a:spcBef>
            </a:pPr>
            <a:r>
              <a:rPr lang="en-US" sz="6933" dirty="0">
                <a:solidFill>
                  <a:srgbClr val="EDEFEC">
                    <a:lumMod val="10000"/>
                  </a:srgbClr>
                </a:solidFill>
              </a:rPr>
              <a:t>If he becomes unresponsive, direct the boss to call 9-1-1.</a:t>
            </a:r>
          </a:p>
          <a:p>
            <a:pPr marL="1295385" lvl="3" indent="-228600">
              <a:lnSpc>
                <a:spcPct val="120000"/>
              </a:lnSpc>
              <a:spcBef>
                <a:spcPts val="0"/>
              </a:spcBef>
            </a:pPr>
            <a:r>
              <a:rPr lang="en-US" sz="6933" dirty="0">
                <a:solidFill>
                  <a:srgbClr val="EDEFEC">
                    <a:lumMod val="10000"/>
                  </a:srgbClr>
                </a:solidFill>
              </a:rPr>
              <a:t>Give CPR. Lower him to the ground, expose his chest, place the heel of 1 hand on the center of his chest and start CPR with 30 chest compressions. Look inside the mouth each time you open the airway to give breaths, and remove any object seen.</a:t>
            </a:r>
          </a:p>
          <a:p>
            <a:pPr lvl="2" indent="-531271">
              <a:lnSpc>
                <a:spcPct val="120000"/>
              </a:lnSpc>
              <a:spcBef>
                <a:spcPts val="0"/>
              </a:spcBef>
              <a:spcAft>
                <a:spcPts val="600"/>
              </a:spcAft>
              <a:buFont typeface="+mj-lt"/>
              <a:buAutoNum type="alphaLcPeriod"/>
            </a:pPr>
            <a:endParaRPr lang="en-US" sz="7200" dirty="0">
              <a:solidFill>
                <a:srgbClr val="EDEFEC">
                  <a:lumMod val="10000"/>
                </a:srgbClr>
              </a:solidFill>
            </a:endParaRPr>
          </a:p>
          <a:p>
            <a:pPr lvl="2" indent="-531271">
              <a:lnSpc>
                <a:spcPct val="120000"/>
              </a:lnSpc>
              <a:spcBef>
                <a:spcPts val="0"/>
              </a:spcBef>
              <a:spcAft>
                <a:spcPts val="600"/>
              </a:spcAft>
              <a:buFont typeface="+mj-lt"/>
              <a:buAutoNum type="alphaLcPeriod"/>
            </a:pPr>
            <a:endParaRPr lang="en-US" sz="7200" dirty="0">
              <a:solidFill>
                <a:srgbClr val="EDEFEC">
                  <a:lumMod val="10000"/>
                </a:srgbClr>
              </a:solidFill>
            </a:endParaRPr>
          </a:p>
        </p:txBody>
      </p:sp>
    </p:spTree>
    <p:extLst>
      <p:ext uri="{BB962C8B-B14F-4D97-AF65-F5344CB8AC3E}">
        <p14:creationId xmlns:p14="http://schemas.microsoft.com/office/powerpoint/2010/main" val="78341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13094"/>
            <a:ext cx="10594009" cy="1325033"/>
          </a:xfrm>
        </p:spPr>
        <p:txBody>
          <a:bodyPr rtlCol="0">
            <a:normAutofit/>
          </a:bodyPr>
          <a:lstStyle/>
          <a:p>
            <a:pPr>
              <a:defRPr/>
            </a:pPr>
            <a:r>
              <a:rPr lang="en-US" altLang="en-US" dirty="0"/>
              <a:t>Bleeding and Wound Care</a:t>
            </a:r>
            <a:r>
              <a:rPr lang="en-US" dirty="0"/>
              <a:t/>
            </a:r>
            <a:br>
              <a:rPr lang="en-US" dirty="0"/>
            </a:br>
            <a:r>
              <a:rPr lang="en-US" sz="3200" dirty="0"/>
              <a:t>Scenario 1 </a:t>
            </a:r>
            <a:r>
              <a:rPr lang="en-US" sz="3200" b="1" dirty="0"/>
              <a:t>Answer 1</a:t>
            </a:r>
            <a:endParaRPr lang="en-US" sz="3200" dirty="0"/>
          </a:p>
        </p:txBody>
      </p:sp>
      <p:sp>
        <p:nvSpPr>
          <p:cNvPr id="3" name="Content Placeholder 2"/>
          <p:cNvSpPr>
            <a:spLocks noGrp="1"/>
          </p:cNvSpPr>
          <p:nvPr>
            <p:ph idx="1"/>
          </p:nvPr>
        </p:nvSpPr>
        <p:spPr>
          <a:xfrm>
            <a:off x="838200" y="2679377"/>
            <a:ext cx="10515600" cy="1499246"/>
          </a:xfrm>
        </p:spPr>
        <p:txBody>
          <a:bodyPr rtlCol="0">
            <a:normAutofit/>
          </a:bodyPr>
          <a:lstStyle/>
          <a:p>
            <a:pPr marL="274320" indent="-274320">
              <a:lnSpc>
                <a:spcPct val="100000"/>
              </a:lnSpc>
              <a:spcBef>
                <a:spcPts val="0"/>
              </a:spcBef>
              <a:spcAft>
                <a:spcPts val="600"/>
              </a:spcAft>
              <a:buFont typeface="+mj-lt"/>
              <a:buAutoNum type="arabicPeriod"/>
              <a:defRPr/>
            </a:pPr>
            <a:r>
              <a:rPr lang="en-US" sz="1800" b="1" dirty="0"/>
              <a:t>What would you do before providing first aid?</a:t>
            </a:r>
            <a:endParaRPr lang="en-US" sz="1200" b="1" dirty="0"/>
          </a:p>
          <a:p>
            <a:pPr marL="685800" lvl="1" indent="-228600">
              <a:lnSpc>
                <a:spcPct val="100000"/>
              </a:lnSpc>
              <a:spcBef>
                <a:spcPts val="0"/>
              </a:spcBef>
              <a:defRPr/>
            </a:pPr>
            <a:r>
              <a:rPr lang="en-US" sz="1600" dirty="0"/>
              <a:t>Ask the victim what happened and about his condition. </a:t>
            </a:r>
          </a:p>
          <a:p>
            <a:pPr marL="685800" lvl="1" indent="-228600">
              <a:lnSpc>
                <a:spcPct val="100000"/>
              </a:lnSpc>
              <a:spcBef>
                <a:spcPts val="0"/>
              </a:spcBef>
              <a:defRPr/>
            </a:pPr>
            <a:r>
              <a:rPr lang="en-US" sz="1600" dirty="0"/>
              <a:t>Direct someone to call 9-1-1 if it has not already been called.</a:t>
            </a:r>
          </a:p>
          <a:p>
            <a:pPr marL="685800" lvl="1" indent="-228600">
              <a:lnSpc>
                <a:spcPct val="100000"/>
              </a:lnSpc>
              <a:spcBef>
                <a:spcPts val="0"/>
              </a:spcBef>
              <a:defRPr/>
            </a:pPr>
            <a:r>
              <a:rPr lang="en-US" sz="1600" dirty="0"/>
              <a:t>Put on medical exam gloves.</a:t>
            </a:r>
          </a:p>
          <a:p>
            <a:pPr marL="0" indent="0">
              <a:spcBef>
                <a:spcPts val="0"/>
              </a:spcBef>
              <a:buNone/>
              <a:defRPr/>
            </a:pPr>
            <a:endParaRPr lang="en-US" dirty="0"/>
          </a:p>
        </p:txBody>
      </p:sp>
    </p:spTree>
    <p:custDataLst>
      <p:tags r:id="rId1"/>
    </p:custDataLst>
    <p:extLst>
      <p:ext uri="{BB962C8B-B14F-4D97-AF65-F5344CB8AC3E}">
        <p14:creationId xmlns:p14="http://schemas.microsoft.com/office/powerpoint/2010/main" val="1583280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13094"/>
            <a:ext cx="10594009" cy="1325033"/>
          </a:xfrm>
        </p:spPr>
        <p:txBody>
          <a:bodyPr rtlCol="0">
            <a:normAutofit/>
          </a:bodyPr>
          <a:lstStyle/>
          <a:p>
            <a:pPr>
              <a:defRPr/>
            </a:pPr>
            <a:r>
              <a:rPr lang="en-US" altLang="en-US" dirty="0"/>
              <a:t>Bleeding and Wound Care</a:t>
            </a:r>
            <a:r>
              <a:rPr lang="en-US" dirty="0"/>
              <a:t/>
            </a:r>
            <a:br>
              <a:rPr lang="en-US" dirty="0"/>
            </a:br>
            <a:r>
              <a:rPr lang="en-US" sz="3200" dirty="0"/>
              <a:t>Scenario 1 </a:t>
            </a:r>
            <a:r>
              <a:rPr lang="en-US" sz="3200" b="1" dirty="0"/>
              <a:t>Answer 2</a:t>
            </a:r>
            <a:endParaRPr lang="en-US" sz="3200" dirty="0"/>
          </a:p>
        </p:txBody>
      </p:sp>
      <p:sp>
        <p:nvSpPr>
          <p:cNvPr id="5" name="Content Placeholder 2"/>
          <p:cNvSpPr txBox="1">
            <a:spLocks/>
          </p:cNvSpPr>
          <p:nvPr/>
        </p:nvSpPr>
        <p:spPr>
          <a:xfrm>
            <a:off x="791662" y="1955878"/>
            <a:ext cx="10562138" cy="3205266"/>
          </a:xfrm>
          <a:prstGeom prst="rect">
            <a:avLst/>
          </a:prstGeom>
        </p:spPr>
        <p:txBody>
          <a:bodyPr rtlCol="0">
            <a:normAutofit/>
          </a:bodyPr>
          <a:lst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accent5">
                    <a:lumMod val="10000"/>
                  </a:schemeClr>
                </a:solidFill>
                <a:latin typeface="Arial" panose="020B0604020202020204" pitchFamily="34" charset="0"/>
                <a:ea typeface="+mn-ea"/>
                <a:cs typeface="Arial" panose="020B0604020202020204" pitchFamily="34" charset="0"/>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accent5">
                    <a:lumMod val="10000"/>
                  </a:schemeClr>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accent5">
                    <a:lumMod val="10000"/>
                  </a:schemeClr>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274320" indent="-274320" fontAlgn="base">
              <a:lnSpc>
                <a:spcPct val="100000"/>
              </a:lnSpc>
              <a:spcBef>
                <a:spcPts val="0"/>
              </a:spcBef>
              <a:spcAft>
                <a:spcPts val="600"/>
              </a:spcAft>
              <a:buFont typeface="+mj-lt"/>
              <a:buAutoNum type="arabicPeriod" startAt="2"/>
            </a:pPr>
            <a:r>
              <a:rPr lang="en-US" sz="1800" b="1" dirty="0"/>
              <a:t>How would you provide care?</a:t>
            </a:r>
            <a:r>
              <a:rPr lang="en-US" sz="1800" dirty="0"/>
              <a:t>​</a:t>
            </a:r>
          </a:p>
          <a:p>
            <a:pPr marL="685800" lvl="1" indent="-228600" fontAlgn="base">
              <a:lnSpc>
                <a:spcPct val="120000"/>
              </a:lnSpc>
              <a:spcBef>
                <a:spcPts val="0"/>
              </a:spcBef>
              <a:defRPr/>
            </a:pPr>
            <a:r>
              <a:rPr lang="en-US" sz="1600" dirty="0"/>
              <a:t>If there is no life-threatening condition to care for first, conduct a head-to-toe physical exam, being careful when checking the right side.​</a:t>
            </a:r>
          </a:p>
          <a:p>
            <a:pPr marL="685800" lvl="1" indent="-228600" fontAlgn="base">
              <a:lnSpc>
                <a:spcPct val="120000"/>
              </a:lnSpc>
              <a:spcBef>
                <a:spcPts val="0"/>
              </a:spcBef>
              <a:defRPr/>
            </a:pPr>
            <a:r>
              <a:rPr lang="en-US" sz="1600" dirty="0"/>
              <a:t>Treat the injuries you find. Start with the lacerations on the elbow and stop the bleeding with direct pressure. Dress and bandage the wounds. Direct the victim to not move his shoulder or arm if you suspect a bone, joint or muscle injury. Clean the abrasions on his shoulder if there is no pain, swelling or other sign of fracture or dislocation.​</a:t>
            </a:r>
          </a:p>
          <a:p>
            <a:pPr marL="685800" lvl="1" indent="-228600" fontAlgn="base">
              <a:lnSpc>
                <a:spcPct val="120000"/>
              </a:lnSpc>
              <a:spcBef>
                <a:spcPts val="0"/>
              </a:spcBef>
              <a:defRPr/>
            </a:pPr>
            <a:r>
              <a:rPr lang="en-US" sz="1600" dirty="0"/>
              <a:t>Be prepared to treat for shock.</a:t>
            </a:r>
          </a:p>
          <a:p>
            <a:pPr marL="0" indent="0">
              <a:spcBef>
                <a:spcPts val="0"/>
              </a:spcBef>
              <a:buFont typeface="Arial" panose="020B0604020202020204" pitchFamily="34" charset="0"/>
              <a:buNone/>
              <a:defRPr/>
            </a:pPr>
            <a:endParaRPr lang="en-US" dirty="0"/>
          </a:p>
        </p:txBody>
      </p:sp>
    </p:spTree>
    <p:custDataLst>
      <p:tags r:id="rId1"/>
    </p:custDataLst>
    <p:extLst>
      <p:ext uri="{BB962C8B-B14F-4D97-AF65-F5344CB8AC3E}">
        <p14:creationId xmlns:p14="http://schemas.microsoft.com/office/powerpoint/2010/main" val="2523316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altLang="en-US" dirty="0"/>
              <a:t>Bleeding and Wound Care</a:t>
            </a:r>
            <a:r>
              <a:rPr lang="en-US" dirty="0"/>
              <a:t/>
            </a:r>
            <a:br>
              <a:rPr lang="en-US" dirty="0"/>
            </a:br>
            <a:r>
              <a:rPr lang="en-US" sz="3200" dirty="0"/>
              <a:t>Scenario 2</a:t>
            </a:r>
          </a:p>
        </p:txBody>
      </p:sp>
      <p:sp>
        <p:nvSpPr>
          <p:cNvPr id="3" name="Content Placeholder 2"/>
          <p:cNvSpPr>
            <a:spLocks noGrp="1"/>
          </p:cNvSpPr>
          <p:nvPr>
            <p:ph idx="1"/>
          </p:nvPr>
        </p:nvSpPr>
        <p:spPr>
          <a:xfrm>
            <a:off x="838200" y="2647112"/>
            <a:ext cx="10515600" cy="1563776"/>
          </a:xfrm>
        </p:spPr>
        <p:txBody>
          <a:bodyPr rtlCol="0">
            <a:noAutofit/>
          </a:bodyPr>
          <a:lstStyle/>
          <a:p>
            <a:pPr marL="0" indent="0">
              <a:lnSpc>
                <a:spcPct val="100000"/>
              </a:lnSpc>
              <a:spcBef>
                <a:spcPts val="0"/>
              </a:spcBef>
              <a:spcAft>
                <a:spcPts val="600"/>
              </a:spcAft>
              <a:buNone/>
              <a:defRPr/>
            </a:pPr>
            <a:r>
              <a:rPr lang="en-US" sz="1600" dirty="0"/>
              <a:t>A full-time worker at an amusement park is watching elephants graze. Suddenly, one of the elephants charges and gores the employee in his abdomen. You are one of the designated first aid providers at the amusement park and are called to assist the victim. You bring a first aid kit with you.</a:t>
            </a:r>
          </a:p>
          <a:p>
            <a:pPr marL="274320" indent="-274320">
              <a:lnSpc>
                <a:spcPct val="100000"/>
              </a:lnSpc>
              <a:spcBef>
                <a:spcPts val="0"/>
              </a:spcBef>
              <a:buFont typeface="+mj-lt"/>
              <a:buAutoNum type="arabicPeriod"/>
              <a:defRPr/>
            </a:pPr>
            <a:r>
              <a:rPr lang="en-US" sz="1800" b="1" dirty="0"/>
              <a:t>What would you do before providing first aid?</a:t>
            </a:r>
          </a:p>
          <a:p>
            <a:pPr marL="274320" indent="-274320">
              <a:lnSpc>
                <a:spcPct val="100000"/>
              </a:lnSpc>
              <a:spcBef>
                <a:spcPts val="0"/>
              </a:spcBef>
              <a:buFont typeface="+mj-lt"/>
              <a:buAutoNum type="arabicPeriod"/>
              <a:defRPr/>
            </a:pPr>
            <a:r>
              <a:rPr lang="en-US" sz="1800" b="1" dirty="0"/>
              <a:t>How would you provide care?</a:t>
            </a:r>
          </a:p>
          <a:p>
            <a:pPr marL="609585" lvl="1" indent="0">
              <a:spcBef>
                <a:spcPts val="0"/>
              </a:spcBef>
              <a:buNone/>
              <a:defRPr/>
            </a:pPr>
            <a:endParaRPr lang="en-US" sz="2133" dirty="0"/>
          </a:p>
        </p:txBody>
      </p:sp>
    </p:spTree>
    <p:custDataLst>
      <p:tags r:id="rId1"/>
    </p:custDataLst>
    <p:extLst>
      <p:ext uri="{BB962C8B-B14F-4D97-AF65-F5344CB8AC3E}">
        <p14:creationId xmlns:p14="http://schemas.microsoft.com/office/powerpoint/2010/main" val="3238244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rmAutofit/>
          </a:bodyPr>
          <a:lstStyle/>
          <a:p>
            <a:pPr>
              <a:defRPr/>
            </a:pPr>
            <a:r>
              <a:rPr lang="en-US" altLang="en-US" dirty="0"/>
              <a:t>Bleeding and Wound Care</a:t>
            </a:r>
            <a:r>
              <a:rPr lang="en-US" dirty="0"/>
              <a:t/>
            </a:r>
            <a:br>
              <a:rPr lang="en-US" dirty="0"/>
            </a:br>
            <a:r>
              <a:rPr lang="en-US" sz="3200" dirty="0"/>
              <a:t>Scenario 2 </a:t>
            </a:r>
            <a:r>
              <a:rPr lang="en-US" sz="3200" b="1" dirty="0"/>
              <a:t>Answer 1</a:t>
            </a:r>
            <a:endParaRPr lang="en-US" sz="3200" dirty="0"/>
          </a:p>
        </p:txBody>
      </p:sp>
      <p:sp>
        <p:nvSpPr>
          <p:cNvPr id="3" name="Content Placeholder 2"/>
          <p:cNvSpPr>
            <a:spLocks noGrp="1"/>
          </p:cNvSpPr>
          <p:nvPr>
            <p:ph idx="1"/>
          </p:nvPr>
        </p:nvSpPr>
        <p:spPr>
          <a:xfrm>
            <a:off x="838200" y="2693298"/>
            <a:ext cx="10515600" cy="1471405"/>
          </a:xfrm>
        </p:spPr>
        <p:txBody>
          <a:bodyPr rtlCol="0">
            <a:normAutofit/>
          </a:bodyPr>
          <a:lstStyle/>
          <a:p>
            <a:pPr marL="274320" indent="-274320">
              <a:lnSpc>
                <a:spcPct val="100000"/>
              </a:lnSpc>
              <a:spcBef>
                <a:spcPts val="0"/>
              </a:spcBef>
              <a:spcAft>
                <a:spcPts val="600"/>
              </a:spcAft>
              <a:buAutoNum type="arabicPeriod"/>
              <a:defRPr/>
            </a:pPr>
            <a:r>
              <a:rPr lang="en-US" sz="1800" b="1" dirty="0"/>
              <a:t>What would you do before providing first aid?</a:t>
            </a:r>
          </a:p>
          <a:p>
            <a:pPr marL="685800" lvl="1" indent="-228600">
              <a:lnSpc>
                <a:spcPct val="100000"/>
              </a:lnSpc>
              <a:spcBef>
                <a:spcPts val="0"/>
              </a:spcBef>
              <a:defRPr/>
            </a:pPr>
            <a:r>
              <a:rPr lang="en-US" sz="1600" dirty="0"/>
              <a:t>Direct other employees to make the scene safe to enter.</a:t>
            </a:r>
          </a:p>
          <a:p>
            <a:pPr marL="685800" lvl="1" indent="-228600">
              <a:lnSpc>
                <a:spcPct val="100000"/>
              </a:lnSpc>
              <a:spcBef>
                <a:spcPts val="0"/>
              </a:spcBef>
              <a:defRPr/>
            </a:pPr>
            <a:r>
              <a:rPr lang="en-US" sz="1600" dirty="0"/>
              <a:t>Direct someone to call 9-1-1 if it has not already been called.</a:t>
            </a:r>
          </a:p>
          <a:p>
            <a:pPr marL="685800" lvl="1" indent="-228600">
              <a:lnSpc>
                <a:spcPct val="100000"/>
              </a:lnSpc>
              <a:spcBef>
                <a:spcPts val="0"/>
              </a:spcBef>
              <a:defRPr/>
            </a:pPr>
            <a:r>
              <a:rPr lang="en-US" sz="1600" dirty="0"/>
              <a:t>Put on medical exam gloves.</a:t>
            </a:r>
          </a:p>
        </p:txBody>
      </p:sp>
    </p:spTree>
    <p:custDataLst>
      <p:tags r:id="rId1"/>
    </p:custDataLst>
    <p:extLst>
      <p:ext uri="{BB962C8B-B14F-4D97-AF65-F5344CB8AC3E}">
        <p14:creationId xmlns:p14="http://schemas.microsoft.com/office/powerpoint/2010/main" val="14150625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6_Custom Design">
  <a:themeElements>
    <a:clrScheme name="Custom 4">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7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4440</TotalTime>
  <Words>4240</Words>
  <Application>Microsoft Office PowerPoint</Application>
  <PresentationFormat>Widescreen</PresentationFormat>
  <Paragraphs>285</Paragraphs>
  <Slides>56</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56</vt:i4>
      </vt:variant>
    </vt:vector>
  </HeadingPairs>
  <TitlesOfParts>
    <vt:vector size="64" baseType="lpstr">
      <vt:lpstr>Arial</vt:lpstr>
      <vt:lpstr>Calibri</vt:lpstr>
      <vt:lpstr>Roboto</vt:lpstr>
      <vt:lpstr>Roboto Condensed</vt:lpstr>
      <vt:lpstr>Roboto Condensed Light</vt:lpstr>
      <vt:lpstr>1_Office Theme</vt:lpstr>
      <vt:lpstr>6_Custom Design</vt:lpstr>
      <vt:lpstr>7_Custom Design</vt:lpstr>
      <vt:lpstr>Case Scenarios for Customizing Your Training </vt:lpstr>
      <vt:lpstr> FA/CPR/AED Case Scenarios ARTS, ENTERTAINMENT AND RECREATION  </vt:lpstr>
      <vt:lpstr>Scenario Guide</vt:lpstr>
      <vt:lpstr>Bleeding and Wound Care Scenarios</vt:lpstr>
      <vt:lpstr>Bleeding and Wound Care Scenario 1</vt:lpstr>
      <vt:lpstr>Bleeding and Wound Care Scenario 1 Answer 1</vt:lpstr>
      <vt:lpstr>Bleeding and Wound Care Scenario 1 Answer 2</vt:lpstr>
      <vt:lpstr>Bleeding and Wound Care Scenario 2</vt:lpstr>
      <vt:lpstr>Bleeding and Wound Care Scenario 2 Answer 1</vt:lpstr>
      <vt:lpstr>Bleeding and Wound Care Scenario 2 Answer 2</vt:lpstr>
      <vt:lpstr>Bone, Joint and Muscle Injuries Scenarios</vt:lpstr>
      <vt:lpstr>Bone, Joint and Muscle Injuries Scenario 1</vt:lpstr>
      <vt:lpstr>Bone, Joint and Muscle Injuries  Scenario 1 Answer 1</vt:lpstr>
      <vt:lpstr>Bone, Joint and Muscle Injuries Scenario 1 Answer 2</vt:lpstr>
      <vt:lpstr>Bone, Joint and Muscle Injuries Scenario 2</vt:lpstr>
      <vt:lpstr>Bone, Joint and Muscle Injuries Scenario 2 Answer 1 </vt:lpstr>
      <vt:lpstr>Bone, Joint and Muscle Injuries Scenario 2 Answer 2 </vt:lpstr>
      <vt:lpstr>Bone, Joint and Muscle Injuries Scenario 3</vt:lpstr>
      <vt:lpstr>Bone, Joint and Muscle Injuries  Scenario 3 Answer 1</vt:lpstr>
      <vt:lpstr>Bone, Joint and Muscle Injuries  Scenario 3 Answer 2</vt:lpstr>
      <vt:lpstr>Head and Spine Injuries Scenarios</vt:lpstr>
      <vt:lpstr>Head and Spine Injuries  Scenario 1</vt:lpstr>
      <vt:lpstr>Head and Spine Injuries  Scenario 1 Answer 1</vt:lpstr>
      <vt:lpstr>Head and Spine Injuries  Scenario 1 Answer 2</vt:lpstr>
      <vt:lpstr>Head and Spine Injuries  Scenario 1 Answer 3</vt:lpstr>
      <vt:lpstr>Head and Spine Injuries Scenario 2</vt:lpstr>
      <vt:lpstr>PowerPoint Presentation</vt:lpstr>
      <vt:lpstr>PowerPoint Presentation</vt:lpstr>
      <vt:lpstr>PowerPoint Presentation</vt:lpstr>
      <vt:lpstr>Sudden Illness Scenarios</vt:lpstr>
      <vt:lpstr>Sudden Illness Scenario 1</vt:lpstr>
      <vt:lpstr>Sudden Illness Scenario 1 Answer 1</vt:lpstr>
      <vt:lpstr>Sudden Illness Scenario 1 Answer 2</vt:lpstr>
      <vt:lpstr>PowerPoint Presentation</vt:lpstr>
      <vt:lpstr>PowerPoint Presentation</vt:lpstr>
      <vt:lpstr>PowerPoint Presentation</vt:lpstr>
      <vt:lpstr>Sudden Illness  Scenario 3</vt:lpstr>
      <vt:lpstr>Sudden Illness Scenario 3 Answer 1</vt:lpstr>
      <vt:lpstr>Sudden Illness Scenario 3 Answer 2</vt:lpstr>
      <vt:lpstr>Cold and Heat Injuries Scenarios</vt:lpstr>
      <vt:lpstr>Cold and Heat Injuries Scenario 1</vt:lpstr>
      <vt:lpstr>Cold and Heat Injuries Scenario 1 Answer 1</vt:lpstr>
      <vt:lpstr>Cold and Heat Injuries Scenario 1 Answer 2</vt:lpstr>
      <vt:lpstr>CPR and AED Scenarios</vt:lpstr>
      <vt:lpstr>CPR and AED  Scenario 1, Part 1</vt:lpstr>
      <vt:lpstr>CPR and AED  Scenario 1, Part 1 Answer 1</vt:lpstr>
      <vt:lpstr>CPR and AED  Scenario 1 Part 1 Answer 2</vt:lpstr>
      <vt:lpstr>CPR and AED  Scenario 1 Part 2</vt:lpstr>
      <vt:lpstr>CPR and AED  Scenario 1 Part 2 Answer</vt:lpstr>
      <vt:lpstr>CPR and AED Scenario 2</vt:lpstr>
      <vt:lpstr>CPR and AED  Scenario 2</vt:lpstr>
      <vt:lpstr>CPR and AED  Scenario 2</vt:lpstr>
      <vt:lpstr>Choking Scenarios</vt:lpstr>
      <vt:lpstr>Choking  Scenario 1</vt:lpstr>
      <vt:lpstr>Choking  Scenario 1 Answer 1</vt:lpstr>
      <vt:lpstr>Choking  Scenario 1 Answer 2</vt:lpstr>
    </vt:vector>
  </TitlesOfParts>
  <Company>NSC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Cordova</dc:creator>
  <cp:lastModifiedBy>Pam Twilegar</cp:lastModifiedBy>
  <cp:revision>121</cp:revision>
  <dcterms:created xsi:type="dcterms:W3CDTF">2023-04-06T18:34:16Z</dcterms:created>
  <dcterms:modified xsi:type="dcterms:W3CDTF">2023-06-20T21:34:59Z</dcterms:modified>
</cp:coreProperties>
</file>