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s/slide1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256" r:id="rId3"/>
    <p:sldId id="280" r:id="rId4"/>
    <p:sldId id="300" r:id="rId5"/>
    <p:sldId id="291" r:id="rId6"/>
    <p:sldId id="301" r:id="rId7"/>
    <p:sldId id="290" r:id="rId8"/>
    <p:sldId id="292" r:id="rId9"/>
    <p:sldId id="293" r:id="rId10"/>
    <p:sldId id="294" r:id="rId11"/>
    <p:sldId id="295" r:id="rId12"/>
    <p:sldId id="297" r:id="rId13"/>
    <p:sldId id="302" r:id="rId14"/>
    <p:sldId id="298" r:id="rId15"/>
    <p:sldId id="299" r:id="rId16"/>
    <p:sldId id="289"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7BD4"/>
    <a:srgbClr val="7B77CF"/>
    <a:srgbClr val="5151B7"/>
    <a:srgbClr val="8265D5"/>
    <a:srgbClr val="8370D6"/>
    <a:srgbClr val="7846C2"/>
    <a:srgbClr val="0000FF"/>
    <a:srgbClr val="103C10"/>
    <a:srgbClr val="0C2E0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78000" autoAdjust="0"/>
  </p:normalViewPr>
  <p:slideViewPr>
    <p:cSldViewPr>
      <p:cViewPr varScale="1">
        <p:scale>
          <a:sx n="57" d="100"/>
          <a:sy n="57" d="100"/>
        </p:scale>
        <p:origin x="1782" y="7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75FC138-FD8F-4621-94BF-D0B114AC2B48}" type="datetimeFigureOut">
              <a:rPr lang="en-US" smtClean="0"/>
              <a:t>7/25/2017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3FF4A83-3598-424A-9C26-3094308D3E8F}" type="slidenum">
              <a:rPr lang="en-US" smtClean="0"/>
              <a:t>‹#›</a:t>
            </a:fld>
            <a:endParaRPr lang="en-US" dirty="0"/>
          </a:p>
        </p:txBody>
      </p:sp>
    </p:spTree>
    <p:extLst>
      <p:ext uri="{BB962C8B-B14F-4D97-AF65-F5344CB8AC3E}">
        <p14:creationId xmlns:p14="http://schemas.microsoft.com/office/powerpoint/2010/main" val="1764492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Slips, Trips and Falls</a:t>
            </a:r>
          </a:p>
        </p:txBody>
      </p:sp>
      <p:sp>
        <p:nvSpPr>
          <p:cNvPr id="4" name="Slide Number Placeholder 3"/>
          <p:cNvSpPr>
            <a:spLocks noGrp="1"/>
          </p:cNvSpPr>
          <p:nvPr>
            <p:ph type="sldNum" sz="quarter" idx="10"/>
          </p:nvPr>
        </p:nvSpPr>
        <p:spPr/>
        <p:txBody>
          <a:bodyPr/>
          <a:lstStyle/>
          <a:p>
            <a:fld id="{C3FF4A83-3598-424A-9C26-3094308D3E8F}" type="slidenum">
              <a:rPr lang="en-US" smtClean="0"/>
              <a:t>1</a:t>
            </a:fld>
            <a:endParaRPr lang="en-US" dirty="0"/>
          </a:p>
        </p:txBody>
      </p:sp>
    </p:spTree>
    <p:extLst>
      <p:ext uri="{BB962C8B-B14F-4D97-AF65-F5344CB8AC3E}">
        <p14:creationId xmlns:p14="http://schemas.microsoft.com/office/powerpoint/2010/main" val="4015879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Training will teach employees to make sure work areas are clear and clean and any potential hazards are identified with proper signage. Encourage employees to make behavioral changes to reduce the risk of falls: be attentive, don’t carry heavy loads and keep work areas clutter-free. Companies that create a safe working environment along with a strong, focused safety culture usually see incident rates decline. </a:t>
            </a:r>
          </a:p>
        </p:txBody>
      </p:sp>
      <p:sp>
        <p:nvSpPr>
          <p:cNvPr id="4" name="Slide Number Placeholder 3"/>
          <p:cNvSpPr>
            <a:spLocks noGrp="1"/>
          </p:cNvSpPr>
          <p:nvPr>
            <p:ph type="sldNum" sz="quarter" idx="10"/>
          </p:nvPr>
        </p:nvSpPr>
        <p:spPr/>
        <p:txBody>
          <a:bodyPr/>
          <a:lstStyle/>
          <a:p>
            <a:fld id="{C3FF4A83-3598-424A-9C26-3094308D3E8F}" type="slidenum">
              <a:rPr lang="en-US" smtClean="0"/>
              <a:t>10</a:t>
            </a:fld>
            <a:endParaRPr lang="en-US" dirty="0"/>
          </a:p>
        </p:txBody>
      </p:sp>
    </p:spTree>
    <p:extLst>
      <p:ext uri="{BB962C8B-B14F-4D97-AF65-F5344CB8AC3E}">
        <p14:creationId xmlns:p14="http://schemas.microsoft.com/office/powerpoint/2010/main" val="3522596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With NSC membership comes access to member-exclusive resources. Besides the 5-Minute Safety Talk and this Presentation, there are many other resources available on Slips, Trips and Falls. The Safety Team Toolkit contains this poster. Hang it in high traffic areas to increase awareness on how to prevent Slips, Trips and Falls.</a:t>
            </a:r>
          </a:p>
        </p:txBody>
      </p:sp>
      <p:sp>
        <p:nvSpPr>
          <p:cNvPr id="4" name="Slide Number Placeholder 3"/>
          <p:cNvSpPr>
            <a:spLocks noGrp="1"/>
          </p:cNvSpPr>
          <p:nvPr>
            <p:ph type="sldNum" sz="quarter" idx="10"/>
          </p:nvPr>
        </p:nvSpPr>
        <p:spPr/>
        <p:txBody>
          <a:bodyPr/>
          <a:lstStyle/>
          <a:p>
            <a:fld id="{C3FF4A83-3598-424A-9C26-3094308D3E8F}" type="slidenum">
              <a:rPr lang="en-US" smtClean="0"/>
              <a:t>11</a:t>
            </a:fld>
            <a:endParaRPr lang="en-US" dirty="0"/>
          </a:p>
        </p:txBody>
      </p:sp>
    </p:spTree>
    <p:extLst>
      <p:ext uri="{BB962C8B-B14F-4D97-AF65-F5344CB8AC3E}">
        <p14:creationId xmlns:p14="http://schemas.microsoft.com/office/powerpoint/2010/main" val="1055353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There is a link to the 2-Minute Safety Video in the toolkit.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Link: https://www.youtube.com/watch?v=HWWaJpzDEtg&amp;feature=youtu.be )</a:t>
            </a:r>
          </a:p>
        </p:txBody>
      </p:sp>
      <p:sp>
        <p:nvSpPr>
          <p:cNvPr id="4" name="Slide Number Placeholder 3"/>
          <p:cNvSpPr>
            <a:spLocks noGrp="1"/>
          </p:cNvSpPr>
          <p:nvPr>
            <p:ph type="sldNum" sz="quarter" idx="10"/>
          </p:nvPr>
        </p:nvSpPr>
        <p:spPr/>
        <p:txBody>
          <a:bodyPr/>
          <a:lstStyle/>
          <a:p>
            <a:fld id="{C3FF4A83-3598-424A-9C26-3094308D3E8F}" type="slidenum">
              <a:rPr lang="en-US" smtClean="0"/>
              <a:t>12</a:t>
            </a:fld>
            <a:endParaRPr lang="en-US" dirty="0"/>
          </a:p>
        </p:txBody>
      </p:sp>
    </p:spTree>
    <p:extLst>
      <p:ext uri="{BB962C8B-B14F-4D97-AF65-F5344CB8AC3E}">
        <p14:creationId xmlns:p14="http://schemas.microsoft.com/office/powerpoint/2010/main" val="3938464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Share the Safety Checklist</a:t>
            </a:r>
            <a:r>
              <a:rPr lang="en-US" sz="1200" dirty="0" smtClean="0"/>
              <a:t> to help everyone reduce tripping hazards.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3FF4A83-3598-424A-9C26-3094308D3E8F}" type="slidenum">
              <a:rPr lang="en-US" smtClean="0"/>
              <a:t>13</a:t>
            </a:fld>
            <a:endParaRPr lang="en-US" dirty="0"/>
          </a:p>
        </p:txBody>
      </p:sp>
    </p:spTree>
    <p:extLst>
      <p:ext uri="{BB962C8B-B14F-4D97-AF65-F5344CB8AC3E}">
        <p14:creationId xmlns:p14="http://schemas.microsoft.com/office/powerpoint/2010/main" val="3942820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Additionally, there is a tip sheet and quiz. </a:t>
            </a:r>
            <a:r>
              <a:rPr lang="en-US" sz="1200" dirty="0" smtClean="0"/>
              <a:t>Take a safety check with the Stand Up to Falls tip sheet and make sure everyone has paid attention with a quiz on how to prevent slips, trips and falls.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3FF4A83-3598-424A-9C26-3094308D3E8F}" type="slidenum">
              <a:rPr lang="en-US" smtClean="0"/>
              <a:t>14</a:t>
            </a:fld>
            <a:endParaRPr lang="en-US" dirty="0"/>
          </a:p>
        </p:txBody>
      </p:sp>
    </p:spTree>
    <p:extLst>
      <p:ext uri="{BB962C8B-B14F-4D97-AF65-F5344CB8AC3E}">
        <p14:creationId xmlns:p14="http://schemas.microsoft.com/office/powerpoint/2010/main" val="2886958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a:t>
            </a:r>
            <a:r>
              <a:rPr lang="en-US" baseline="0" dirty="0" smtClean="0"/>
              <a:t> more member-exclusive safety presentations, webinars, posters and resources at nsc.org/members</a:t>
            </a:r>
          </a:p>
          <a:p>
            <a:r>
              <a:rPr lang="en-US" dirty="0" smtClean="0"/>
              <a:t>For discussion:</a:t>
            </a:r>
          </a:p>
          <a:p>
            <a:pPr marL="171450" indent="-171450">
              <a:buFont typeface="Arial" pitchFamily="34" charset="0"/>
              <a:buChar char="•"/>
            </a:pPr>
            <a:r>
              <a:rPr lang="en-US" dirty="0" smtClean="0"/>
              <a:t>Questions</a:t>
            </a:r>
          </a:p>
          <a:p>
            <a:pPr marL="171450" indent="-171450">
              <a:buFont typeface="Arial" pitchFamily="34" charset="0"/>
              <a:buChar char="•"/>
            </a:pPr>
            <a:r>
              <a:rPr lang="en-US" dirty="0" smtClean="0"/>
              <a:t>Observations &amp; Concerns</a:t>
            </a:r>
          </a:p>
          <a:p>
            <a:pPr marL="171450" indent="-171450">
              <a:buFont typeface="Arial" pitchFamily="34" charset="0"/>
              <a:buChar char="•"/>
            </a:pPr>
            <a:r>
              <a:rPr lang="en-US" dirty="0" smtClean="0"/>
              <a:t>Safety</a:t>
            </a:r>
            <a:r>
              <a:rPr lang="en-US" baseline="0" dirty="0" smtClean="0"/>
              <a:t> Action Plan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15</a:t>
            </a:fld>
            <a:endParaRPr lang="en-US" dirty="0"/>
          </a:p>
        </p:txBody>
      </p:sp>
    </p:spTree>
    <p:extLst>
      <p:ext uri="{BB962C8B-B14F-4D97-AF65-F5344CB8AC3E}">
        <p14:creationId xmlns:p14="http://schemas.microsoft.com/office/powerpoint/2010/main" val="1407491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In 2015, the U.S. Bureau of Labor Statistics reported over 223,000 non-fatal falls on the job. The majority of those falls—149,180—were not from a height or elevation. These workers fell on the same level due to slipping on a slick surface or from tripping over a hazard in the work area. </a:t>
            </a:r>
          </a:p>
        </p:txBody>
      </p:sp>
      <p:sp>
        <p:nvSpPr>
          <p:cNvPr id="4" name="Slide Number Placeholder 3"/>
          <p:cNvSpPr>
            <a:spLocks noGrp="1"/>
          </p:cNvSpPr>
          <p:nvPr>
            <p:ph type="sldNum" sz="quarter" idx="10"/>
          </p:nvPr>
        </p:nvSpPr>
        <p:spPr/>
        <p:txBody>
          <a:bodyPr/>
          <a:lstStyle/>
          <a:p>
            <a:fld id="{C3FF4A83-3598-424A-9C26-3094308D3E8F}" type="slidenum">
              <a:rPr lang="en-US" smtClean="0"/>
              <a:t>2</a:t>
            </a:fld>
            <a:endParaRPr lang="en-US" dirty="0"/>
          </a:p>
        </p:txBody>
      </p:sp>
    </p:spTree>
    <p:extLst>
      <p:ext uri="{BB962C8B-B14F-4D97-AF65-F5344CB8AC3E}">
        <p14:creationId xmlns:p14="http://schemas.microsoft.com/office/powerpoint/2010/main" val="1407491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Many of these incidents resulted in missed work days and injuries including factures, sprains, strains and tears, according to 2016 Injury Facts®, the statistical report on unintentional injuries by the National Safety Council. Due to underreporting, the number could be even higher.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3FF4A83-3598-424A-9C26-3094308D3E8F}" type="slidenum">
              <a:rPr lang="en-US" smtClean="0"/>
              <a:t>3</a:t>
            </a:fld>
            <a:endParaRPr lang="en-US" dirty="0"/>
          </a:p>
        </p:txBody>
      </p:sp>
    </p:spTree>
    <p:extLst>
      <p:ext uri="{BB962C8B-B14F-4D97-AF65-F5344CB8AC3E}">
        <p14:creationId xmlns:p14="http://schemas.microsoft.com/office/powerpoint/2010/main" val="2723652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Slips, trips and falls are the No. 2 cause of nonfatal disabling injury in the workplace following overexertion. Fortunately, by being aware of our surroundings, slips, trips and falls are easily preventable. It starts with awareness. We’re always on the move so it can become second-nature to go into autopilot when walking, especially in familiar places like the workplace. Take a moment to acknowledge the area you’re walking through, even if you walk through it every day. Has anything changed? Is there a new potential hazard, such as a slippery floor or a stack of boxes, that wasn’t there yesterday?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3FF4A83-3598-424A-9C26-3094308D3E8F}" type="slidenum">
              <a:rPr lang="en-US" smtClean="0"/>
              <a:t>4</a:t>
            </a:fld>
            <a:endParaRPr lang="en-US" dirty="0"/>
          </a:p>
        </p:txBody>
      </p:sp>
    </p:spTree>
    <p:extLst>
      <p:ext uri="{BB962C8B-B14F-4D97-AF65-F5344CB8AC3E}">
        <p14:creationId xmlns:p14="http://schemas.microsoft.com/office/powerpoint/2010/main" val="997407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Distraction is another factor we don’t always recognize. Eating on the go, rushing to a meeting and using the phone—whether it’s talking, checking a work email or getting the latest score from the game—are all distractions that increase the risk of a trip or fall. Don’t rush and focus on getting to your destination safely.</a:t>
            </a:r>
          </a:p>
          <a:p>
            <a:endParaRPr lang="en-US" sz="1200" b="1" dirty="0" smtClean="0"/>
          </a:p>
          <a:p>
            <a:r>
              <a:rPr lang="en-US" sz="1200" b="1" dirty="0" smtClean="0"/>
              <a:t>FACT: </a:t>
            </a:r>
            <a:r>
              <a:rPr lang="en-US" sz="1200" dirty="0" smtClean="0"/>
              <a:t>Distracted walking incidents involving cell phones accounted for more than 11,100 injuries between 2000 and 2011. Nearly 80% of the injuries were due to a fall</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3FF4A83-3598-424A-9C26-3094308D3E8F}" type="slidenum">
              <a:rPr lang="en-US" smtClean="0"/>
              <a:t>5</a:t>
            </a:fld>
            <a:endParaRPr lang="en-US" dirty="0"/>
          </a:p>
        </p:txBody>
      </p:sp>
    </p:spTree>
    <p:extLst>
      <p:ext uri="{BB962C8B-B14F-4D97-AF65-F5344CB8AC3E}">
        <p14:creationId xmlns:p14="http://schemas.microsoft.com/office/powerpoint/2010/main" val="305870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Other hazards include: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Wet floors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Uneven surfaces (tile, carpet, etc.)</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Ice, which can often be difficult to see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Limited visibility around corners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Cluttered work areas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Not using the handrail in stairways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Cords across pathways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Carrying a load that’s too heavy and/or obstructs vision</a:t>
            </a:r>
          </a:p>
        </p:txBody>
      </p:sp>
      <p:sp>
        <p:nvSpPr>
          <p:cNvPr id="4" name="Slide Number Placeholder 3"/>
          <p:cNvSpPr>
            <a:spLocks noGrp="1"/>
          </p:cNvSpPr>
          <p:nvPr>
            <p:ph type="sldNum" sz="quarter" idx="10"/>
          </p:nvPr>
        </p:nvSpPr>
        <p:spPr/>
        <p:txBody>
          <a:bodyPr/>
          <a:lstStyle/>
          <a:p>
            <a:fld id="{C3FF4A83-3598-424A-9C26-3094308D3E8F}" type="slidenum">
              <a:rPr lang="en-US" smtClean="0"/>
              <a:t>6</a:t>
            </a:fld>
            <a:endParaRPr lang="en-US" dirty="0"/>
          </a:p>
        </p:txBody>
      </p:sp>
    </p:spTree>
    <p:extLst>
      <p:ext uri="{BB962C8B-B14F-4D97-AF65-F5344CB8AC3E}">
        <p14:creationId xmlns:p14="http://schemas.microsoft.com/office/powerpoint/2010/main" val="407349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kern="1200" baseline="0" dirty="0" smtClean="0">
                <a:solidFill>
                  <a:schemeClr val="tx1"/>
                </a:solidFill>
                <a:latin typeface="+mn-lt"/>
                <a:ea typeface="+mn-ea"/>
                <a:cs typeface="+mn-cs"/>
              </a:rPr>
              <a:t>An important step in preventing slips, trips and falls from happening in the future is reporting them when they occur. Some employees may feel embarrassment or even fear retribution for reporting an incident. New employees—workers with less than one year of service—disproportionately account for 30% of non-fatal injuries from falls. An employer shouldn’t place blame on any employee who falls, especially since some falls are related to a person’s physical ability. In fact, many causes of slips, trips and falls can be prevented by employers, but employees—who are most familiar with their work areas—are best suited to identify and report hazards. Employers need to make safety a part of their culture and encourage reporting of all hazards, no matter</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kern="1200" baseline="0" dirty="0" smtClean="0">
                <a:solidFill>
                  <a:schemeClr val="tx1"/>
                </a:solidFill>
                <a:latin typeface="+mn-lt"/>
                <a:ea typeface="+mn-ea"/>
                <a:cs typeface="+mn-cs"/>
              </a:rPr>
              <a:t>how minor they seem. This is the best way to prevent incidents before they happen.</a:t>
            </a:r>
          </a:p>
        </p:txBody>
      </p:sp>
      <p:sp>
        <p:nvSpPr>
          <p:cNvPr id="4" name="Slide Number Placeholder 3"/>
          <p:cNvSpPr>
            <a:spLocks noGrp="1"/>
          </p:cNvSpPr>
          <p:nvPr>
            <p:ph type="sldNum" sz="quarter" idx="10"/>
          </p:nvPr>
        </p:nvSpPr>
        <p:spPr/>
        <p:txBody>
          <a:bodyPr/>
          <a:lstStyle/>
          <a:p>
            <a:fld id="{C3FF4A83-3598-424A-9C26-3094308D3E8F}" type="slidenum">
              <a:rPr lang="en-US" smtClean="0"/>
              <a:t>7</a:t>
            </a:fld>
            <a:endParaRPr lang="en-US" dirty="0"/>
          </a:p>
        </p:txBody>
      </p:sp>
    </p:spTree>
    <p:extLst>
      <p:ext uri="{BB962C8B-B14F-4D97-AF65-F5344CB8AC3E}">
        <p14:creationId xmlns:p14="http://schemas.microsoft.com/office/powerpoint/2010/main" val="4100986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Focus on problem areas…Concentrate on the areas where the most incidents occur: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Doorways/entry ways • Ramps • Cluttered hallways • Heavy traffic areas • Uneven surfaces • Areas prone to wetness and spills.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Always ensure that floors are clean, well-maintained and fitted with slip-resistant material when necessary. The Occupational Safety and Health Administration (OSHA) also recommends workers wear slip-resistant footwear. </a:t>
            </a:r>
          </a:p>
        </p:txBody>
      </p:sp>
      <p:sp>
        <p:nvSpPr>
          <p:cNvPr id="4" name="Slide Number Placeholder 3"/>
          <p:cNvSpPr>
            <a:spLocks noGrp="1"/>
          </p:cNvSpPr>
          <p:nvPr>
            <p:ph type="sldNum" sz="quarter" idx="10"/>
          </p:nvPr>
        </p:nvSpPr>
        <p:spPr/>
        <p:txBody>
          <a:bodyPr/>
          <a:lstStyle/>
          <a:p>
            <a:fld id="{C3FF4A83-3598-424A-9C26-3094308D3E8F}" type="slidenum">
              <a:rPr lang="en-US" smtClean="0"/>
              <a:t>8</a:t>
            </a:fld>
            <a:endParaRPr lang="en-US" dirty="0"/>
          </a:p>
        </p:txBody>
      </p:sp>
    </p:spTree>
    <p:extLst>
      <p:ext uri="{BB962C8B-B14F-4D97-AF65-F5344CB8AC3E}">
        <p14:creationId xmlns:p14="http://schemas.microsoft.com/office/powerpoint/2010/main" val="571714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Making sure the work environment is free of hazards and properly maintained is important in preventing slips, trips and falls, but it is only part of the solution. Commitment to a safe environment including communication between managers and their workers is a critical component. </a:t>
            </a:r>
          </a:p>
        </p:txBody>
      </p:sp>
      <p:sp>
        <p:nvSpPr>
          <p:cNvPr id="4" name="Slide Number Placeholder 3"/>
          <p:cNvSpPr>
            <a:spLocks noGrp="1"/>
          </p:cNvSpPr>
          <p:nvPr>
            <p:ph type="sldNum" sz="quarter" idx="10"/>
          </p:nvPr>
        </p:nvSpPr>
        <p:spPr/>
        <p:txBody>
          <a:bodyPr/>
          <a:lstStyle/>
          <a:p>
            <a:fld id="{C3FF4A83-3598-424A-9C26-3094308D3E8F}" type="slidenum">
              <a:rPr lang="en-US" smtClean="0"/>
              <a:t>9</a:t>
            </a:fld>
            <a:endParaRPr lang="en-US" dirty="0"/>
          </a:p>
        </p:txBody>
      </p:sp>
    </p:spTree>
    <p:extLst>
      <p:ext uri="{BB962C8B-B14F-4D97-AF65-F5344CB8AC3E}">
        <p14:creationId xmlns:p14="http://schemas.microsoft.com/office/powerpoint/2010/main" val="16487768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tif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B44339-5F27-4DAD-82AF-248A27DA0FF5}" type="datetimeFigureOut">
              <a:rPr lang="en-US" smtClean="0"/>
              <a:t>7/25/2017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2800" y="5029200"/>
            <a:ext cx="1743075" cy="1676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44339-5F27-4DAD-82AF-248A27DA0FF5}" type="datetimeFigureOut">
              <a:rPr lang="en-US" smtClean="0"/>
              <a:t>7/25/2017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B44339-5F27-4DAD-82AF-248A27DA0FF5}" type="datetimeFigureOut">
              <a:rPr lang="en-US" smtClean="0"/>
              <a:t>7/25/2017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a:gsLst>
              <a:gs pos="0">
                <a:srgbClr val="8CC050">
                  <a:alpha val="53000"/>
                </a:srgbClr>
              </a:gs>
              <a:gs pos="76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Text Box 25"/>
          <p:cNvSpPr txBox="1">
            <a:spLocks noChangeArrowheads="1"/>
          </p:cNvSpPr>
          <p:nvPr userDrawn="1"/>
        </p:nvSpPr>
        <p:spPr bwMode="auto">
          <a:xfrm>
            <a:off x="8648700" y="6400800"/>
            <a:ext cx="190500" cy="13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defRPr/>
            </a:pPr>
            <a:r>
              <a:rPr lang="en-US" sz="500" baseline="30000" dirty="0" smtClean="0">
                <a:solidFill>
                  <a:schemeClr val="bg1"/>
                </a:solidFill>
              </a:rPr>
              <a:t>®</a:t>
            </a:r>
          </a:p>
        </p:txBody>
      </p:sp>
      <p:sp>
        <p:nvSpPr>
          <p:cNvPr id="6" name="Rectangle 6"/>
          <p:cNvSpPr>
            <a:spLocks noChangeArrowheads="1"/>
          </p:cNvSpPr>
          <p:nvPr userDrawn="1"/>
        </p:nvSpPr>
        <p:spPr bwMode="auto">
          <a:xfrm>
            <a:off x="246063" y="6553200"/>
            <a:ext cx="28956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700" dirty="0"/>
              <a:t>© </a:t>
            </a:r>
            <a:r>
              <a:rPr lang="en-US" sz="700" dirty="0" smtClean="0"/>
              <a:t>2017 </a:t>
            </a:r>
            <a:r>
              <a:rPr lang="en-US" sz="700" dirty="0"/>
              <a:t>National Safety Council</a:t>
            </a:r>
          </a:p>
        </p:txBody>
      </p:sp>
      <p:sp>
        <p:nvSpPr>
          <p:cNvPr id="19459" name="Rectangle 3"/>
          <p:cNvSpPr>
            <a:spLocks noGrp="1" noChangeArrowheads="1"/>
          </p:cNvSpPr>
          <p:nvPr>
            <p:ph type="ctrTitle"/>
          </p:nvPr>
        </p:nvSpPr>
        <p:spPr>
          <a:xfrm>
            <a:off x="1333500" y="3276600"/>
            <a:ext cx="6477000" cy="1143000"/>
          </a:xfrm>
        </p:spPr>
        <p:txBody>
          <a:bodyPr/>
          <a:lstStyle>
            <a:lvl1pPr algn="ctr">
              <a:defRPr>
                <a:solidFill>
                  <a:schemeClr val="tx1"/>
                </a:solidFill>
              </a:defRPr>
            </a:lvl1pPr>
          </a:lstStyle>
          <a:p>
            <a:pPr lvl="0"/>
            <a:r>
              <a:rPr lang="en-US" noProof="0" dirty="0" smtClean="0"/>
              <a:t>Click to edit Master title style</a:t>
            </a:r>
          </a:p>
        </p:txBody>
      </p:sp>
      <p:pic>
        <p:nvPicPr>
          <p:cNvPr id="9" name="Picture 8" descr="MEM_halo_2685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0082" t="19445"/>
          <a:stretch/>
        </p:blipFill>
        <p:spPr>
          <a:xfrm>
            <a:off x="0" y="0"/>
            <a:ext cx="4757058" cy="2209800"/>
          </a:xfrm>
          <a:prstGeom prst="rect">
            <a:avLst/>
          </a:prstGeom>
        </p:spPr>
      </p:pic>
      <p:pic>
        <p:nvPicPr>
          <p:cNvPr id="10" name="Picture 9" descr="clock graphic.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15263" y="0"/>
            <a:ext cx="5343393" cy="2975776"/>
          </a:xfrm>
          <a:prstGeom prst="rect">
            <a:avLst/>
          </a:prstGeom>
        </p:spPr>
      </p:pic>
      <p:pic>
        <p:nvPicPr>
          <p:cNvPr id="3" name="Picture 2"/>
          <p:cNvPicPr>
            <a:picLocks noChangeAspect="1"/>
          </p:cNvPicPr>
          <p:nvPr userDrawn="1"/>
        </p:nvPicPr>
        <p:blipFill>
          <a:blip r:embed="rId4"/>
          <a:stretch>
            <a:fillRect/>
          </a:stretch>
        </p:blipFill>
        <p:spPr>
          <a:xfrm>
            <a:off x="7340412" y="6257326"/>
            <a:ext cx="1497986" cy="418512"/>
          </a:xfrm>
          <a:prstGeom prst="rect">
            <a:avLst/>
          </a:prstGeom>
        </p:spPr>
      </p:pic>
    </p:spTree>
    <p:extLst>
      <p:ext uri="{BB962C8B-B14F-4D97-AF65-F5344CB8AC3E}">
        <p14:creationId xmlns:p14="http://schemas.microsoft.com/office/powerpoint/2010/main" val="897102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620000" cy="6858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066800" y="1447800"/>
            <a:ext cx="7620000" cy="5257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3500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7162800" cy="6858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828800"/>
            <a:ext cx="37719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18288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2532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76785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957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47800" y="838200"/>
            <a:ext cx="7086600" cy="6858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533400" y="1676400"/>
            <a:ext cx="39243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10100" y="1676400"/>
            <a:ext cx="3924300" cy="4724400"/>
          </a:xfrm>
        </p:spPr>
        <p:txBody>
          <a:bodyPr/>
          <a:lstStyle/>
          <a:p>
            <a:pPr lvl="0"/>
            <a:endParaRPr lang="en-US" noProof="0" dirty="0" smtClean="0"/>
          </a:p>
        </p:txBody>
      </p:sp>
    </p:spTree>
    <p:extLst>
      <p:ext uri="{BB962C8B-B14F-4D97-AF65-F5344CB8AC3E}">
        <p14:creationId xmlns:p14="http://schemas.microsoft.com/office/powerpoint/2010/main" val="276658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44339-5F27-4DAD-82AF-248A27DA0FF5}" type="datetimeFigureOut">
              <a:rPr lang="en-US" smtClean="0"/>
              <a:t>7/25/2017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415977"/>
            <a:ext cx="914400" cy="87942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B44339-5F27-4DAD-82AF-248A27DA0FF5}" type="datetimeFigureOut">
              <a:rPr lang="en-US" smtClean="0"/>
              <a:t>7/25/2017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B44339-5F27-4DAD-82AF-248A27DA0FF5}" type="datetimeFigureOut">
              <a:rPr lang="en-US" smtClean="0"/>
              <a:t>7/25/2017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B44339-5F27-4DAD-82AF-248A27DA0FF5}" type="datetimeFigureOut">
              <a:rPr lang="en-US" smtClean="0"/>
              <a:t>7/25/2017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944CC7-734D-4DB4-A25A-EECF85887237}"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B44339-5F27-4DAD-82AF-248A27DA0FF5}" type="datetimeFigureOut">
              <a:rPr lang="en-US" smtClean="0"/>
              <a:t>7/25/2017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44339-5F27-4DAD-82AF-248A27DA0FF5}" type="datetimeFigureOut">
              <a:rPr lang="en-US" smtClean="0"/>
              <a:t>7/25/2017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44339-5F27-4DAD-82AF-248A27DA0FF5}" type="datetimeFigureOut">
              <a:rPr lang="en-US" smtClean="0"/>
              <a:t>7/25/2017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944CC7-734D-4DB4-A25A-EECF85887237}"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44339-5F27-4DAD-82AF-248A27DA0FF5}" type="datetimeFigureOut">
              <a:rPr lang="en-US" smtClean="0"/>
              <a:t>7/25/2017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9B44339-5F27-4DAD-82AF-248A27DA0FF5}" type="datetimeFigureOut">
              <a:rPr lang="en-US" smtClean="0"/>
              <a:t>7/25/2017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A944CC7-734D-4DB4-A25A-EECF8588723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676400"/>
          </a:xfrm>
          <a:prstGeom prst="rect">
            <a:avLst/>
          </a:prstGeom>
          <a:gradFill>
            <a:gsLst>
              <a:gs pos="0">
                <a:srgbClr val="8CC050">
                  <a:alpha val="53000"/>
                </a:srgbClr>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27" name="Rectangle 2"/>
          <p:cNvSpPr>
            <a:spLocks noGrp="1" noChangeArrowheads="1"/>
          </p:cNvSpPr>
          <p:nvPr>
            <p:ph type="title"/>
          </p:nvPr>
        </p:nvSpPr>
        <p:spPr bwMode="auto">
          <a:xfrm>
            <a:off x="1066800" y="1295400"/>
            <a:ext cx="7620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1066800" y="2057400"/>
            <a:ext cx="76200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ChangeArrowheads="1"/>
          </p:cNvSpPr>
          <p:nvPr userDrawn="1"/>
        </p:nvSpPr>
        <p:spPr bwMode="auto">
          <a:xfrm>
            <a:off x="685800" y="6596063"/>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700" dirty="0"/>
              <a:t>© </a:t>
            </a:r>
            <a:r>
              <a:rPr lang="en-US" sz="700" dirty="0" smtClean="0"/>
              <a:t>2017 </a:t>
            </a:r>
            <a:r>
              <a:rPr lang="en-US" sz="700" dirty="0"/>
              <a:t>National Safety Council</a:t>
            </a:r>
          </a:p>
        </p:txBody>
      </p:sp>
      <p:sp>
        <p:nvSpPr>
          <p:cNvPr id="1032" name="TextBox 1"/>
          <p:cNvSpPr txBox="1">
            <a:spLocks noChangeArrowheads="1"/>
          </p:cNvSpPr>
          <p:nvPr userDrawn="1"/>
        </p:nvSpPr>
        <p:spPr bwMode="auto">
          <a:xfrm>
            <a:off x="152400" y="65532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defRPr/>
            </a:pPr>
            <a:fld id="{2E2769C2-C150-614D-9064-58EC9BEFFFD3}" type="slidenum">
              <a:rPr lang="en-US" sz="1000" smtClean="0">
                <a:solidFill>
                  <a:srgbClr val="001400"/>
                </a:solidFill>
                <a:cs typeface="Arial" charset="0"/>
              </a:rPr>
              <a:pPr>
                <a:defRPr/>
              </a:pPr>
              <a:t>‹#›</a:t>
            </a:fld>
            <a:endParaRPr lang="en-US" sz="1000" dirty="0" smtClean="0">
              <a:solidFill>
                <a:srgbClr val="001400"/>
              </a:solidFill>
              <a:cs typeface="Arial" charset="0"/>
            </a:endParaRPr>
          </a:p>
          <a:p>
            <a:pPr>
              <a:defRPr/>
            </a:pPr>
            <a:endParaRPr lang="en-US" sz="1000" dirty="0" smtClean="0"/>
          </a:p>
        </p:txBody>
      </p:sp>
      <p:pic>
        <p:nvPicPr>
          <p:cNvPr id="12" name="Picture 11" descr="MEM_halo_2685_logo.png"/>
          <p:cNvPicPr>
            <a:picLocks noChangeAspect="1"/>
          </p:cNvPicPr>
          <p:nvPr userDrawn="1"/>
        </p:nvPicPr>
        <p:blipFill rotWithShape="1">
          <a:blip r:embed="rId8" cstate="print">
            <a:extLst>
              <a:ext uri="{28A0092B-C50C-407E-A947-70E740481C1C}">
                <a14:useLocalDpi xmlns:a14="http://schemas.microsoft.com/office/drawing/2010/main" val="0"/>
              </a:ext>
            </a:extLst>
          </a:blip>
          <a:srcRect l="10082" t="19445"/>
          <a:stretch/>
        </p:blipFill>
        <p:spPr>
          <a:xfrm>
            <a:off x="-1" y="0"/>
            <a:ext cx="3608803" cy="1676400"/>
          </a:xfrm>
          <a:prstGeom prst="rect">
            <a:avLst/>
          </a:prstGeom>
        </p:spPr>
      </p:pic>
      <p:pic>
        <p:nvPicPr>
          <p:cNvPr id="9" name="Picture 8"/>
          <p:cNvPicPr>
            <a:picLocks noChangeAspect="1"/>
          </p:cNvPicPr>
          <p:nvPr userDrawn="1"/>
        </p:nvPicPr>
        <p:blipFill>
          <a:blip r:embed="rId9"/>
          <a:stretch>
            <a:fillRect/>
          </a:stretch>
        </p:blipFill>
        <p:spPr>
          <a:xfrm>
            <a:off x="7340412" y="6257326"/>
            <a:ext cx="1497986" cy="418512"/>
          </a:xfrm>
          <a:prstGeom prst="rect">
            <a:avLst/>
          </a:prstGeom>
        </p:spPr>
      </p:pic>
    </p:spTree>
    <p:extLst>
      <p:ext uri="{BB962C8B-B14F-4D97-AF65-F5344CB8AC3E}">
        <p14:creationId xmlns:p14="http://schemas.microsoft.com/office/powerpoint/2010/main" val="25485346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iming>
    <p:tnLst>
      <p:par>
        <p:cTn id="1" dur="indefinite" restart="never" nodeType="tmRoot"/>
      </p:par>
    </p:tnLst>
  </p:timing>
  <p:txStyles>
    <p:title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Helvetica" charset="0"/>
          <a:ea typeface="ＭＳ Ｐゴシック" charset="0"/>
          <a:cs typeface="ＭＳ Ｐゴシック" charset="0"/>
        </a:defRPr>
      </a:lvl2pPr>
      <a:lvl3pPr algn="l" rtl="0" eaLnBrk="0" fontAlgn="base" hangingPunct="0">
        <a:spcBef>
          <a:spcPct val="0"/>
        </a:spcBef>
        <a:spcAft>
          <a:spcPct val="0"/>
        </a:spcAft>
        <a:defRPr sz="3800" b="1">
          <a:solidFill>
            <a:schemeClr val="tx2"/>
          </a:solidFill>
          <a:latin typeface="Helvetica" charset="0"/>
          <a:ea typeface="ＭＳ Ｐゴシック" charset="0"/>
          <a:cs typeface="ＭＳ Ｐゴシック" charset="0"/>
        </a:defRPr>
      </a:lvl3pPr>
      <a:lvl4pPr algn="l" rtl="0" eaLnBrk="0" fontAlgn="base" hangingPunct="0">
        <a:spcBef>
          <a:spcPct val="0"/>
        </a:spcBef>
        <a:spcAft>
          <a:spcPct val="0"/>
        </a:spcAft>
        <a:defRPr sz="3800" b="1">
          <a:solidFill>
            <a:schemeClr val="tx2"/>
          </a:solidFill>
          <a:latin typeface="Helvetica" charset="0"/>
          <a:ea typeface="ＭＳ Ｐゴシック" charset="0"/>
          <a:cs typeface="ＭＳ Ｐゴシック" charset="0"/>
        </a:defRPr>
      </a:lvl4pPr>
      <a:lvl5pPr algn="l" rtl="0" eaLnBrk="0" fontAlgn="base" hangingPunct="0">
        <a:spcBef>
          <a:spcPct val="0"/>
        </a:spcBef>
        <a:spcAft>
          <a:spcPct val="0"/>
        </a:spcAft>
        <a:defRPr sz="3800" b="1">
          <a:solidFill>
            <a:schemeClr val="tx2"/>
          </a:solidFill>
          <a:latin typeface="Helvetica" charset="0"/>
          <a:ea typeface="ＭＳ Ｐゴシック" charset="0"/>
          <a:cs typeface="ＭＳ Ｐゴシック" charset="0"/>
        </a:defRPr>
      </a:lvl5pPr>
      <a:lvl6pPr marL="457200" algn="l" rtl="0" fontAlgn="base">
        <a:spcBef>
          <a:spcPct val="0"/>
        </a:spcBef>
        <a:spcAft>
          <a:spcPct val="0"/>
        </a:spcAft>
        <a:defRPr sz="4400" b="1">
          <a:solidFill>
            <a:schemeClr val="tx2"/>
          </a:solidFill>
          <a:latin typeface="Helvetica" charset="0"/>
          <a:ea typeface="ＭＳ Ｐゴシック" charset="0"/>
          <a:cs typeface="ＭＳ Ｐゴシック" charset="0"/>
        </a:defRPr>
      </a:lvl6pPr>
      <a:lvl7pPr marL="914400" algn="l" rtl="0" fontAlgn="base">
        <a:spcBef>
          <a:spcPct val="0"/>
        </a:spcBef>
        <a:spcAft>
          <a:spcPct val="0"/>
        </a:spcAft>
        <a:defRPr sz="4400" b="1">
          <a:solidFill>
            <a:schemeClr val="tx2"/>
          </a:solidFill>
          <a:latin typeface="Helvetica" charset="0"/>
          <a:ea typeface="ＭＳ Ｐゴシック" charset="0"/>
          <a:cs typeface="ＭＳ Ｐゴシック" charset="0"/>
        </a:defRPr>
      </a:lvl7pPr>
      <a:lvl8pPr marL="1371600" algn="l" rtl="0" fontAlgn="base">
        <a:spcBef>
          <a:spcPct val="0"/>
        </a:spcBef>
        <a:spcAft>
          <a:spcPct val="0"/>
        </a:spcAft>
        <a:defRPr sz="4400" b="1">
          <a:solidFill>
            <a:schemeClr val="tx2"/>
          </a:solidFill>
          <a:latin typeface="Helvetica" charset="0"/>
          <a:ea typeface="ＭＳ Ｐゴシック" charset="0"/>
          <a:cs typeface="ＭＳ Ｐゴシック" charset="0"/>
        </a:defRPr>
      </a:lvl8pPr>
      <a:lvl9pPr marL="1828800" algn="l" rtl="0" fontAlgn="base">
        <a:spcBef>
          <a:spcPct val="0"/>
        </a:spcBef>
        <a:spcAft>
          <a:spcPct val="0"/>
        </a:spcAft>
        <a:defRPr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085850" indent="-228600" algn="l" rtl="0" eaLnBrk="0" fontAlgn="base" hangingPunct="0">
        <a:spcBef>
          <a:spcPct val="20000"/>
        </a:spcBef>
        <a:spcAft>
          <a:spcPct val="0"/>
        </a:spcAft>
        <a:buChar char="•"/>
        <a:defRPr sz="2400">
          <a:solidFill>
            <a:schemeClr val="tx1"/>
          </a:solidFill>
          <a:latin typeface="+mn-lt"/>
          <a:ea typeface="+mn-ea"/>
          <a:cs typeface="+mn-cs"/>
        </a:defRPr>
      </a:lvl3pPr>
      <a:lvl4pPr marL="1428750" indent="-228600" algn="l" rtl="0" eaLnBrk="0" fontAlgn="base" hangingPunct="0">
        <a:spcBef>
          <a:spcPct val="20000"/>
        </a:spcBef>
        <a:spcAft>
          <a:spcPct val="0"/>
        </a:spcAft>
        <a:buChar char="–"/>
        <a:defRPr sz="2000">
          <a:solidFill>
            <a:schemeClr val="tx1"/>
          </a:solidFill>
          <a:latin typeface="+mn-lt"/>
          <a:ea typeface="+mn-ea"/>
          <a:cs typeface="+mn-cs"/>
        </a:defRPr>
      </a:lvl4pPr>
      <a:lvl5pPr marL="1771650" indent="-228600" algn="l" rtl="0" eaLnBrk="0" fontAlgn="base" hangingPunct="0">
        <a:spcBef>
          <a:spcPct val="20000"/>
        </a:spcBef>
        <a:spcAft>
          <a:spcPct val="0"/>
        </a:spcAft>
        <a:buChar char="»"/>
        <a:defRPr sz="2000">
          <a:solidFill>
            <a:schemeClr val="tx1"/>
          </a:solidFill>
          <a:latin typeface="+mn-lt"/>
          <a:ea typeface="+mn-ea"/>
          <a:cs typeface="+mn-cs"/>
        </a:defRPr>
      </a:lvl5pPr>
      <a:lvl6pPr marL="2228850" indent="-228600" algn="l" rtl="0" fontAlgn="base">
        <a:spcBef>
          <a:spcPct val="20000"/>
        </a:spcBef>
        <a:spcAft>
          <a:spcPct val="0"/>
        </a:spcAft>
        <a:buChar char="»"/>
        <a:defRPr sz="2000">
          <a:solidFill>
            <a:schemeClr val="tx1"/>
          </a:solidFill>
          <a:latin typeface="+mn-lt"/>
          <a:ea typeface="+mn-ea"/>
          <a:cs typeface="+mn-cs"/>
        </a:defRPr>
      </a:lvl6pPr>
      <a:lvl7pPr marL="2686050" indent="-228600" algn="l" rtl="0" fontAlgn="base">
        <a:spcBef>
          <a:spcPct val="20000"/>
        </a:spcBef>
        <a:spcAft>
          <a:spcPct val="0"/>
        </a:spcAft>
        <a:buChar char="»"/>
        <a:defRPr sz="2000">
          <a:solidFill>
            <a:schemeClr val="tx1"/>
          </a:solidFill>
          <a:latin typeface="+mn-lt"/>
          <a:ea typeface="+mn-ea"/>
          <a:cs typeface="+mn-cs"/>
        </a:defRPr>
      </a:lvl7pPr>
      <a:lvl8pPr marL="3143250" indent="-228600" algn="l" rtl="0" fontAlgn="base">
        <a:spcBef>
          <a:spcPct val="20000"/>
        </a:spcBef>
        <a:spcAft>
          <a:spcPct val="0"/>
        </a:spcAft>
        <a:buChar char="»"/>
        <a:defRPr sz="2000">
          <a:solidFill>
            <a:schemeClr val="tx1"/>
          </a:solidFill>
          <a:latin typeface="+mn-lt"/>
          <a:ea typeface="+mn-ea"/>
          <a:cs typeface="+mn-cs"/>
        </a:defRPr>
      </a:lvl8pPr>
      <a:lvl9pPr marL="360045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HWWaJpzDEtg&amp;feature=youtu.be"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hyperlink" Target="mailto:MEMBERSHIPINFO@nsc.org"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www.nsc.org/learn/safety-knowledge/Pages/news-and-resources-pedestrian-safety.asp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970" y="3352800"/>
            <a:ext cx="7783830" cy="1447800"/>
          </a:xfrm>
        </p:spPr>
        <p:txBody>
          <a:bodyPr/>
          <a:lstStyle/>
          <a:p>
            <a:r>
              <a:rPr lang="en-US" sz="4800" dirty="0" smtClean="0"/>
              <a:t>Slips, Trips &amp; Falls</a:t>
            </a:r>
            <a:endParaRPr lang="en-US" sz="4800" dirty="0"/>
          </a:p>
        </p:txBody>
      </p:sp>
      <p:sp>
        <p:nvSpPr>
          <p:cNvPr id="3" name="TextBox 2"/>
          <p:cNvSpPr txBox="1"/>
          <p:nvPr/>
        </p:nvSpPr>
        <p:spPr>
          <a:xfrm>
            <a:off x="369570" y="5909846"/>
            <a:ext cx="4735830" cy="338554"/>
          </a:xfrm>
          <a:prstGeom prst="rect">
            <a:avLst/>
          </a:prstGeom>
          <a:noFill/>
        </p:spPr>
        <p:txBody>
          <a:bodyPr wrap="square" rtlCol="0">
            <a:spAutoFit/>
          </a:bodyPr>
          <a:lstStyle/>
          <a:p>
            <a:r>
              <a:rPr lang="en-US" sz="1600" dirty="0" smtClean="0"/>
              <a:t>For use in conjunction with 5-Minute Safety Talk</a:t>
            </a:r>
          </a:p>
        </p:txBody>
      </p:sp>
    </p:spTree>
    <p:extLst>
      <p:ext uri="{BB962C8B-B14F-4D97-AF65-F5344CB8AC3E}">
        <p14:creationId xmlns:p14="http://schemas.microsoft.com/office/powerpoint/2010/main" val="134866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14400"/>
            <a:ext cx="8153400" cy="5309146"/>
          </a:xfrm>
          <a:prstGeom prst="rect">
            <a:avLst/>
          </a:prstGeom>
        </p:spPr>
        <p:txBody>
          <a:bodyPr wrap="square">
            <a:spAutoFit/>
          </a:bodyPr>
          <a:lstStyle/>
          <a:p>
            <a:pPr marL="285750" indent="-285750">
              <a:lnSpc>
                <a:spcPct val="150000"/>
              </a:lnSpc>
              <a:buFont typeface="Arial" panose="020B0604020202020204" pitchFamily="34" charset="0"/>
              <a:buChar char="•"/>
            </a:pPr>
            <a:r>
              <a:rPr lang="en-US" sz="2100" dirty="0"/>
              <a:t>Training will teach employees to make sure work areas are clear and clean and any potential hazards are identified with proper </a:t>
            </a:r>
            <a:r>
              <a:rPr lang="en-US" sz="2100" dirty="0" smtClean="0"/>
              <a:t>signage.</a:t>
            </a:r>
          </a:p>
          <a:p>
            <a:pPr marL="285750" indent="-285750">
              <a:lnSpc>
                <a:spcPct val="150000"/>
              </a:lnSpc>
              <a:buFont typeface="Arial" panose="020B0604020202020204" pitchFamily="34" charset="0"/>
              <a:buChar char="•"/>
            </a:pPr>
            <a:r>
              <a:rPr lang="en-US" sz="2100" dirty="0" smtClean="0"/>
              <a:t>Encourage </a:t>
            </a:r>
            <a:r>
              <a:rPr lang="en-US" sz="2100" dirty="0"/>
              <a:t>employees to make behavioral </a:t>
            </a:r>
            <a:endParaRPr lang="en-US" sz="2100" dirty="0" smtClean="0"/>
          </a:p>
          <a:p>
            <a:pPr>
              <a:lnSpc>
                <a:spcPct val="150000"/>
              </a:lnSpc>
            </a:pPr>
            <a:r>
              <a:rPr lang="en-US" sz="2100" dirty="0" smtClean="0"/>
              <a:t>    changes </a:t>
            </a:r>
            <a:r>
              <a:rPr lang="en-US" sz="2100" dirty="0"/>
              <a:t>to reduce the risk of falls: </a:t>
            </a:r>
            <a:r>
              <a:rPr lang="en-US" sz="2100" dirty="0" smtClean="0"/>
              <a:t>	</a:t>
            </a:r>
          </a:p>
          <a:p>
            <a:pPr marL="742950" lvl="1" indent="-285750">
              <a:lnSpc>
                <a:spcPct val="150000"/>
              </a:lnSpc>
              <a:buFont typeface="Courier New" panose="02070309020205020404" pitchFamily="49" charset="0"/>
              <a:buChar char="o"/>
            </a:pPr>
            <a:r>
              <a:rPr lang="en-US" sz="2100" dirty="0" smtClean="0"/>
              <a:t>be attentive</a:t>
            </a:r>
          </a:p>
          <a:p>
            <a:pPr marL="742950" lvl="1" indent="-285750">
              <a:lnSpc>
                <a:spcPct val="150000"/>
              </a:lnSpc>
              <a:buFont typeface="Courier New" panose="02070309020205020404" pitchFamily="49" charset="0"/>
              <a:buChar char="o"/>
            </a:pPr>
            <a:r>
              <a:rPr lang="en-US" sz="2100" dirty="0" smtClean="0"/>
              <a:t>don’t </a:t>
            </a:r>
            <a:r>
              <a:rPr lang="en-US" sz="2100" dirty="0"/>
              <a:t>carry heavy </a:t>
            </a:r>
            <a:r>
              <a:rPr lang="en-US" sz="2100" dirty="0" smtClean="0"/>
              <a:t>loads</a:t>
            </a:r>
          </a:p>
          <a:p>
            <a:pPr marL="742950" lvl="1" indent="-285750">
              <a:lnSpc>
                <a:spcPct val="150000"/>
              </a:lnSpc>
              <a:buFont typeface="Courier New" panose="02070309020205020404" pitchFamily="49" charset="0"/>
              <a:buChar char="o"/>
            </a:pPr>
            <a:r>
              <a:rPr lang="en-US" sz="2100" dirty="0" smtClean="0"/>
              <a:t>keep </a:t>
            </a:r>
            <a:r>
              <a:rPr lang="en-US" sz="2100" dirty="0"/>
              <a:t>work areas </a:t>
            </a:r>
            <a:r>
              <a:rPr lang="en-US" sz="2100" dirty="0" smtClean="0"/>
              <a:t>clutter-free</a:t>
            </a:r>
          </a:p>
          <a:p>
            <a:pPr>
              <a:lnSpc>
                <a:spcPct val="150000"/>
              </a:lnSpc>
            </a:pPr>
            <a:endParaRPr lang="en-US" sz="800" dirty="0" smtClean="0"/>
          </a:p>
          <a:p>
            <a:pPr>
              <a:lnSpc>
                <a:spcPct val="150000"/>
              </a:lnSpc>
            </a:pPr>
            <a:endParaRPr lang="en-US" sz="800" dirty="0" smtClean="0"/>
          </a:p>
          <a:p>
            <a:pPr>
              <a:lnSpc>
                <a:spcPct val="150000"/>
              </a:lnSpc>
            </a:pPr>
            <a:r>
              <a:rPr lang="en-US" sz="2100" i="1" dirty="0" smtClean="0"/>
              <a:t>Companies </a:t>
            </a:r>
            <a:r>
              <a:rPr lang="en-US" sz="2100" i="1" dirty="0"/>
              <a:t>that create a safe working environment along with a strong, focused safety culture usually see incident rates decline.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8796" y="2895600"/>
            <a:ext cx="3428004" cy="2290326"/>
          </a:xfrm>
          <a:prstGeom prst="rect">
            <a:avLst/>
          </a:prstGeom>
        </p:spPr>
      </p:pic>
    </p:spTree>
    <p:extLst>
      <p:ext uri="{BB962C8B-B14F-4D97-AF65-F5344CB8AC3E}">
        <p14:creationId xmlns:p14="http://schemas.microsoft.com/office/powerpoint/2010/main" val="259309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34000" y="1524000"/>
            <a:ext cx="2920999" cy="4469921"/>
          </a:xfrm>
          <a:prstGeom prst="rect">
            <a:avLst/>
          </a:prstGeom>
        </p:spPr>
      </p:pic>
      <p:sp>
        <p:nvSpPr>
          <p:cNvPr id="3" name="TextBox 2"/>
          <p:cNvSpPr txBox="1"/>
          <p:nvPr/>
        </p:nvSpPr>
        <p:spPr>
          <a:xfrm>
            <a:off x="990600" y="1981200"/>
            <a:ext cx="3429000" cy="2862322"/>
          </a:xfrm>
          <a:prstGeom prst="rect">
            <a:avLst/>
          </a:prstGeom>
          <a:noFill/>
        </p:spPr>
        <p:txBody>
          <a:bodyPr wrap="square" rtlCol="0">
            <a:spAutoFit/>
          </a:bodyPr>
          <a:lstStyle/>
          <a:p>
            <a:pPr algn="ctr"/>
            <a:r>
              <a:rPr lang="en-US" sz="2400" dirty="0" smtClean="0"/>
              <a:t>Slips, trips and falls are no laughing matter. </a:t>
            </a:r>
          </a:p>
          <a:p>
            <a:pPr algn="ctr"/>
            <a:endParaRPr lang="en-US" sz="1200" dirty="0"/>
          </a:p>
          <a:p>
            <a:pPr algn="ctr"/>
            <a:r>
              <a:rPr lang="en-US" sz="2400" dirty="0" smtClean="0"/>
              <a:t>Hang this poster in high traffic areas to increase awareness and help prevent injuries at your workplace.</a:t>
            </a:r>
            <a:endParaRPr lang="en-US" sz="2400" dirty="0"/>
          </a:p>
        </p:txBody>
      </p:sp>
      <p:sp>
        <p:nvSpPr>
          <p:cNvPr id="4" name="Rectangle 3"/>
          <p:cNvSpPr/>
          <p:nvPr/>
        </p:nvSpPr>
        <p:spPr>
          <a:xfrm>
            <a:off x="762000" y="609600"/>
            <a:ext cx="7620000" cy="677108"/>
          </a:xfrm>
          <a:prstGeom prst="rect">
            <a:avLst/>
          </a:prstGeom>
        </p:spPr>
        <p:txBody>
          <a:bodyPr wrap="square">
            <a:spAutoFit/>
          </a:bodyPr>
          <a:lstStyle/>
          <a:p>
            <a:pPr algn="ctr"/>
            <a:r>
              <a:rPr lang="en-US" sz="3800" dirty="0" smtClean="0"/>
              <a:t>Poster </a:t>
            </a:r>
            <a:endParaRPr lang="en-US" sz="3800" dirty="0"/>
          </a:p>
        </p:txBody>
      </p:sp>
    </p:spTree>
    <p:extLst>
      <p:ext uri="{BB962C8B-B14F-4D97-AF65-F5344CB8AC3E}">
        <p14:creationId xmlns:p14="http://schemas.microsoft.com/office/powerpoint/2010/main" val="5730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393210"/>
            <a:ext cx="8229600" cy="5324535"/>
          </a:xfrm>
          <a:prstGeom prst="rect">
            <a:avLst/>
          </a:prstGeom>
          <a:noFill/>
        </p:spPr>
        <p:txBody>
          <a:bodyPr wrap="square" rtlCol="0">
            <a:spAutoFit/>
          </a:bodyPr>
          <a:lstStyle/>
          <a:p>
            <a:r>
              <a:rPr lang="en-US" sz="2400" dirty="0"/>
              <a:t>Help prevent slips, trips and falls by watching this 2-Minute Safety Video at your next safety meeting or share the link with your teams. </a:t>
            </a:r>
          </a:p>
          <a:p>
            <a:endParaRPr lang="en-US" sz="1200" dirty="0"/>
          </a:p>
          <a:p>
            <a:r>
              <a:rPr lang="en-US" sz="2400" dirty="0"/>
              <a:t>Slips, Trips and Falls are a leading cause of injury, but common-sense practices work in prevention</a:t>
            </a:r>
            <a:r>
              <a:rPr lang="en-US" sz="2400" dirty="0" smtClean="0"/>
              <a:t>.</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r>
              <a:rPr lang="en-US" sz="1600" dirty="0" smtClean="0"/>
              <a:t>Visit: </a:t>
            </a:r>
            <a:r>
              <a:rPr lang="en-US" sz="1600" dirty="0" smtClean="0">
                <a:hlinkClick r:id="rId3"/>
              </a:rPr>
              <a:t>https</a:t>
            </a:r>
            <a:r>
              <a:rPr lang="en-US" sz="1600" dirty="0">
                <a:hlinkClick r:id="rId3"/>
              </a:rPr>
              <a:t>://www.youtube.com/watch?v=HWWaJpzDEtg&amp;feature=youtu.be</a:t>
            </a:r>
            <a:endParaRPr lang="en-US" sz="1600" dirty="0"/>
          </a:p>
          <a:p>
            <a:pPr algn="ctr"/>
            <a:endParaRPr lang="en-US" sz="2400" dirty="0"/>
          </a:p>
        </p:txBody>
      </p:sp>
      <p:sp>
        <p:nvSpPr>
          <p:cNvPr id="6" name="Rectangle 5"/>
          <p:cNvSpPr/>
          <p:nvPr/>
        </p:nvSpPr>
        <p:spPr>
          <a:xfrm>
            <a:off x="838200" y="609600"/>
            <a:ext cx="7620000" cy="677108"/>
          </a:xfrm>
          <a:prstGeom prst="rect">
            <a:avLst/>
          </a:prstGeom>
        </p:spPr>
        <p:txBody>
          <a:bodyPr wrap="square">
            <a:spAutoFit/>
          </a:bodyPr>
          <a:lstStyle/>
          <a:p>
            <a:pPr algn="ctr"/>
            <a:r>
              <a:rPr lang="en-US" sz="3800" dirty="0" smtClean="0"/>
              <a:t>2-Minute Safety Video</a:t>
            </a:r>
            <a:endParaRPr lang="en-US" sz="38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8047" y="3649984"/>
            <a:ext cx="3966553" cy="2215386"/>
          </a:xfrm>
          <a:prstGeom prst="rect">
            <a:avLst/>
          </a:prstGeom>
        </p:spPr>
      </p:pic>
    </p:spTree>
    <p:extLst>
      <p:ext uri="{BB962C8B-B14F-4D97-AF65-F5344CB8AC3E}">
        <p14:creationId xmlns:p14="http://schemas.microsoft.com/office/powerpoint/2010/main" val="23856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38200" y="1752600"/>
            <a:ext cx="3505200" cy="4390725"/>
          </a:xfrm>
          <a:prstGeom prst="rect">
            <a:avLst/>
          </a:prstGeom>
          <a:ln>
            <a:solidFill>
              <a:schemeClr val="bg1">
                <a:lumMod val="85000"/>
              </a:schemeClr>
            </a:solidFill>
          </a:ln>
        </p:spPr>
      </p:pic>
      <p:sp>
        <p:nvSpPr>
          <p:cNvPr id="5" name="TextBox 4"/>
          <p:cNvSpPr txBox="1"/>
          <p:nvPr/>
        </p:nvSpPr>
        <p:spPr>
          <a:xfrm>
            <a:off x="5105400" y="2035076"/>
            <a:ext cx="3200400" cy="2308324"/>
          </a:xfrm>
          <a:prstGeom prst="rect">
            <a:avLst/>
          </a:prstGeom>
          <a:noFill/>
        </p:spPr>
        <p:txBody>
          <a:bodyPr wrap="square" rtlCol="0">
            <a:spAutoFit/>
          </a:bodyPr>
          <a:lstStyle/>
          <a:p>
            <a:r>
              <a:rPr lang="en-US" sz="2400" dirty="0" smtClean="0"/>
              <a:t>Slips, trips and falls are preventable!</a:t>
            </a:r>
          </a:p>
          <a:p>
            <a:endParaRPr lang="en-US" sz="2400" dirty="0"/>
          </a:p>
          <a:p>
            <a:r>
              <a:rPr lang="en-US" sz="2400" dirty="0" smtClean="0"/>
              <a:t>Share this checklist to help everyone reduce tripping hazards.</a:t>
            </a:r>
            <a:endParaRPr lang="en-US" sz="2400" dirty="0"/>
          </a:p>
        </p:txBody>
      </p:sp>
      <p:sp>
        <p:nvSpPr>
          <p:cNvPr id="4" name="Rectangle 3"/>
          <p:cNvSpPr/>
          <p:nvPr/>
        </p:nvSpPr>
        <p:spPr>
          <a:xfrm>
            <a:off x="838200" y="609600"/>
            <a:ext cx="7620000" cy="677108"/>
          </a:xfrm>
          <a:prstGeom prst="rect">
            <a:avLst/>
          </a:prstGeom>
        </p:spPr>
        <p:txBody>
          <a:bodyPr wrap="square">
            <a:spAutoFit/>
          </a:bodyPr>
          <a:lstStyle/>
          <a:p>
            <a:pPr algn="ctr"/>
            <a:r>
              <a:rPr lang="en-US" sz="3800" dirty="0" smtClean="0"/>
              <a:t>Checklist</a:t>
            </a:r>
            <a:endParaRPr lang="en-US" sz="3800" dirty="0"/>
          </a:p>
        </p:txBody>
      </p:sp>
    </p:spTree>
    <p:extLst>
      <p:ext uri="{BB962C8B-B14F-4D97-AF65-F5344CB8AC3E}">
        <p14:creationId xmlns:p14="http://schemas.microsoft.com/office/powerpoint/2010/main" val="282511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53000" y="1981200"/>
            <a:ext cx="3505200" cy="3046988"/>
          </a:xfrm>
          <a:prstGeom prst="rect">
            <a:avLst/>
          </a:prstGeom>
          <a:noFill/>
        </p:spPr>
        <p:txBody>
          <a:bodyPr wrap="square" rtlCol="0">
            <a:spAutoFit/>
          </a:bodyPr>
          <a:lstStyle/>
          <a:p>
            <a:r>
              <a:rPr lang="en-US" sz="2400" dirty="0" smtClean="0"/>
              <a:t>Take a safety check with the Stand Up to Falls tip sheet and make sure everyone has paid attention with a quiz on how to prevent slips, trips and falls.</a:t>
            </a:r>
          </a:p>
          <a:p>
            <a:endParaRPr lang="en-US" sz="2400" dirty="0"/>
          </a:p>
        </p:txBody>
      </p:sp>
      <p:pic>
        <p:nvPicPr>
          <p:cNvPr id="8" name="Picture 7"/>
          <p:cNvPicPr>
            <a:picLocks noChangeAspect="1"/>
          </p:cNvPicPr>
          <p:nvPr/>
        </p:nvPicPr>
        <p:blipFill>
          <a:blip r:embed="rId3"/>
          <a:stretch>
            <a:fillRect/>
          </a:stretch>
        </p:blipFill>
        <p:spPr>
          <a:xfrm>
            <a:off x="609600" y="1544265"/>
            <a:ext cx="2524214" cy="3137680"/>
          </a:xfrm>
          <a:prstGeom prst="rect">
            <a:avLst/>
          </a:prstGeom>
          <a:ln>
            <a:solidFill>
              <a:schemeClr val="bg1">
                <a:lumMod val="75000"/>
              </a:schemeClr>
            </a:solidFill>
          </a:ln>
        </p:spPr>
      </p:pic>
      <p:pic>
        <p:nvPicPr>
          <p:cNvPr id="4" name="Picture 3"/>
          <p:cNvPicPr>
            <a:picLocks noChangeAspect="1"/>
          </p:cNvPicPr>
          <p:nvPr/>
        </p:nvPicPr>
        <p:blipFill>
          <a:blip r:embed="rId4"/>
          <a:stretch>
            <a:fillRect/>
          </a:stretch>
        </p:blipFill>
        <p:spPr>
          <a:xfrm>
            <a:off x="2015304" y="2698405"/>
            <a:ext cx="2632895" cy="3245196"/>
          </a:xfrm>
          <a:prstGeom prst="rect">
            <a:avLst/>
          </a:prstGeom>
          <a:ln>
            <a:solidFill>
              <a:schemeClr val="bg1">
                <a:lumMod val="75000"/>
              </a:schemeClr>
            </a:solidFill>
          </a:ln>
        </p:spPr>
      </p:pic>
      <p:sp>
        <p:nvSpPr>
          <p:cNvPr id="6" name="Rectangle 5"/>
          <p:cNvSpPr/>
          <p:nvPr/>
        </p:nvSpPr>
        <p:spPr>
          <a:xfrm>
            <a:off x="838200" y="685800"/>
            <a:ext cx="7620000" cy="677108"/>
          </a:xfrm>
          <a:prstGeom prst="rect">
            <a:avLst/>
          </a:prstGeom>
        </p:spPr>
        <p:txBody>
          <a:bodyPr wrap="square">
            <a:spAutoFit/>
          </a:bodyPr>
          <a:lstStyle/>
          <a:p>
            <a:pPr algn="ctr"/>
            <a:r>
              <a:rPr lang="en-US" sz="3800" dirty="0" smtClean="0"/>
              <a:t>Tip Sheet &amp; Quiz</a:t>
            </a:r>
            <a:endParaRPr lang="en-US" sz="3800" dirty="0"/>
          </a:p>
        </p:txBody>
      </p:sp>
    </p:spTree>
    <p:extLst>
      <p:ext uri="{BB962C8B-B14F-4D97-AF65-F5344CB8AC3E}">
        <p14:creationId xmlns:p14="http://schemas.microsoft.com/office/powerpoint/2010/main" val="383669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76400"/>
            <a:ext cx="8229600" cy="4191000"/>
          </a:xfrm>
        </p:spPr>
        <p:txBody>
          <a:bodyPr>
            <a:normAutofit fontScale="92500" lnSpcReduction="20000"/>
          </a:bodyPr>
          <a:lstStyle/>
          <a:p>
            <a:pPr marL="0" indent="0" algn="ctr">
              <a:buNone/>
            </a:pPr>
            <a:r>
              <a:rPr lang="en-US" dirty="0"/>
              <a:t>For more member-exclusive safety presentations, webinars, posters and resources </a:t>
            </a:r>
            <a:r>
              <a:rPr lang="en-US" dirty="0" smtClean="0"/>
              <a:t>sign in at </a:t>
            </a:r>
            <a:r>
              <a:rPr lang="en-US" b="1" dirty="0" smtClean="0">
                <a:latin typeface="Arial"/>
                <a:cs typeface="Arial"/>
              </a:rPr>
              <a:t>nsc.org/members</a:t>
            </a:r>
            <a:endParaRPr lang="en-US" b="1" dirty="0">
              <a:latin typeface="Arial"/>
              <a:cs typeface="Arial"/>
            </a:endParaRPr>
          </a:p>
          <a:p>
            <a:pPr algn="ctr"/>
            <a:endParaRPr lang="en-US" dirty="0"/>
          </a:p>
          <a:p>
            <a:pPr marL="0" indent="0" algn="ctr">
              <a:buNone/>
            </a:pPr>
            <a:r>
              <a:rPr lang="en-US" dirty="0"/>
              <a:t>Customer Service – (800) 621-7619 </a:t>
            </a:r>
          </a:p>
          <a:p>
            <a:pPr marL="0" indent="0" algn="ctr">
              <a:buNone/>
            </a:pPr>
            <a:r>
              <a:rPr lang="en-US" dirty="0"/>
              <a:t>Outside U.S. – +1-630-775-2056</a:t>
            </a:r>
          </a:p>
          <a:p>
            <a:pPr algn="ctr"/>
            <a:endParaRPr lang="en-US" dirty="0"/>
          </a:p>
          <a:p>
            <a:pPr marL="0" indent="0" algn="ctr">
              <a:buNone/>
            </a:pPr>
            <a:r>
              <a:rPr lang="en-US" dirty="0"/>
              <a:t>Email us at: </a:t>
            </a:r>
          </a:p>
          <a:p>
            <a:pPr marL="0" indent="0" algn="ctr">
              <a:buNone/>
            </a:pPr>
            <a:r>
              <a:rPr lang="en-US" dirty="0">
                <a:solidFill>
                  <a:srgbClr val="305E30"/>
                </a:solidFill>
                <a:hlinkClick r:id="rId3"/>
              </a:rPr>
              <a:t>MEMBERSHIPINFO@nsc.org</a:t>
            </a:r>
            <a:r>
              <a:rPr lang="en-US" dirty="0">
                <a:solidFill>
                  <a:srgbClr val="305E30"/>
                </a:solidFill>
              </a:rPr>
              <a:t> </a:t>
            </a:r>
          </a:p>
          <a:p>
            <a:pPr marL="0" indent="0" algn="ctr">
              <a:spcAft>
                <a:spcPts val="600"/>
              </a:spcAft>
              <a:buNone/>
            </a:pPr>
            <a:endParaRPr lang="en-US" dirty="0"/>
          </a:p>
        </p:txBody>
      </p:sp>
    </p:spTree>
    <p:extLst>
      <p:ext uri="{BB962C8B-B14F-4D97-AF65-F5344CB8AC3E}">
        <p14:creationId xmlns:p14="http://schemas.microsoft.com/office/powerpoint/2010/main" val="3498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549563" y="3657600"/>
            <a:ext cx="2612580" cy="2573367"/>
          </a:xfrm>
          <a:prstGeom prst="rect">
            <a:avLst/>
          </a:prstGeom>
        </p:spPr>
      </p:pic>
      <p:pic>
        <p:nvPicPr>
          <p:cNvPr id="3" name="Picture 2"/>
          <p:cNvPicPr>
            <a:picLocks noChangeAspect="1"/>
          </p:cNvPicPr>
          <p:nvPr/>
        </p:nvPicPr>
        <p:blipFill>
          <a:blip r:embed="rId4"/>
          <a:stretch>
            <a:fillRect/>
          </a:stretch>
        </p:blipFill>
        <p:spPr>
          <a:xfrm>
            <a:off x="763768" y="2073427"/>
            <a:ext cx="1377089" cy="1998787"/>
          </a:xfrm>
          <a:prstGeom prst="rect">
            <a:avLst/>
          </a:prstGeom>
        </p:spPr>
      </p:pic>
      <p:sp>
        <p:nvSpPr>
          <p:cNvPr id="4" name="Rectangle 3"/>
          <p:cNvSpPr/>
          <p:nvPr/>
        </p:nvSpPr>
        <p:spPr>
          <a:xfrm>
            <a:off x="763768" y="993338"/>
            <a:ext cx="7770632" cy="1308050"/>
          </a:xfrm>
          <a:prstGeom prst="rect">
            <a:avLst/>
          </a:prstGeom>
        </p:spPr>
        <p:txBody>
          <a:bodyPr wrap="square">
            <a:spAutoFit/>
          </a:bodyPr>
          <a:lstStyle/>
          <a:p>
            <a:r>
              <a:rPr lang="en-US" sz="2650" dirty="0" smtClean="0"/>
              <a:t>In 2015, the U.S. Bureau of Labor Statistics reported over 223,000 non-fatal falls on the job. </a:t>
            </a:r>
          </a:p>
          <a:p>
            <a:endParaRPr lang="en-US" sz="2600" dirty="0"/>
          </a:p>
        </p:txBody>
      </p:sp>
      <p:sp>
        <p:nvSpPr>
          <p:cNvPr id="7" name="TextBox 6"/>
          <p:cNvSpPr txBox="1"/>
          <p:nvPr/>
        </p:nvSpPr>
        <p:spPr>
          <a:xfrm>
            <a:off x="2438400" y="2626544"/>
            <a:ext cx="5619994" cy="892552"/>
          </a:xfrm>
          <a:prstGeom prst="rect">
            <a:avLst/>
          </a:prstGeom>
          <a:noFill/>
        </p:spPr>
        <p:txBody>
          <a:bodyPr wrap="square" rtlCol="0">
            <a:spAutoFit/>
          </a:bodyPr>
          <a:lstStyle/>
          <a:p>
            <a:r>
              <a:rPr lang="en-US" sz="2600" dirty="0"/>
              <a:t>The majority of those </a:t>
            </a:r>
            <a:r>
              <a:rPr lang="en-US" sz="2600" dirty="0" smtClean="0"/>
              <a:t>falls -149,180 were </a:t>
            </a:r>
            <a:r>
              <a:rPr lang="en-US" sz="2600" dirty="0"/>
              <a:t>not from a height or elevation</a:t>
            </a:r>
            <a:r>
              <a:rPr lang="en-US" sz="2600" dirty="0" smtClean="0"/>
              <a:t>.</a:t>
            </a:r>
          </a:p>
        </p:txBody>
      </p:sp>
      <p:sp>
        <p:nvSpPr>
          <p:cNvPr id="8" name="TextBox 7"/>
          <p:cNvSpPr txBox="1"/>
          <p:nvPr/>
        </p:nvSpPr>
        <p:spPr>
          <a:xfrm>
            <a:off x="745625" y="4400231"/>
            <a:ext cx="6428068" cy="1292662"/>
          </a:xfrm>
          <a:prstGeom prst="rect">
            <a:avLst/>
          </a:prstGeom>
          <a:noFill/>
        </p:spPr>
        <p:txBody>
          <a:bodyPr wrap="square" rtlCol="0">
            <a:spAutoFit/>
          </a:bodyPr>
          <a:lstStyle/>
          <a:p>
            <a:r>
              <a:rPr lang="en-US" sz="2600" dirty="0" smtClean="0"/>
              <a:t>Workers </a:t>
            </a:r>
            <a:r>
              <a:rPr lang="en-US" sz="2600" dirty="0"/>
              <a:t>fell on the same level due to slipping on a slick surface or from tripping over a hazard</a:t>
            </a:r>
            <a:r>
              <a:rPr lang="en-US" sz="2600" dirty="0" smtClean="0"/>
              <a:t>.</a:t>
            </a:r>
            <a:endParaRPr lang="en-US" dirty="0"/>
          </a:p>
        </p:txBody>
      </p:sp>
    </p:spTree>
    <p:extLst>
      <p:ext uri="{BB962C8B-B14F-4D97-AF65-F5344CB8AC3E}">
        <p14:creationId xmlns:p14="http://schemas.microsoft.com/office/powerpoint/2010/main" val="142158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133709"/>
            <a:ext cx="3325197" cy="4312448"/>
          </a:xfrm>
          <a:prstGeom prst="rect">
            <a:avLst/>
          </a:prstGeom>
        </p:spPr>
      </p:pic>
      <p:sp>
        <p:nvSpPr>
          <p:cNvPr id="9" name="Rectangle 8"/>
          <p:cNvSpPr/>
          <p:nvPr/>
        </p:nvSpPr>
        <p:spPr>
          <a:xfrm>
            <a:off x="4267200" y="914400"/>
            <a:ext cx="4572000" cy="5232202"/>
          </a:xfrm>
          <a:prstGeom prst="rect">
            <a:avLst/>
          </a:prstGeom>
        </p:spPr>
        <p:txBody>
          <a:bodyPr>
            <a:spAutoFit/>
          </a:bodyPr>
          <a:lstStyle/>
          <a:p>
            <a:pPr>
              <a:defRPr/>
            </a:pPr>
            <a:r>
              <a:rPr lang="en-US" sz="2600" dirty="0" smtClean="0"/>
              <a:t>Many of these incidents resulted in missed </a:t>
            </a:r>
            <a:r>
              <a:rPr lang="en-US" sz="2600" dirty="0"/>
              <a:t>work </a:t>
            </a:r>
            <a:r>
              <a:rPr lang="en-US" sz="2600" dirty="0" smtClean="0"/>
              <a:t>days and injuries including:  </a:t>
            </a:r>
          </a:p>
          <a:p>
            <a:pPr>
              <a:defRPr/>
            </a:pPr>
            <a:endParaRPr lang="en-US" sz="2600" dirty="0" smtClean="0"/>
          </a:p>
          <a:p>
            <a:pPr marL="457200" indent="-457200">
              <a:buFont typeface="Wingdings" panose="05000000000000000000" pitchFamily="2" charset="2"/>
              <a:buChar char="ü"/>
              <a:defRPr/>
            </a:pPr>
            <a:r>
              <a:rPr lang="en-US" sz="2600" dirty="0" smtClean="0"/>
              <a:t>Fractures </a:t>
            </a:r>
          </a:p>
          <a:p>
            <a:pPr marL="457200" indent="-457200">
              <a:buFont typeface="Wingdings" panose="05000000000000000000" pitchFamily="2" charset="2"/>
              <a:buChar char="ü"/>
              <a:defRPr/>
            </a:pPr>
            <a:r>
              <a:rPr lang="en-US" sz="2600" dirty="0" smtClean="0"/>
              <a:t>Sprains </a:t>
            </a:r>
            <a:r>
              <a:rPr lang="en-US" sz="2600" dirty="0"/>
              <a:t>and </a:t>
            </a:r>
            <a:r>
              <a:rPr lang="en-US" sz="2600" dirty="0" smtClean="0"/>
              <a:t>strains </a:t>
            </a:r>
          </a:p>
          <a:p>
            <a:pPr marL="457200" indent="-457200">
              <a:buFont typeface="Wingdings" panose="05000000000000000000" pitchFamily="2" charset="2"/>
              <a:buChar char="ü"/>
              <a:defRPr/>
            </a:pPr>
            <a:r>
              <a:rPr lang="en-US" sz="2600" dirty="0" smtClean="0"/>
              <a:t>Tears</a:t>
            </a:r>
          </a:p>
          <a:p>
            <a:pPr marL="457200" indent="-457200">
              <a:buFont typeface="Wingdings" panose="05000000000000000000" pitchFamily="2" charset="2"/>
              <a:buChar char="ü"/>
              <a:defRPr/>
            </a:pPr>
            <a:endParaRPr lang="en-US" sz="1100" dirty="0" smtClean="0"/>
          </a:p>
          <a:p>
            <a:pPr>
              <a:defRPr/>
            </a:pPr>
            <a:r>
              <a:rPr lang="en-US" sz="2600" dirty="0"/>
              <a:t>a</a:t>
            </a:r>
            <a:r>
              <a:rPr lang="en-US" sz="2600" dirty="0" smtClean="0"/>
              <a:t>ccording to National Safety Council Injury </a:t>
            </a:r>
            <a:r>
              <a:rPr lang="en-US" sz="2600" dirty="0"/>
              <a:t>Facts</a:t>
            </a:r>
            <a:r>
              <a:rPr lang="en-US" sz="2600" dirty="0" smtClean="0"/>
              <a:t>® 2016 Edition</a:t>
            </a:r>
          </a:p>
          <a:p>
            <a:pPr>
              <a:defRPr/>
            </a:pPr>
            <a:endParaRPr lang="en-US" sz="1100" dirty="0"/>
          </a:p>
          <a:p>
            <a:pPr>
              <a:defRPr/>
            </a:pPr>
            <a:r>
              <a:rPr lang="en-US" sz="2600" dirty="0" smtClean="0"/>
              <a:t>Numbers could be higher due to underreporting!</a:t>
            </a:r>
            <a:endParaRPr lang="en-US" sz="2600" dirty="0"/>
          </a:p>
        </p:txBody>
      </p:sp>
    </p:spTree>
    <p:extLst>
      <p:ext uri="{BB962C8B-B14F-4D97-AF65-F5344CB8AC3E}">
        <p14:creationId xmlns:p14="http://schemas.microsoft.com/office/powerpoint/2010/main" val="226063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46235">
            <a:off x="3780427" y="1323089"/>
            <a:ext cx="4628366" cy="4628366"/>
          </a:xfrm>
          <a:prstGeom prst="rect">
            <a:avLst/>
          </a:prstGeom>
        </p:spPr>
      </p:pic>
      <p:sp>
        <p:nvSpPr>
          <p:cNvPr id="3" name="Rectangle 2"/>
          <p:cNvSpPr/>
          <p:nvPr/>
        </p:nvSpPr>
        <p:spPr>
          <a:xfrm>
            <a:off x="533400" y="1600200"/>
            <a:ext cx="8378252" cy="4708981"/>
          </a:xfrm>
          <a:prstGeom prst="rect">
            <a:avLst/>
          </a:prstGeom>
        </p:spPr>
        <p:txBody>
          <a:bodyPr wrap="square">
            <a:spAutoFit/>
          </a:bodyPr>
          <a:lstStyle/>
          <a:p>
            <a:r>
              <a:rPr lang="en-US" sz="2400" dirty="0" smtClean="0"/>
              <a:t>Slips</a:t>
            </a:r>
            <a:r>
              <a:rPr lang="en-US" sz="2400" dirty="0"/>
              <a:t>, trips and falls are the No. 2 cause of nonfatal disabling injury in the workplace following overexertion</a:t>
            </a:r>
            <a:r>
              <a:rPr lang="en-US" sz="2400" dirty="0" smtClean="0"/>
              <a:t>.</a:t>
            </a:r>
          </a:p>
          <a:p>
            <a:endParaRPr lang="en-US" sz="2400" dirty="0"/>
          </a:p>
          <a:p>
            <a:r>
              <a:rPr lang="en-US" sz="2400" dirty="0" smtClean="0"/>
              <a:t>They are PREVENTABLE when you are </a:t>
            </a:r>
            <a:r>
              <a:rPr lang="en-US" sz="2400" b="1" dirty="0" smtClean="0"/>
              <a:t>AWARE</a:t>
            </a:r>
            <a:r>
              <a:rPr lang="en-US" sz="2400" dirty="0" smtClean="0"/>
              <a:t> of your surroundings</a:t>
            </a:r>
          </a:p>
          <a:p>
            <a:pPr marL="800100" lvl="1" indent="-342900">
              <a:lnSpc>
                <a:spcPct val="150000"/>
              </a:lnSpc>
              <a:buFont typeface="Courier New" panose="02070309020205020404" pitchFamily="49" charset="0"/>
              <a:buChar char="o"/>
            </a:pPr>
            <a:r>
              <a:rPr lang="en-US" sz="2400" dirty="0" smtClean="0"/>
              <a:t>Be aware and acknowledge </a:t>
            </a:r>
            <a:r>
              <a:rPr lang="en-US" sz="2400" dirty="0"/>
              <a:t>the area </a:t>
            </a:r>
            <a:r>
              <a:rPr lang="en-US" sz="2400" dirty="0" smtClean="0"/>
              <a:t>you’re walking through - </a:t>
            </a:r>
            <a:r>
              <a:rPr lang="en-US" sz="2400" dirty="0"/>
              <a:t>even if you </a:t>
            </a:r>
            <a:r>
              <a:rPr lang="en-US" sz="2400" dirty="0" smtClean="0"/>
              <a:t>walk through </a:t>
            </a:r>
            <a:r>
              <a:rPr lang="en-US" sz="2400" dirty="0"/>
              <a:t>it </a:t>
            </a:r>
            <a:r>
              <a:rPr lang="en-US" sz="2400" dirty="0" smtClean="0"/>
              <a:t>every day </a:t>
            </a:r>
          </a:p>
          <a:p>
            <a:pPr marL="800100" lvl="1" indent="-342900">
              <a:lnSpc>
                <a:spcPct val="150000"/>
              </a:lnSpc>
              <a:buFont typeface="Courier New" panose="02070309020205020404" pitchFamily="49" charset="0"/>
              <a:buChar char="o"/>
            </a:pPr>
            <a:r>
              <a:rPr lang="en-US" sz="2400" dirty="0" smtClean="0"/>
              <a:t>Has </a:t>
            </a:r>
            <a:r>
              <a:rPr lang="en-US" sz="2400" dirty="0"/>
              <a:t>anything changed? </a:t>
            </a:r>
            <a:endParaRPr lang="en-US" sz="2400" dirty="0" smtClean="0"/>
          </a:p>
          <a:p>
            <a:pPr marL="800100" lvl="1" indent="-342900">
              <a:lnSpc>
                <a:spcPct val="150000"/>
              </a:lnSpc>
              <a:buFont typeface="Courier New" panose="02070309020205020404" pitchFamily="49" charset="0"/>
              <a:buChar char="o"/>
            </a:pPr>
            <a:r>
              <a:rPr lang="en-US" sz="2400" dirty="0" smtClean="0"/>
              <a:t>Is </a:t>
            </a:r>
            <a:r>
              <a:rPr lang="en-US" sz="2400" dirty="0"/>
              <a:t>there a new potential </a:t>
            </a:r>
            <a:r>
              <a:rPr lang="en-US" sz="2400" dirty="0" smtClean="0"/>
              <a:t>hazard - slippery floor, stack </a:t>
            </a:r>
            <a:r>
              <a:rPr lang="en-US" sz="2400" dirty="0"/>
              <a:t>of </a:t>
            </a:r>
            <a:r>
              <a:rPr lang="en-US" sz="2400" dirty="0" smtClean="0"/>
              <a:t>boxes - that wasn’t there </a:t>
            </a:r>
            <a:r>
              <a:rPr lang="en-US" sz="2400" dirty="0"/>
              <a:t>yesterday? </a:t>
            </a:r>
          </a:p>
        </p:txBody>
      </p:sp>
      <p:sp>
        <p:nvSpPr>
          <p:cNvPr id="5" name="Rectangle 4"/>
          <p:cNvSpPr/>
          <p:nvPr/>
        </p:nvSpPr>
        <p:spPr>
          <a:xfrm>
            <a:off x="1066800" y="685800"/>
            <a:ext cx="6858000" cy="677108"/>
          </a:xfrm>
          <a:prstGeom prst="rect">
            <a:avLst/>
          </a:prstGeom>
        </p:spPr>
        <p:txBody>
          <a:bodyPr wrap="square">
            <a:spAutoFit/>
          </a:bodyPr>
          <a:lstStyle/>
          <a:p>
            <a:pPr algn="ctr"/>
            <a:r>
              <a:rPr lang="en-US" sz="3800" dirty="0"/>
              <a:t>Distractions </a:t>
            </a:r>
            <a:r>
              <a:rPr lang="en-US" sz="3800" dirty="0" smtClean="0"/>
              <a:t>&amp; Hazards </a:t>
            </a:r>
            <a:endParaRPr lang="en-US" sz="3800" dirty="0"/>
          </a:p>
        </p:txBody>
      </p:sp>
    </p:spTree>
    <p:extLst>
      <p:ext uri="{BB962C8B-B14F-4D97-AF65-F5344CB8AC3E}">
        <p14:creationId xmlns:p14="http://schemas.microsoft.com/office/powerpoint/2010/main" val="35033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00" y="685800"/>
            <a:ext cx="6858000" cy="677108"/>
          </a:xfrm>
          <a:prstGeom prst="rect">
            <a:avLst/>
          </a:prstGeom>
        </p:spPr>
        <p:txBody>
          <a:bodyPr wrap="square">
            <a:spAutoFit/>
          </a:bodyPr>
          <a:lstStyle/>
          <a:p>
            <a:pPr algn="ctr"/>
            <a:r>
              <a:rPr lang="en-US" sz="3800" dirty="0" smtClean="0"/>
              <a:t>Distractions</a:t>
            </a:r>
            <a:endParaRPr lang="en-US" sz="3800" dirty="0"/>
          </a:p>
        </p:txBody>
      </p:sp>
      <p:pic>
        <p:nvPicPr>
          <p:cNvPr id="3" name="Picture 2"/>
          <p:cNvPicPr>
            <a:picLocks noChangeAspect="1"/>
          </p:cNvPicPr>
          <p:nvPr/>
        </p:nvPicPr>
        <p:blipFill>
          <a:blip r:embed="rId3"/>
          <a:stretch>
            <a:fillRect/>
          </a:stretch>
        </p:blipFill>
        <p:spPr>
          <a:xfrm>
            <a:off x="4458419" y="1722172"/>
            <a:ext cx="4419600" cy="3764228"/>
          </a:xfrm>
          <a:prstGeom prst="rect">
            <a:avLst/>
          </a:prstGeom>
        </p:spPr>
      </p:pic>
      <p:sp>
        <p:nvSpPr>
          <p:cNvPr id="6" name="Rectangle 5"/>
          <p:cNvSpPr/>
          <p:nvPr/>
        </p:nvSpPr>
        <p:spPr>
          <a:xfrm>
            <a:off x="609600" y="1722171"/>
            <a:ext cx="3886200" cy="3764229"/>
          </a:xfrm>
          <a:prstGeom prst="rect">
            <a:avLst/>
          </a:prstGeom>
          <a:ln>
            <a:noFill/>
          </a:ln>
        </p:spPr>
        <p:txBody>
          <a:bodyPr wrap="square">
            <a:spAutoFit/>
          </a:bodyPr>
          <a:lstStyle/>
          <a:p>
            <a:r>
              <a:rPr lang="en-US" sz="2200" b="1" dirty="0" smtClean="0"/>
              <a:t>FACT:</a:t>
            </a:r>
          </a:p>
          <a:p>
            <a:r>
              <a:rPr lang="en-US" sz="2200" dirty="0" smtClean="0"/>
              <a:t>Distracted </a:t>
            </a:r>
            <a:r>
              <a:rPr lang="en-US" sz="2200" dirty="0"/>
              <a:t>walking incidents involving cell phones accounted for more than 11,100 injuries between 2000 and </a:t>
            </a:r>
            <a:r>
              <a:rPr lang="en-US" sz="2200" dirty="0" smtClean="0"/>
              <a:t>2011.</a:t>
            </a:r>
          </a:p>
          <a:p>
            <a:endParaRPr lang="en-US" sz="1200" dirty="0" smtClean="0"/>
          </a:p>
          <a:p>
            <a:pPr marL="342900" indent="-342900">
              <a:buFontTx/>
              <a:buChar char="-"/>
            </a:pPr>
            <a:r>
              <a:rPr lang="en-US" sz="2200" dirty="0" smtClean="0"/>
              <a:t>Nearly </a:t>
            </a:r>
            <a:r>
              <a:rPr lang="en-US" sz="2200" dirty="0"/>
              <a:t>80% of the injuries were due to a </a:t>
            </a:r>
            <a:r>
              <a:rPr lang="en-US" sz="2200" dirty="0" smtClean="0"/>
              <a:t>fall</a:t>
            </a:r>
          </a:p>
          <a:p>
            <a:endParaRPr lang="en-US" sz="1200" dirty="0" smtClean="0">
              <a:hlinkClick r:id="rId4"/>
            </a:endParaRPr>
          </a:p>
          <a:p>
            <a:r>
              <a:rPr lang="en-US" sz="1200" dirty="0" smtClean="0">
                <a:hlinkClick r:id="rId4"/>
              </a:rPr>
              <a:t>http</a:t>
            </a:r>
            <a:r>
              <a:rPr lang="en-US" sz="1200" dirty="0">
                <a:hlinkClick r:id="rId4"/>
              </a:rPr>
              <a:t>://</a:t>
            </a:r>
            <a:r>
              <a:rPr lang="en-US" sz="1200" dirty="0" smtClean="0">
                <a:hlinkClick r:id="rId4"/>
              </a:rPr>
              <a:t>www.nsc.org/learn/safety-knowledge/Pages/news-and-resources-pedestrian-safety.aspx</a:t>
            </a:r>
            <a:r>
              <a:rPr lang="en-US" sz="1200" dirty="0" smtClean="0"/>
              <a:t> </a:t>
            </a:r>
            <a:endParaRPr lang="en-US" sz="1200" dirty="0">
              <a:effectLst/>
            </a:endParaRPr>
          </a:p>
        </p:txBody>
      </p:sp>
    </p:spTree>
    <p:extLst>
      <p:ext uri="{BB962C8B-B14F-4D97-AF65-F5344CB8AC3E}">
        <p14:creationId xmlns:p14="http://schemas.microsoft.com/office/powerpoint/2010/main" val="226796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430953"/>
            <a:ext cx="8305800" cy="4708981"/>
          </a:xfrm>
          <a:prstGeom prst="rect">
            <a:avLst/>
          </a:prstGeom>
        </p:spPr>
        <p:txBody>
          <a:bodyPr wrap="square">
            <a:spAutoFit/>
          </a:bodyPr>
          <a:lstStyle/>
          <a:p>
            <a:pPr marL="342900" indent="-342900">
              <a:lnSpc>
                <a:spcPct val="150000"/>
              </a:lnSpc>
              <a:buFont typeface="Arial" panose="020B0604020202020204" pitchFamily="34" charset="0"/>
              <a:buChar char="•"/>
            </a:pPr>
            <a:r>
              <a:rPr lang="en-US" sz="2400" dirty="0"/>
              <a:t>Wet floors </a:t>
            </a:r>
          </a:p>
          <a:p>
            <a:pPr marL="342900" indent="-342900">
              <a:lnSpc>
                <a:spcPct val="150000"/>
              </a:lnSpc>
              <a:buFont typeface="Arial" panose="020B0604020202020204" pitchFamily="34" charset="0"/>
              <a:buChar char="•"/>
            </a:pPr>
            <a:r>
              <a:rPr lang="fr-FR" sz="2400" dirty="0" smtClean="0"/>
              <a:t>Uneven surfaces - tile &amp; carpet </a:t>
            </a:r>
            <a:endParaRPr lang="fr-FR" sz="2400" dirty="0"/>
          </a:p>
          <a:p>
            <a:pPr marL="342900" indent="-342900">
              <a:lnSpc>
                <a:spcPct val="150000"/>
              </a:lnSpc>
              <a:buFont typeface="Arial" panose="020B0604020202020204" pitchFamily="34" charset="0"/>
              <a:buChar char="•"/>
            </a:pPr>
            <a:r>
              <a:rPr lang="en-US" sz="2400" dirty="0" smtClean="0"/>
              <a:t>Ice </a:t>
            </a:r>
            <a:endParaRPr lang="en-US" sz="2400" dirty="0"/>
          </a:p>
          <a:p>
            <a:pPr marL="342900" indent="-342900">
              <a:lnSpc>
                <a:spcPct val="150000"/>
              </a:lnSpc>
              <a:buFont typeface="Arial" panose="020B0604020202020204" pitchFamily="34" charset="0"/>
              <a:buChar char="•"/>
            </a:pPr>
            <a:r>
              <a:rPr lang="en-US" sz="2400" dirty="0" smtClean="0"/>
              <a:t>Limited </a:t>
            </a:r>
            <a:r>
              <a:rPr lang="en-US" sz="2400" dirty="0"/>
              <a:t>visibility around corners </a:t>
            </a:r>
          </a:p>
          <a:p>
            <a:pPr marL="342900" indent="-342900">
              <a:lnSpc>
                <a:spcPct val="150000"/>
              </a:lnSpc>
              <a:buFont typeface="Arial" panose="020B0604020202020204" pitchFamily="34" charset="0"/>
              <a:buChar char="•"/>
            </a:pPr>
            <a:r>
              <a:rPr lang="en-US" sz="2400" dirty="0"/>
              <a:t>Cluttered work areas </a:t>
            </a:r>
          </a:p>
          <a:p>
            <a:pPr marL="342900" indent="-342900">
              <a:lnSpc>
                <a:spcPct val="150000"/>
              </a:lnSpc>
              <a:buFont typeface="Arial" panose="020B0604020202020204" pitchFamily="34" charset="0"/>
              <a:buChar char="•"/>
            </a:pPr>
            <a:r>
              <a:rPr lang="en-US" sz="2400" dirty="0" smtClean="0"/>
              <a:t>Not </a:t>
            </a:r>
            <a:r>
              <a:rPr lang="en-US" sz="2400" dirty="0"/>
              <a:t>using </a:t>
            </a:r>
            <a:r>
              <a:rPr lang="en-US" sz="2400" dirty="0" smtClean="0"/>
              <a:t>handrail </a:t>
            </a:r>
            <a:r>
              <a:rPr lang="en-US" sz="2400" dirty="0"/>
              <a:t>in stairways </a:t>
            </a:r>
          </a:p>
          <a:p>
            <a:pPr marL="342900" indent="-342900">
              <a:lnSpc>
                <a:spcPct val="150000"/>
              </a:lnSpc>
              <a:buFont typeface="Arial" panose="020B0604020202020204" pitchFamily="34" charset="0"/>
              <a:buChar char="•"/>
            </a:pPr>
            <a:r>
              <a:rPr lang="en-US" sz="2400" dirty="0" smtClean="0"/>
              <a:t>Cords </a:t>
            </a:r>
            <a:r>
              <a:rPr lang="en-US" sz="2400" dirty="0"/>
              <a:t>across pathways </a:t>
            </a:r>
            <a:endParaRPr lang="en-US" sz="2400" dirty="0" smtClean="0"/>
          </a:p>
          <a:p>
            <a:pPr marL="342900" indent="-342900">
              <a:buFont typeface="Arial" panose="020B0604020202020204" pitchFamily="34" charset="0"/>
              <a:buChar char="•"/>
            </a:pPr>
            <a:r>
              <a:rPr lang="en-US" sz="2400" dirty="0" smtClean="0"/>
              <a:t>Carrying </a:t>
            </a:r>
            <a:r>
              <a:rPr lang="en-US" sz="2400" dirty="0"/>
              <a:t>a load that’s too heavy and/or obstructs vision</a:t>
            </a:r>
          </a:p>
          <a:p>
            <a:endParaRPr lang="en-US" sz="2400" dirty="0"/>
          </a:p>
        </p:txBody>
      </p:sp>
      <p:sp>
        <p:nvSpPr>
          <p:cNvPr id="5" name="Rectangle 4"/>
          <p:cNvSpPr/>
          <p:nvPr/>
        </p:nvSpPr>
        <p:spPr>
          <a:xfrm>
            <a:off x="762000" y="685800"/>
            <a:ext cx="7620000" cy="677108"/>
          </a:xfrm>
          <a:prstGeom prst="rect">
            <a:avLst/>
          </a:prstGeom>
        </p:spPr>
        <p:txBody>
          <a:bodyPr wrap="square">
            <a:spAutoFit/>
          </a:bodyPr>
          <a:lstStyle/>
          <a:p>
            <a:pPr algn="ctr"/>
            <a:r>
              <a:rPr lang="en-US" sz="3800" dirty="0" smtClean="0"/>
              <a:t>Other Hazards </a:t>
            </a:r>
            <a:endParaRPr lang="en-US" sz="3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8968" y="2819400"/>
            <a:ext cx="3431734" cy="2362200"/>
          </a:xfrm>
          <a:prstGeom prst="rect">
            <a:avLst/>
          </a:prstGeom>
        </p:spPr>
      </p:pic>
    </p:spTree>
    <p:extLst>
      <p:ext uri="{BB962C8B-B14F-4D97-AF65-F5344CB8AC3E}">
        <p14:creationId xmlns:p14="http://schemas.microsoft.com/office/powerpoint/2010/main" val="97657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11"/>
          <p:cNvSpPr/>
          <p:nvPr/>
        </p:nvSpPr>
        <p:spPr bwMode="auto">
          <a:xfrm rot="1362916">
            <a:off x="5687332" y="2932660"/>
            <a:ext cx="3231958" cy="2602363"/>
          </a:xfrm>
          <a:prstGeom prst="cloud">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6" name="Rectangle 5"/>
          <p:cNvSpPr/>
          <p:nvPr/>
        </p:nvSpPr>
        <p:spPr>
          <a:xfrm>
            <a:off x="381000" y="685800"/>
            <a:ext cx="8534400" cy="677108"/>
          </a:xfrm>
          <a:prstGeom prst="rect">
            <a:avLst/>
          </a:prstGeom>
        </p:spPr>
        <p:txBody>
          <a:bodyPr wrap="square">
            <a:spAutoFit/>
          </a:bodyPr>
          <a:lstStyle/>
          <a:p>
            <a:pPr algn="ctr"/>
            <a:r>
              <a:rPr lang="en-US" sz="3800" dirty="0" smtClean="0"/>
              <a:t>Report Hazards &amp; Falls</a:t>
            </a:r>
            <a:endParaRPr lang="en-US" sz="3800" dirty="0"/>
          </a:p>
        </p:txBody>
      </p:sp>
      <p:sp>
        <p:nvSpPr>
          <p:cNvPr id="11" name="TextBox 10"/>
          <p:cNvSpPr txBox="1"/>
          <p:nvPr/>
        </p:nvSpPr>
        <p:spPr>
          <a:xfrm>
            <a:off x="6176865" y="3352799"/>
            <a:ext cx="2614292" cy="1569660"/>
          </a:xfrm>
          <a:prstGeom prst="rect">
            <a:avLst/>
          </a:prstGeom>
          <a:noFill/>
        </p:spPr>
        <p:txBody>
          <a:bodyPr wrap="square" rtlCol="0">
            <a:spAutoFit/>
          </a:bodyPr>
          <a:lstStyle/>
          <a:p>
            <a:r>
              <a:rPr lang="en-US" sz="1600" i="1" dirty="0"/>
              <a:t>FACT: </a:t>
            </a:r>
            <a:endParaRPr lang="en-US" sz="1600" i="1" dirty="0" smtClean="0"/>
          </a:p>
          <a:p>
            <a:r>
              <a:rPr lang="en-US" sz="1600" i="1" dirty="0" smtClean="0"/>
              <a:t>New </a:t>
            </a:r>
            <a:r>
              <a:rPr lang="en-US" sz="1600" i="1" dirty="0"/>
              <a:t>employees - workers with less than one year of service - account </a:t>
            </a:r>
            <a:r>
              <a:rPr lang="en-US" sz="1600" i="1" dirty="0" smtClean="0"/>
              <a:t>for </a:t>
            </a:r>
            <a:r>
              <a:rPr lang="en-US" sz="1600" i="1" dirty="0"/>
              <a:t>30% of non-fatal injuries from </a:t>
            </a:r>
            <a:r>
              <a:rPr lang="en-US" sz="1600" i="1" dirty="0" smtClean="0"/>
              <a:t>falls. </a:t>
            </a:r>
            <a:endParaRPr lang="en-US" sz="1600" i="1" dirty="0"/>
          </a:p>
        </p:txBody>
      </p:sp>
      <p:sp>
        <p:nvSpPr>
          <p:cNvPr id="7" name="Rectangle 6"/>
          <p:cNvSpPr/>
          <p:nvPr/>
        </p:nvSpPr>
        <p:spPr>
          <a:xfrm>
            <a:off x="381000" y="1640175"/>
            <a:ext cx="8534400" cy="4985980"/>
          </a:xfrm>
          <a:prstGeom prst="rect">
            <a:avLst/>
          </a:prstGeom>
        </p:spPr>
        <p:txBody>
          <a:bodyPr wrap="square">
            <a:spAutoFit/>
          </a:bodyPr>
          <a:lstStyle/>
          <a:p>
            <a:pPr>
              <a:lnSpc>
                <a:spcPct val="150000"/>
              </a:lnSpc>
            </a:pPr>
            <a:r>
              <a:rPr lang="en-US" sz="2500" dirty="0" smtClean="0"/>
              <a:t>An important step in preventing slips, trips and falls from happening in the future is reporting them when they occur! </a:t>
            </a:r>
          </a:p>
          <a:p>
            <a:pPr marL="285750" indent="-285750">
              <a:lnSpc>
                <a:spcPct val="150000"/>
              </a:lnSpc>
              <a:buFont typeface="Wingdings" panose="05000000000000000000" pitchFamily="2" charset="2"/>
              <a:buChar char="ü"/>
            </a:pPr>
            <a:r>
              <a:rPr lang="en-US" sz="2400" dirty="0" smtClean="0"/>
              <a:t>Employees are best suited to </a:t>
            </a:r>
          </a:p>
          <a:p>
            <a:pPr>
              <a:lnSpc>
                <a:spcPct val="150000"/>
              </a:lnSpc>
            </a:pPr>
            <a:r>
              <a:rPr lang="en-US" sz="2400" dirty="0"/>
              <a:t> </a:t>
            </a:r>
            <a:r>
              <a:rPr lang="en-US" sz="2400" dirty="0" smtClean="0"/>
              <a:t>   identify and report hazards as </a:t>
            </a:r>
          </a:p>
          <a:p>
            <a:pPr>
              <a:lnSpc>
                <a:spcPct val="150000"/>
              </a:lnSpc>
            </a:pPr>
            <a:r>
              <a:rPr lang="en-US" sz="2400" dirty="0"/>
              <a:t> </a:t>
            </a:r>
            <a:r>
              <a:rPr lang="en-US" sz="2400" dirty="0" smtClean="0"/>
              <a:t>   they are familiar with work areas</a:t>
            </a:r>
          </a:p>
          <a:p>
            <a:pPr marL="342900" indent="-342900">
              <a:lnSpc>
                <a:spcPct val="150000"/>
              </a:lnSpc>
              <a:buFont typeface="Wingdings" panose="05000000000000000000" pitchFamily="2" charset="2"/>
              <a:buChar char="ü"/>
            </a:pPr>
            <a:r>
              <a:rPr lang="en-US" sz="2400" dirty="0"/>
              <a:t>No blame</a:t>
            </a:r>
          </a:p>
          <a:p>
            <a:pPr marL="342900" indent="-342900">
              <a:lnSpc>
                <a:spcPct val="150000"/>
              </a:lnSpc>
              <a:buFont typeface="Wingdings" panose="05000000000000000000" pitchFamily="2" charset="2"/>
              <a:buChar char="ü"/>
            </a:pPr>
            <a:r>
              <a:rPr lang="en-US" sz="2400" dirty="0" smtClean="0"/>
              <a:t>Report all hazards, no</a:t>
            </a:r>
          </a:p>
          <a:p>
            <a:pPr>
              <a:lnSpc>
                <a:spcPct val="150000"/>
              </a:lnSpc>
            </a:pPr>
            <a:r>
              <a:rPr lang="en-US" sz="2400" dirty="0"/>
              <a:t> </a:t>
            </a:r>
            <a:r>
              <a:rPr lang="en-US" sz="2400" dirty="0" smtClean="0"/>
              <a:t>   matter how minor they seem</a:t>
            </a:r>
          </a:p>
          <a:p>
            <a:pPr>
              <a:lnSpc>
                <a:spcPct val="150000"/>
              </a:lnSpc>
            </a:pPr>
            <a:endParaRPr lang="en-US" dirty="0" smtClean="0"/>
          </a:p>
        </p:txBody>
      </p:sp>
    </p:spTree>
    <p:extLst>
      <p:ext uri="{BB962C8B-B14F-4D97-AF65-F5344CB8AC3E}">
        <p14:creationId xmlns:p14="http://schemas.microsoft.com/office/powerpoint/2010/main" val="69614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685800"/>
            <a:ext cx="8382000" cy="677108"/>
          </a:xfrm>
          <a:prstGeom prst="rect">
            <a:avLst/>
          </a:prstGeom>
        </p:spPr>
        <p:txBody>
          <a:bodyPr wrap="square">
            <a:spAutoFit/>
          </a:bodyPr>
          <a:lstStyle/>
          <a:p>
            <a:pPr algn="ctr"/>
            <a:r>
              <a:rPr lang="en-US" sz="3800" dirty="0" smtClean="0"/>
              <a:t>Focus on Problem Areas</a:t>
            </a:r>
            <a:endParaRPr lang="en-US" sz="3800" dirty="0"/>
          </a:p>
        </p:txBody>
      </p:sp>
      <p:sp>
        <p:nvSpPr>
          <p:cNvPr id="5" name="Rectangle 4"/>
          <p:cNvSpPr/>
          <p:nvPr/>
        </p:nvSpPr>
        <p:spPr>
          <a:xfrm>
            <a:off x="457200" y="1676400"/>
            <a:ext cx="8382000" cy="4524315"/>
          </a:xfrm>
          <a:prstGeom prst="rect">
            <a:avLst/>
          </a:prstGeom>
        </p:spPr>
        <p:txBody>
          <a:bodyPr wrap="square">
            <a:spAutoFit/>
          </a:bodyPr>
          <a:lstStyle/>
          <a:p>
            <a:pPr>
              <a:lnSpc>
                <a:spcPct val="150000"/>
              </a:lnSpc>
            </a:pPr>
            <a:r>
              <a:rPr lang="en-US" sz="2400" dirty="0"/>
              <a:t>Concentrate on the areas where the most incidents occur:</a:t>
            </a:r>
          </a:p>
          <a:p>
            <a:pPr marL="4000500" lvl="8" indent="-342900">
              <a:lnSpc>
                <a:spcPct val="150000"/>
              </a:lnSpc>
              <a:buFont typeface="Arial" panose="020B0604020202020204" pitchFamily="34" charset="0"/>
              <a:buChar char="•"/>
            </a:pPr>
            <a:r>
              <a:rPr lang="en-US" sz="2400" dirty="0"/>
              <a:t>Doorways/entry ways</a:t>
            </a:r>
          </a:p>
          <a:p>
            <a:pPr marL="4000500" lvl="8" indent="-342900">
              <a:lnSpc>
                <a:spcPct val="150000"/>
              </a:lnSpc>
              <a:buFont typeface="Arial" panose="020B0604020202020204" pitchFamily="34" charset="0"/>
              <a:buChar char="•"/>
            </a:pPr>
            <a:r>
              <a:rPr lang="en-US" sz="2400" dirty="0"/>
              <a:t>Ramps</a:t>
            </a:r>
          </a:p>
          <a:p>
            <a:pPr marL="4000500" lvl="8" indent="-342900">
              <a:lnSpc>
                <a:spcPct val="150000"/>
              </a:lnSpc>
              <a:buFont typeface="Arial" panose="020B0604020202020204" pitchFamily="34" charset="0"/>
              <a:buChar char="•"/>
            </a:pPr>
            <a:r>
              <a:rPr lang="en-US" sz="2400" dirty="0"/>
              <a:t>Cluttered hallways</a:t>
            </a:r>
          </a:p>
          <a:p>
            <a:pPr marL="4000500" lvl="8" indent="-342900">
              <a:lnSpc>
                <a:spcPct val="150000"/>
              </a:lnSpc>
              <a:buFont typeface="Arial" panose="020B0604020202020204" pitchFamily="34" charset="0"/>
              <a:buChar char="•"/>
            </a:pPr>
            <a:r>
              <a:rPr lang="en-US" sz="2400" dirty="0"/>
              <a:t>Heavy traffic areas</a:t>
            </a:r>
          </a:p>
          <a:p>
            <a:pPr marL="4000500" lvl="8" indent="-342900">
              <a:lnSpc>
                <a:spcPct val="150000"/>
              </a:lnSpc>
              <a:buFont typeface="Arial" panose="020B0604020202020204" pitchFamily="34" charset="0"/>
              <a:buChar char="•"/>
            </a:pPr>
            <a:r>
              <a:rPr lang="en-US" sz="2400" dirty="0"/>
              <a:t>Uneven surfaces</a:t>
            </a:r>
          </a:p>
          <a:p>
            <a:pPr marL="4000500" lvl="8" indent="-342900">
              <a:lnSpc>
                <a:spcPct val="150000"/>
              </a:lnSpc>
              <a:buFont typeface="Arial" panose="020B0604020202020204" pitchFamily="34" charset="0"/>
              <a:buChar char="•"/>
            </a:pPr>
            <a:r>
              <a:rPr lang="en-US" sz="2400" dirty="0"/>
              <a:t>Areas prone to wetness and spills</a:t>
            </a:r>
          </a:p>
        </p:txBody>
      </p:sp>
      <p:pic>
        <p:nvPicPr>
          <p:cNvPr id="6" name="Picture 5"/>
          <p:cNvPicPr>
            <a:picLocks noChangeAspect="1"/>
          </p:cNvPicPr>
          <p:nvPr/>
        </p:nvPicPr>
        <p:blipFill>
          <a:blip r:embed="rId3"/>
          <a:stretch>
            <a:fillRect/>
          </a:stretch>
        </p:blipFill>
        <p:spPr>
          <a:xfrm>
            <a:off x="609600" y="2362200"/>
            <a:ext cx="3200400" cy="3332648"/>
          </a:xfrm>
          <a:prstGeom prst="rect">
            <a:avLst/>
          </a:prstGeom>
        </p:spPr>
      </p:pic>
    </p:spTree>
    <p:extLst>
      <p:ext uri="{BB962C8B-B14F-4D97-AF65-F5344CB8AC3E}">
        <p14:creationId xmlns:p14="http://schemas.microsoft.com/office/powerpoint/2010/main" val="423283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685800"/>
            <a:ext cx="8229600" cy="677108"/>
          </a:xfrm>
          <a:prstGeom prst="rect">
            <a:avLst/>
          </a:prstGeom>
        </p:spPr>
        <p:txBody>
          <a:bodyPr wrap="square">
            <a:spAutoFit/>
          </a:bodyPr>
          <a:lstStyle/>
          <a:p>
            <a:pPr algn="ctr"/>
            <a:r>
              <a:rPr lang="en-US" sz="3800" dirty="0" smtClean="0"/>
              <a:t>Getting everyone on-board</a:t>
            </a:r>
            <a:endParaRPr lang="en-US" sz="3800" dirty="0"/>
          </a:p>
        </p:txBody>
      </p:sp>
      <p:sp>
        <p:nvSpPr>
          <p:cNvPr id="5" name="Rectangle 4"/>
          <p:cNvSpPr/>
          <p:nvPr/>
        </p:nvSpPr>
        <p:spPr>
          <a:xfrm>
            <a:off x="609600" y="1371600"/>
            <a:ext cx="8229600" cy="2568717"/>
          </a:xfrm>
          <a:prstGeom prst="rect">
            <a:avLst/>
          </a:prstGeom>
        </p:spPr>
        <p:txBody>
          <a:bodyPr wrap="square">
            <a:spAutoFit/>
          </a:bodyPr>
          <a:lstStyle/>
          <a:p>
            <a:pPr>
              <a:lnSpc>
                <a:spcPct val="150000"/>
              </a:lnSpc>
            </a:pPr>
            <a:r>
              <a:rPr lang="en-US" sz="2200" dirty="0"/>
              <a:t>Making sure the work environment is free of hazards and properly maintained is important in preventing slips, trips and falls, but it is only part of the solution. Commitment to a safe environment including communication between managers and their workers is a critical component.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2023" y="3988725"/>
            <a:ext cx="3964978" cy="2640675"/>
          </a:xfrm>
          <a:prstGeom prst="rect">
            <a:avLst/>
          </a:prstGeom>
        </p:spPr>
      </p:pic>
    </p:spTree>
    <p:extLst>
      <p:ext uri="{BB962C8B-B14F-4D97-AF65-F5344CB8AC3E}">
        <p14:creationId xmlns:p14="http://schemas.microsoft.com/office/powerpoint/2010/main" val="321828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nfographicDocument" ma:contentTypeID="0x010100FFB43682ABBC854F8797EFF07C6E2BC000E85E59ABB4567B4E84ACBF91684DE326" ma:contentTypeVersion="35" ma:contentTypeDescription="" ma:contentTypeScope="" ma:versionID="2ed87280d5d88c0d3152b990479275f6">
  <xsd:schema xmlns:xsd="http://www.w3.org/2001/XMLSchema" xmlns:xs="http://www.w3.org/2001/XMLSchema" xmlns:p="http://schemas.microsoft.com/office/2006/metadata/properties" xmlns:ns1="b35a27d7-1396-409e-8fc2-873a3cc5d79b" xmlns:ns3="http://schemas.microsoft.com/sharepoint/v3/fields" targetNamespace="http://schemas.microsoft.com/office/2006/metadata/properties" ma:root="true" ma:fieldsID="22bc1d0ddbba6613ee5476b37e1367e7" ns1:_="" ns3:_="">
    <xsd:import namespace="b35a27d7-1396-409e-8fc2-873a3cc5d79b"/>
    <xsd:import namespace="http://schemas.microsoft.com/sharepoint/v3/fields"/>
    <xsd:element name="properties">
      <xsd:complexType>
        <xsd:sequence>
          <xsd:element name="documentManagement">
            <xsd:complexType>
              <xsd:all>
                <xsd:element ref="ns1:ContentAuthor" minOccurs="0"/>
                <xsd:element ref="ns1:SubHeadline1" minOccurs="0"/>
                <xsd:element ref="ns1:nscDescription" minOccurs="0"/>
                <xsd:element ref="ns1:LaunchDate"/>
                <xsd:element ref="ns1:Document_x0020_Date" minOccurs="0"/>
                <xsd:element ref="ns1:ExpirationDate"/>
                <xsd:element ref="ns1:Preview_x0020_Image" minOccurs="0"/>
                <xsd:element ref="ns1:Publication" minOccurs="0"/>
                <xsd:element ref="ns1:CTA_x0020_Text" minOccurs="0"/>
                <xsd:element ref="ns1:Destination_x0020_URL" minOccurs="0"/>
                <xsd:element ref="ns1:CTA_x0020_LinkType" minOccurs="0"/>
                <xsd:element ref="ns1:BulletSet1" minOccurs="0"/>
                <xsd:element ref="ns3:wic_System_Copyright" minOccurs="0"/>
                <xsd:element ref="ns1:TaxCatchAll" minOccurs="0"/>
                <xsd:element ref="ns1:i5013cc543cb4191806f0ebb65c7ab1c" minOccurs="0"/>
                <xsd:element ref="ns1:pffc795a1d454bd58a32634e2f45c3e9" minOccurs="0"/>
                <xsd:element ref="ns1:TaxCatchAllLabel" minOccurs="0"/>
                <xsd:element ref="ns1:jac045112f9b45ec8df8bef00c629050" minOccurs="0"/>
                <xsd:element ref="ns1:TaxKeywordTaxHTField" minOccurs="0"/>
                <xsd:element ref="ns1:Membership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5a27d7-1396-409e-8fc2-873a3cc5d79b" elementFormDefault="qualified">
    <xsd:import namespace="http://schemas.microsoft.com/office/2006/documentManagement/types"/>
    <xsd:import namespace="http://schemas.microsoft.com/office/infopath/2007/PartnerControls"/>
    <xsd:element name="ContentAuthor" ma:index="0" nillable="true" ma:displayName="Content Author" ma:internalName="ContentAuthor">
      <xsd:simpleType>
        <xsd:restriction base="dms:Text">
          <xsd:maxLength value="255"/>
        </xsd:restriction>
      </xsd:simpleType>
    </xsd:element>
    <xsd:element name="SubHeadline1" ma:index="3" nillable="true" ma:displayName="SubHeadline" ma:internalName="SubHeadline1">
      <xsd:simpleType>
        <xsd:restriction base="dms:Unknown"/>
      </xsd:simpleType>
    </xsd:element>
    <xsd:element name="nscDescription" ma:index="4" nillable="true" ma:displayName="Descriptions" ma:internalName="nscDescription">
      <xsd:simpleType>
        <xsd:restriction base="dms:Unknown"/>
      </xsd:simpleType>
    </xsd:element>
    <xsd:element name="LaunchDate" ma:index="5" ma:displayName="Launch Date" ma:format="DateOnly" ma:internalName="LaunchDate">
      <xsd:simpleType>
        <xsd:restriction base="dms:DateTime"/>
      </xsd:simpleType>
    </xsd:element>
    <xsd:element name="Document_x0020_Date" ma:index="6" nillable="true" ma:displayName="Document Date" ma:default="[today]" ma:format="DateOnly" ma:internalName="Document_x0020_Date">
      <xsd:simpleType>
        <xsd:restriction base="dms:DateTime"/>
      </xsd:simpleType>
    </xsd:element>
    <xsd:element name="ExpirationDate" ma:index="7" ma:displayName="ExpirationDate" ma:format="DateOnly" ma:internalName="ExpirationDate">
      <xsd:simpleType>
        <xsd:restriction base="dms:DateTime"/>
      </xsd:simpleType>
    </xsd:element>
    <xsd:element name="Preview_x0020_Image" ma:index="9" nillable="true" ma:displayName="Preview Image" ma:internalName="Preview_x0020_Image" ma:readOnly="false">
      <xsd:simpleType>
        <xsd:restriction base="dms:Unknown"/>
      </xsd:simpleType>
    </xsd:element>
    <xsd:element name="Publication" ma:index="10" nillable="true" ma:displayName="Publication" ma:internalName="Publication">
      <xsd:simpleType>
        <xsd:restriction base="dms:Text">
          <xsd:maxLength value="255"/>
        </xsd:restriction>
      </xsd:simpleType>
    </xsd:element>
    <xsd:element name="CTA_x0020_Text" ma:index="11" nillable="true" ma:displayName="CTA Text" ma:internalName="CTA_x0020_Text">
      <xsd:simpleType>
        <xsd:restriction base="dms:Text">
          <xsd:maxLength value="20"/>
        </xsd:restriction>
      </xsd:simpleType>
    </xsd:element>
    <xsd:element name="Destination_x0020_URL" ma:index="12" nillable="true" ma:displayName="Destination URL" ma:format="Hyperlink" ma:internalName="Destination_x0020_URL">
      <xsd:complexType>
        <xsd:complexContent>
          <xsd:extension base="dms:URL">
            <xsd:sequence>
              <xsd:element name="Url" type="dms:ValidUrl" minOccurs="0" nillable="true"/>
              <xsd:element name="Description" type="xsd:string" nillable="true"/>
            </xsd:sequence>
          </xsd:extension>
        </xsd:complexContent>
      </xsd:complexType>
    </xsd:element>
    <xsd:element name="CTA_x0020_LinkType" ma:index="13" nillable="true" ma:displayName="CTA LinkType" ma:default="Open in same window" ma:format="RadioButtons" ma:internalName="CTA_x0020_LinkType">
      <xsd:simpleType>
        <xsd:restriction base="dms:Choice">
          <xsd:enumeration value="Open in same window"/>
          <xsd:enumeration value="Open in new window"/>
        </xsd:restriction>
      </xsd:simpleType>
    </xsd:element>
    <xsd:element name="BulletSet1" ma:index="16" nillable="true" ma:displayName="Bullet Set1" ma:internalName="BulletSet1">
      <xsd:simpleType>
        <xsd:restriction base="dms:Unknown"/>
      </xsd:simpleType>
    </xsd:element>
    <xsd:element name="TaxCatchAll" ma:index="19" nillable="true" ma:displayName="Taxonomy Catch All Column" ma:hidden="true" ma:list="{9c8e5353-3816-46fe-94d4-6ace37e6d7a7}" ma:internalName="TaxCatchAll" ma:showField="CatchAllData" ma:web="b35a27d7-1396-409e-8fc2-873a3cc5d79b">
      <xsd:complexType>
        <xsd:complexContent>
          <xsd:extension base="dms:MultiChoiceLookup">
            <xsd:sequence>
              <xsd:element name="Value" type="dms:Lookup" maxOccurs="unbounded" minOccurs="0" nillable="true"/>
            </xsd:sequence>
          </xsd:extension>
        </xsd:complexContent>
      </xsd:complexType>
    </xsd:element>
    <xsd:element name="i5013cc543cb4191806f0ebb65c7ab1c" ma:index="22" nillable="true" ma:taxonomy="true" ma:internalName="i5013cc543cb4191806f0ebb65c7ab1c" ma:taxonomyFieldName="Topic" ma:displayName="Topic" ma:default="" ma:fieldId="{25013cc5-43cb-4191-806f-0ebb65c7ab1c}" ma:taxonomyMulti="true" ma:sspId="1f17f519-9b20-4ccb-881f-8db445a03a3d" ma:termSetId="c53e90aa-3e63-4332-afa8-bdb26bbd734a" ma:anchorId="00000000-0000-0000-0000-000000000000" ma:open="false" ma:isKeyword="false">
      <xsd:complexType>
        <xsd:sequence>
          <xsd:element ref="pc:Terms" minOccurs="0" maxOccurs="1"/>
        </xsd:sequence>
      </xsd:complexType>
    </xsd:element>
    <xsd:element name="pffc795a1d454bd58a32634e2f45c3e9" ma:index="24" ma:taxonomy="true" ma:internalName="pffc795a1d454bd58a32634e2f45c3e9" ma:taxonomyFieldName="Document_x0020_Type" ma:displayName="Document Type" ma:readOnly="false" ma:default="" ma:fieldId="{9ffc795a-1d45-4bd5-8a32-634e2f45c3e9}" ma:taxonomyMulti="true" ma:sspId="1f17f519-9b20-4ccb-881f-8db445a03a3d" ma:termSetId="50aae46d-0de5-40b4-95ad-db57947ff977" ma:anchorId="00000000-0000-0000-0000-000000000000" ma:open="false" ma:isKeyword="false">
      <xsd:complexType>
        <xsd:sequence>
          <xsd:element ref="pc:Terms" minOccurs="0" maxOccurs="1"/>
        </xsd:sequence>
      </xsd:complexType>
    </xsd:element>
    <xsd:element name="TaxCatchAllLabel" ma:index="25" nillable="true" ma:displayName="Taxonomy Catch All Column1" ma:hidden="true" ma:list="{9c8e5353-3816-46fe-94d4-6ace37e6d7a7}" ma:internalName="TaxCatchAllLabel" ma:readOnly="true" ma:showField="CatchAllDataLabel" ma:web="b35a27d7-1396-409e-8fc2-873a3cc5d79b">
      <xsd:complexType>
        <xsd:complexContent>
          <xsd:extension base="dms:MultiChoiceLookup">
            <xsd:sequence>
              <xsd:element name="Value" type="dms:Lookup" maxOccurs="unbounded" minOccurs="0" nillable="true"/>
            </xsd:sequence>
          </xsd:extension>
        </xsd:complexContent>
      </xsd:complexType>
    </xsd:element>
    <xsd:element name="jac045112f9b45ec8df8bef00c629050" ma:index="27" nillable="true" ma:taxonomy="true" ma:internalName="jac045112f9b45ec8df8bef00c629050" ma:taxonomyFieldName="Departments" ma:displayName="Departments" ma:default="" ma:fieldId="{3ac04511-2f9b-45ec-8df8-bef00c629050}" ma:taxonomyMulti="true" ma:sspId="1f17f519-9b20-4ccb-881f-8db445a03a3d" ma:termSetId="1b61d99c-7899-49fb-8c90-bc92c9126ca4" ma:anchorId="00000000-0000-0000-0000-000000000000" ma:open="false" ma:isKeyword="false">
      <xsd:complexType>
        <xsd:sequence>
          <xsd:element ref="pc:Terms" minOccurs="0" maxOccurs="1"/>
        </xsd:sequence>
      </xsd:complexType>
    </xsd:element>
    <xsd:element name="TaxKeywordTaxHTField" ma:index="29" ma:taxonomy="true" ma:internalName="TaxKeywordTaxHTField" ma:taxonomyFieldName="Enterprise_x0020_Keywords" ma:displayName="Enterprise Keywords" ma:fieldId="{23f27201-bee3-471e-b2e7-b64fd8b7ca38}" ma:taxonomyMulti="true" ma:sspId="7cbe96f4-19d9-4ba1-b99e-d0d61778c09d" ma:termSetId="00000000-0000-0000-0000-000000000000" ma:anchorId="00000000-0000-0000-0000-000000000000" ma:open="true" ma:isKeyword="true">
      <xsd:complexType>
        <xsd:sequence>
          <xsd:element ref="pc:Terms" minOccurs="0" maxOccurs="1"/>
        </xsd:sequence>
      </xsd:complexType>
    </xsd:element>
    <xsd:element name="Memberships" ma:index="32" nillable="true" ma:displayName="Memberships" ma:default="Public" ma:format="Dropdown" ma:internalName="Memberships">
      <xsd:simpleType>
        <xsd:restriction base="dms:Choice">
          <xsd:enumeration value="Public"/>
          <xsd:enumeration value="Membership Level1"/>
          <xsd:enumeration value="Membership Level2"/>
          <xsd:enumeration value="Membership Level3"/>
          <xsd:enumeration value="Membership Level4"/>
          <xsd:enumeration value="Membership Level5"/>
          <xsd:enumeration value="Student"/>
          <xsd:enumeration value="Community Service"/>
          <xsd:enumeration value="NSC Members"/>
          <xsd:enumeration value="NSC Chapters"/>
          <xsd:enumeration value="Faculty"/>
          <xsd:enumeration value="First Aid &amp; CPR Instructor"/>
          <xsd:enumeration value="Training Center"/>
          <xsd:enumeration value="DDC Instructor"/>
          <xsd:enumeration value="JSE Joiner"/>
          <xsd:enumeration value="ASA"/>
          <xsd:enumeration value="MSCI"/>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7"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axOccurs="1" ma:index="2" ma:displayName="HeadLine"/>
        <xsd:element ref="dc:subject" minOccurs="0" maxOccurs="1"/>
        <xsd:element ref="dc:description" minOccurs="0" maxOccurs="1" ma:index="14"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cation xmlns="b35a27d7-1396-409e-8fc2-873a3cc5d79b" xsi:nil="true"/>
    <TaxKeywordTaxHTField xmlns="b35a27d7-1396-409e-8fc2-873a3cc5d79b">
      <Terms xmlns="http://schemas.microsoft.com/office/infopath/2007/PartnerControls">
        <TermInfo xmlns="http://schemas.microsoft.com/office/infopath/2007/PartnerControls">
          <TermName xmlns="http://schemas.microsoft.com/office/infopath/2007/PartnerControls">Membership</TermName>
          <TermId xmlns="http://schemas.microsoft.com/office/infopath/2007/PartnerControls">614043ac-0d47-4be0-ad1b-b92ed81fdb2f</TermId>
        </TermInfo>
      </Terms>
    </TaxKeywordTaxHTField>
    <CTA_x0020_LinkType xmlns="b35a27d7-1396-409e-8fc2-873a3cc5d79b">Open in same window</CTA_x0020_LinkType>
    <SubHeadline1 xmlns="b35a27d7-1396-409e-8fc2-873a3cc5d79b" xsi:nil="true"/>
    <pffc795a1d454bd58a32634e2f45c3e9 xmlns="b35a27d7-1396-409e-8fc2-873a3cc5d79b">
      <Terms xmlns="http://schemas.microsoft.com/office/infopath/2007/PartnerControls">
        <TermInfo xmlns="http://schemas.microsoft.com/office/infopath/2007/PartnerControls">
          <TermName xmlns="http://schemas.microsoft.com/office/infopath/2007/PartnerControls">Educational</TermName>
          <TermId xmlns="http://schemas.microsoft.com/office/infopath/2007/PartnerControls">2ccee355-b2dd-4a32-acde-0a8b816bffd5</TermId>
        </TermInfo>
      </Terms>
    </pffc795a1d454bd58a32634e2f45c3e9>
    <Destination_x0020_URL xmlns="b35a27d7-1396-409e-8fc2-873a3cc5d79b">
      <Url xsi:nil="true"/>
      <Description xsi:nil="true"/>
    </Destination_x0020_URL>
    <ContentAuthor xmlns="b35a27d7-1396-409e-8fc2-873a3cc5d79b" xsi:nil="true"/>
    <nscDescription xmlns="b35a27d7-1396-409e-8fc2-873a3cc5d79b" xsi:nil="true"/>
    <CTA_x0020_Text xmlns="b35a27d7-1396-409e-8fc2-873a3cc5d79b" xsi:nil="true"/>
    <ExpirationDate xmlns="b35a27d7-1396-409e-8fc2-873a3cc5d79b">2099-01-31T06:00:00+00:00</ExpirationDate>
    <BulletSet1 xmlns="b35a27d7-1396-409e-8fc2-873a3cc5d79b" xsi:nil="true"/>
    <wic_System_Copyright xmlns="http://schemas.microsoft.com/sharepoint/v3/fields" xsi:nil="true"/>
    <Memberships xmlns="b35a27d7-1396-409e-8fc2-873a3cc5d79b">Public</Memberships>
    <TaxCatchAll xmlns="b35a27d7-1396-409e-8fc2-873a3cc5d79b">
      <Value>401</Value>
      <Value>111</Value>
    </TaxCatchAll>
    <LaunchDate xmlns="b35a27d7-1396-409e-8fc2-873a3cc5d79b">2017-07-31T05:00:00+00:00</LaunchDate>
    <Document_x0020_Date xmlns="b35a27d7-1396-409e-8fc2-873a3cc5d79b">2017-07-31T05:00:00+00:00</Document_x0020_Date>
    <Preview_x0020_Image xmlns="b35a27d7-1396-409e-8fc2-873a3cc5d79b" xsi:nil="true"/>
    <i5013cc543cb4191806f0ebb65c7ab1c xmlns="b35a27d7-1396-409e-8fc2-873a3cc5d79b">
      <Terms xmlns="http://schemas.microsoft.com/office/infopath/2007/PartnerControls"/>
    </i5013cc543cb4191806f0ebb65c7ab1c>
    <jac045112f9b45ec8df8bef00c629050 xmlns="b35a27d7-1396-409e-8fc2-873a3cc5d79b">
      <Terms xmlns="http://schemas.microsoft.com/office/infopath/2007/PartnerControls"/>
    </jac045112f9b45ec8df8bef00c629050>
  </documentManagement>
</p:properties>
</file>

<file path=customXml/itemProps1.xml><?xml version="1.0" encoding="utf-8"?>
<ds:datastoreItem xmlns:ds="http://schemas.openxmlformats.org/officeDocument/2006/customXml" ds:itemID="{865CEF0F-4512-4A95-966D-A2B96D88CB47}"/>
</file>

<file path=customXml/itemProps2.xml><?xml version="1.0" encoding="utf-8"?>
<ds:datastoreItem xmlns:ds="http://schemas.openxmlformats.org/officeDocument/2006/customXml" ds:itemID="{886880EA-BFBA-4855-B01B-252D2E86290F}"/>
</file>

<file path=customXml/itemProps3.xml><?xml version="1.0" encoding="utf-8"?>
<ds:datastoreItem xmlns:ds="http://schemas.openxmlformats.org/officeDocument/2006/customXml" ds:itemID="{E7535923-702D-4F22-8619-D3F021DFA259}"/>
</file>

<file path=docProps/app.xml><?xml version="1.0" encoding="utf-8"?>
<Properties xmlns="http://schemas.openxmlformats.org/officeDocument/2006/extended-properties" xmlns:vt="http://schemas.openxmlformats.org/officeDocument/2006/docPropsVTypes">
  <Template>Clarity</Template>
  <TotalTime>5554</TotalTime>
  <Words>1492</Words>
  <Application>Microsoft Office PowerPoint</Application>
  <PresentationFormat>On-screen Show (4:3)</PresentationFormat>
  <Paragraphs>144</Paragraphs>
  <Slides>15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ＭＳ Ｐゴシック</vt:lpstr>
      <vt:lpstr>Arial</vt:lpstr>
      <vt:lpstr>Calibri</vt:lpstr>
      <vt:lpstr>Courier New</vt:lpstr>
      <vt:lpstr>Helvetica</vt:lpstr>
      <vt:lpstr>Wingdings</vt:lpstr>
      <vt:lpstr>Clarity</vt:lpstr>
      <vt:lpstr>Blank Presentation</vt:lpstr>
      <vt:lpstr>Slips, Trips &amp; Falls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Safety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stf</dc:title>
  <dc:creator>Ingrid Schoen</dc:creator>
  <cp:keywords>Membership</cp:keywords>
  <dc:description/>
  <cp:lastModifiedBy>Cathy Fornaris</cp:lastModifiedBy>
  <cp:revision>197</cp:revision>
  <cp:lastPrinted>2017-03-01T18:28:37Z</cp:lastPrinted>
  <dcterms:created xsi:type="dcterms:W3CDTF">2016-01-15T19:44:07Z</dcterms:created>
  <dcterms:modified xsi:type="dcterms:W3CDTF">2017-07-25T16:08:21Z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0x010100FFB43682ABBC854F8797EFF07C6E2BC000E85E59ABB4567B4E84ACBF91684DE326</vt:lpwstr>
  </property>
  <property fmtid="{D5CDD505-2E9C-101B-9397-08002B2CF9AE}" pid="3" name="Topic">
    <vt:lpwstr/>
  </property>
  <property fmtid="{D5CDD505-2E9C-101B-9397-08002B2CF9AE}" pid="4" name="Document Type">
    <vt:lpwstr>111;#Educational|2ccee355-b2dd-4a32-acde-0a8b816bffd5</vt:lpwstr>
  </property>
  <property fmtid="{D5CDD505-2E9C-101B-9397-08002B2CF9AE}" pid="5" name="Departments">
    <vt:lpwstr/>
  </property>
  <property fmtid="{D5CDD505-2E9C-101B-9397-08002B2CF9AE}" pid="6" name="Enterprise Keywords">
    <vt:lpwstr>401;#Membership|614043ac-0d47-4be0-ad1b-b92ed81fdb2f</vt:lpwstr>
  </property>
</Properties>
</file>