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4" r:id="rId2"/>
    <p:sldMasterId id="2147483713" r:id="rId3"/>
    <p:sldMasterId id="2147483739" r:id="rId4"/>
    <p:sldMasterId id="2147483707" r:id="rId5"/>
    <p:sldMasterId id="2147483731" r:id="rId6"/>
    <p:sldMasterId id="2147483734" r:id="rId7"/>
    <p:sldMasterId id="2147483737" r:id="rId8"/>
    <p:sldMasterId id="2147483710" r:id="rId9"/>
    <p:sldMasterId id="2147483744" r:id="rId10"/>
  </p:sldMasterIdLst>
  <p:notesMasterIdLst>
    <p:notesMasterId r:id="rId56"/>
  </p:notesMasterIdLst>
  <p:handoutMasterIdLst>
    <p:handoutMasterId r:id="rId57"/>
  </p:handoutMasterIdLst>
  <p:sldIdLst>
    <p:sldId id="1082" r:id="rId11"/>
    <p:sldId id="679" r:id="rId12"/>
    <p:sldId id="1078" r:id="rId13"/>
    <p:sldId id="1039" r:id="rId14"/>
    <p:sldId id="1042" r:id="rId15"/>
    <p:sldId id="1043" r:id="rId16"/>
    <p:sldId id="1044" r:id="rId17"/>
    <p:sldId id="1045" r:id="rId18"/>
    <p:sldId id="1046" r:id="rId19"/>
    <p:sldId id="1047" r:id="rId20"/>
    <p:sldId id="1048" r:id="rId21"/>
    <p:sldId id="1049" r:id="rId22"/>
    <p:sldId id="1050" r:id="rId23"/>
    <p:sldId id="1051" r:id="rId24"/>
    <p:sldId id="1052" r:id="rId25"/>
    <p:sldId id="685" r:id="rId26"/>
    <p:sldId id="733" r:id="rId27"/>
    <p:sldId id="734" r:id="rId28"/>
    <p:sldId id="735" r:id="rId29"/>
    <p:sldId id="829" r:id="rId30"/>
    <p:sldId id="883" r:id="rId31"/>
    <p:sldId id="884" r:id="rId32"/>
    <p:sldId id="885" r:id="rId33"/>
    <p:sldId id="1055" r:id="rId34"/>
    <p:sldId id="1057" r:id="rId35"/>
    <p:sldId id="1058" r:id="rId36"/>
    <p:sldId id="1059" r:id="rId37"/>
    <p:sldId id="1062" r:id="rId38"/>
    <p:sldId id="1064" r:id="rId39"/>
    <p:sldId id="1065" r:id="rId40"/>
    <p:sldId id="1066" r:id="rId41"/>
    <p:sldId id="1067" r:id="rId42"/>
    <p:sldId id="1069" r:id="rId43"/>
    <p:sldId id="1070" r:id="rId44"/>
    <p:sldId id="1071" r:id="rId45"/>
    <p:sldId id="1072" r:id="rId46"/>
    <p:sldId id="1073" r:id="rId47"/>
    <p:sldId id="1079" r:id="rId48"/>
    <p:sldId id="1080" r:id="rId49"/>
    <p:sldId id="1081" r:id="rId50"/>
    <p:sldId id="886" r:id="rId51"/>
    <p:sldId id="911" r:id="rId52"/>
    <p:sldId id="912" r:id="rId53"/>
    <p:sldId id="913" r:id="rId54"/>
    <p:sldId id="914" r:id="rId5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40"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DC54D"/>
    <a:srgbClr val="E8E8E8"/>
    <a:srgbClr val="D7DF23"/>
    <a:srgbClr val="FFFFFF"/>
    <a:srgbClr val="F8F8F8"/>
    <a:srgbClr val="006852"/>
    <a:srgbClr val="00843E"/>
    <a:srgbClr val="00843D"/>
    <a:srgbClr val="079444"/>
    <a:srgbClr val="0084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7CDF37-9A04-48F6-9916-EB5CDD18F4FE}" v="1" dt="2022-11-23T19:04:38.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67" autoAdjust="0"/>
    <p:restoredTop sz="95238" autoAdjust="0"/>
  </p:normalViewPr>
  <p:slideViewPr>
    <p:cSldViewPr snapToGrid="0" snapToObjects="1">
      <p:cViewPr varScale="1">
        <p:scale>
          <a:sx n="148" d="100"/>
          <a:sy n="148" d="100"/>
        </p:scale>
        <p:origin x="892" y="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napToGrid="0" snapToObjects="1">
      <p:cViewPr>
        <p:scale>
          <a:sx n="60" d="100"/>
          <a:sy n="60" d="100"/>
        </p:scale>
        <p:origin x="702" y="-300"/>
      </p:cViewPr>
      <p:guideLst>
        <p:guide orient="horz" pos="2940"/>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slide" Target="slides/slide4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handoutMaster" Target="handoutMasters/handoutMaster1.xml"/><Relationship Id="rId61" Type="http://schemas.openxmlformats.org/officeDocument/2006/relationships/tableStyles" Target="tableStyles.xml"/><Relationship Id="rId372" Type="http://schemas.microsoft.com/office/2016/11/relationships/changesInfo" Target="changesInfos/changesInfo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theme" Target="theme/theme1.xml"/><Relationship Id="rId37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1.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scruggs@nsc.org" userId="SCQf+82qr5zvUOOHi+mX9ox8iGDv915zA7nYobWlchE=" providerId="None" clId="Web-{A87CDF37-9A04-48F6-9916-EB5CDD18F4FE}"/>
    <pc:docChg chg="addSld">
      <pc:chgData name="tracey.scruggs@nsc.org" userId="SCQf+82qr5zvUOOHi+mX9ox8iGDv915zA7nYobWlchE=" providerId="None" clId="Web-{A87CDF37-9A04-48F6-9916-EB5CDD18F4FE}" dt="2022-11-23T19:04:38.254" v="0"/>
      <pc:docMkLst>
        <pc:docMk/>
      </pc:docMkLst>
      <pc:sldChg chg="new">
        <pc:chgData name="tracey.scruggs@nsc.org" userId="SCQf+82qr5zvUOOHi+mX9ox8iGDv915zA7nYobWlchE=" providerId="None" clId="Web-{A87CDF37-9A04-48F6-9916-EB5CDD18F4FE}" dt="2022-11-23T19:04:38.254" v="0"/>
        <pc:sldMkLst>
          <pc:docMk/>
          <pc:sldMk cId="515261095" sldId="6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vl1pPr>
          </a:lstStyle>
          <a:p>
            <a:fld id="{5AF06635-1FF9-4390-AC68-C1FCA7E668D7}" type="datetime1">
              <a:rPr lang="en-US" smtClean="0"/>
              <a:t>6/21/2023</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vl1pPr>
          </a:lstStyle>
          <a:p>
            <a:fld id="{9DA2006E-358A-174F-891B-81475F01E430}" type="slidenum">
              <a:rPr lang="en-US" smtClean="0"/>
              <a:t>‹#›</a:t>
            </a:fld>
            <a:endParaRPr lang="en-US" dirty="0"/>
          </a:p>
        </p:txBody>
      </p:sp>
    </p:spTree>
    <p:extLst>
      <p:ext uri="{BB962C8B-B14F-4D97-AF65-F5344CB8AC3E}">
        <p14:creationId xmlns:p14="http://schemas.microsoft.com/office/powerpoint/2010/main" val="1363297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C04D0F-0F7C-47F5-8D06-1D7DE7714FAC}" type="datetime1">
              <a:rPr lang="en-US" smtClean="0"/>
              <a:t>6/21/2023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148324-B2FD-2C41-BAC2-646858B14AB1}" type="slidenum">
              <a:rPr lang="en-US" smtClean="0"/>
              <a:t>‹#›</a:t>
            </a:fld>
            <a:endParaRPr lang="en-US" dirty="0"/>
          </a:p>
        </p:txBody>
      </p:sp>
    </p:spTree>
    <p:extLst>
      <p:ext uri="{BB962C8B-B14F-4D97-AF65-F5344CB8AC3E}">
        <p14:creationId xmlns:p14="http://schemas.microsoft.com/office/powerpoint/2010/main" val="1152278771"/>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p:txBody>
      </p:sp>
      <p:sp>
        <p:nvSpPr>
          <p:cNvPr id="4" name="Date Placeholder 3"/>
          <p:cNvSpPr>
            <a:spLocks noGrp="1"/>
          </p:cNvSpPr>
          <p:nvPr>
            <p:ph type="dt" idx="10"/>
          </p:nvPr>
        </p:nvSpPr>
        <p:spPr/>
        <p:txBody>
          <a:bodyPr/>
          <a:lstStyle/>
          <a:p>
            <a:fld id="{CDEECD4C-6CFC-43E3-BB54-C6C06D311C55}" type="datetime1">
              <a:rPr lang="en-US" smtClean="0"/>
              <a:t>6/21/2023</a:t>
            </a:fld>
            <a:endParaRPr lang="en-US" dirty="0"/>
          </a:p>
        </p:txBody>
      </p:sp>
      <p:sp>
        <p:nvSpPr>
          <p:cNvPr id="5" name="Slide Number Placeholder 4"/>
          <p:cNvSpPr>
            <a:spLocks noGrp="1"/>
          </p:cNvSpPr>
          <p:nvPr>
            <p:ph type="sldNum" sz="quarter" idx="11"/>
          </p:nvPr>
        </p:nvSpPr>
        <p:spPr/>
        <p:txBody>
          <a:bodyPr/>
          <a:lstStyle/>
          <a:p>
            <a:fld id="{88148324-B2FD-2C41-BAC2-646858B14AB1}" type="slidenum">
              <a:rPr lang="en-US" smtClean="0"/>
              <a:t>2</a:t>
            </a:fld>
            <a:endParaRPr lang="en-US" dirty="0"/>
          </a:p>
        </p:txBody>
      </p:sp>
    </p:spTree>
    <p:extLst>
      <p:ext uri="{BB962C8B-B14F-4D97-AF65-F5344CB8AC3E}">
        <p14:creationId xmlns:p14="http://schemas.microsoft.com/office/powerpoint/2010/main" val="218984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6CDFF1-761E-4522-8ED1-E538A84C49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032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94EE52A-039A-473F-9215-026548EF13D2}" type="slidenum">
              <a:rPr lang="en-US" altLang="en-US">
                <a:latin typeface="Calibri" panose="020F0502020204030204" pitchFamily="34" charset="0"/>
              </a:rPr>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102290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CDFF1-761E-4522-8ED1-E538A84C4937}" type="slidenum">
              <a:rPr lang="en-US" smtClean="0"/>
              <a:t>38</a:t>
            </a:fld>
            <a:endParaRPr lang="en-US"/>
          </a:p>
        </p:txBody>
      </p:sp>
    </p:spTree>
    <p:extLst>
      <p:ext uri="{BB962C8B-B14F-4D97-AF65-F5344CB8AC3E}">
        <p14:creationId xmlns:p14="http://schemas.microsoft.com/office/powerpoint/2010/main" val="173811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sz="3600" b="1" i="0">
                <a:solidFill>
                  <a:srgbClr val="F8F8F8"/>
                </a:solidFill>
                <a:latin typeface="+mj-lt"/>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7DC5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65900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628649" y="274638"/>
            <a:ext cx="7945507" cy="993775"/>
          </a:xfrm>
          <a:prstGeom prst="rect">
            <a:avLst/>
          </a:prstGeom>
        </p:spPr>
        <p:txBody>
          <a:bodyPr/>
          <a:lstStyle>
            <a:lvl1pPr>
              <a:defRPr b="1" i="0">
                <a:latin typeface="Roboto Condensed" panose="02000000000000000000" pitchFamily="2" charset="0"/>
                <a:ea typeface="Roboto Condensed" panose="02000000000000000000" pitchFamily="2" charset="0"/>
                <a:cs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62865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464820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620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3434073" y="4812772"/>
            <a:ext cx="2275855" cy="276999"/>
          </a:xfrm>
          <a:prstGeom prst="rect">
            <a:avLst/>
          </a:prstGeom>
          <a:noFill/>
        </p:spPr>
        <p:txBody>
          <a:bodyPr wrap="square" rtlCol="0">
            <a:spAutoFit/>
          </a:bodyPr>
          <a:lstStyle/>
          <a:p>
            <a:pPr algn="ctr"/>
            <a:r>
              <a:rPr lang="en-US" sz="1200" cap="small" dirty="0" smtClean="0">
                <a:latin typeface="Arial" panose="020B0604020202020204" pitchFamily="34" charset="0"/>
                <a:cs typeface="Arial" panose="020B0604020202020204" pitchFamily="34" charset="0"/>
              </a:rPr>
              <a:t>Wholesale</a:t>
            </a:r>
            <a:r>
              <a:rPr lang="en-US" sz="1200" cap="small" baseline="0" dirty="0" smtClean="0">
                <a:latin typeface="Arial" panose="020B0604020202020204" pitchFamily="34" charset="0"/>
                <a:cs typeface="Arial" panose="020B0604020202020204" pitchFamily="34" charset="0"/>
              </a:rPr>
              <a:t> Trade</a:t>
            </a:r>
            <a:endParaRPr lang="en-US" sz="1200" cap="small" baseline="0" dirty="0">
              <a:latin typeface="Arial" panose="020B0604020202020204" pitchFamily="34" charset="0"/>
              <a:ea typeface="Roboto Condensed" panose="02000000000000000000" pitchFamily="2" charset="0"/>
              <a:cs typeface="Arial" panose="020B0604020202020204" pitchFamily="34" charset="0"/>
            </a:endParaRPr>
          </a:p>
        </p:txBody>
      </p:sp>
    </p:spTree>
    <p:extLst>
      <p:ext uri="{BB962C8B-B14F-4D97-AF65-F5344CB8AC3E}">
        <p14:creationId xmlns:p14="http://schemas.microsoft.com/office/powerpoint/2010/main" val="30941457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4" y="2250220"/>
            <a:ext cx="8077199" cy="1026589"/>
          </a:xfrm>
          <a:prstGeom prst="rect">
            <a:avLst/>
          </a:prstGeom>
        </p:spPr>
        <p:txBody>
          <a:bodyPr/>
          <a:lstStyle>
            <a:lvl1pPr>
              <a:defRPr b="1" i="0">
                <a:solidFill>
                  <a:srgbClr val="F8F8F8"/>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D7DF23"/>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43462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5B9D-C3DF-DE4B-9B4F-7C0DA849AF4A}"/>
              </a:ext>
            </a:extLst>
          </p:cNvPr>
          <p:cNvSpPr>
            <a:spLocks noGrp="1"/>
          </p:cNvSpPr>
          <p:nvPr>
            <p:ph type="title"/>
          </p:nvPr>
        </p:nvSpPr>
        <p:spPr>
          <a:xfrm>
            <a:off x="628649" y="274638"/>
            <a:ext cx="7945507" cy="993775"/>
          </a:xfrm>
          <a:prstGeom prst="rect">
            <a:avLst/>
          </a:prstGeom>
        </p:spPr>
        <p:txBody>
          <a:bodyPr anchor="ctr"/>
          <a:lstStyle>
            <a:lvl1pPr>
              <a:defRPr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9A3BE71-BB56-DB49-A2AC-43C1DD68FB57}"/>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947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781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tx2"/>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044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3170055" y="4791054"/>
            <a:ext cx="2803890" cy="276999"/>
          </a:xfrm>
          <a:prstGeom prst="rect">
            <a:avLst/>
          </a:prstGeom>
          <a:noFill/>
        </p:spPr>
        <p:txBody>
          <a:bodyPr wrap="square" rtlCol="0">
            <a:spAutoFit/>
          </a:bodyPr>
          <a:lstStyle/>
          <a:p>
            <a:pPr algn="ctr"/>
            <a:r>
              <a:rPr lang="en-US" sz="1200" cap="small" dirty="0" smtClean="0">
                <a:latin typeface="Arial" panose="020B0604020202020204" pitchFamily="34" charset="0"/>
                <a:cs typeface="Arial" panose="020B0604020202020204" pitchFamily="34" charset="0"/>
              </a:rPr>
              <a:t>Wholesale</a:t>
            </a:r>
            <a:r>
              <a:rPr lang="en-US" sz="1200" cap="small" baseline="0" dirty="0" smtClean="0">
                <a:latin typeface="Arial" panose="020B0604020202020204" pitchFamily="34" charset="0"/>
                <a:cs typeface="Arial" panose="020B0604020202020204" pitchFamily="34" charset="0"/>
              </a:rPr>
              <a:t> Trade</a:t>
            </a:r>
            <a:endParaRPr lang="en-US" sz="1200" cap="smal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48024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FDF07-545B-534A-981A-678E83F0EF26}"/>
              </a:ext>
            </a:extLst>
          </p:cNvPr>
          <p:cNvSpPr>
            <a:spLocks noGrp="1"/>
          </p:cNvSpPr>
          <p:nvPr>
            <p:ph type="title"/>
          </p:nvPr>
        </p:nvSpPr>
        <p:spPr>
          <a:xfrm>
            <a:off x="4979337" y="299576"/>
            <a:ext cx="4022863" cy="993775"/>
          </a:xfrm>
          <a:prstGeom prst="rect">
            <a:avLst/>
          </a:prstGeom>
          <a:noFill/>
        </p:spPr>
        <p:txBody>
          <a:bodyPr vert="horz" lIns="91440" tIns="45720" rIns="91440" bIns="45720" rtlCol="0" anchor="ctr">
            <a:normAutofit/>
          </a:bodyPr>
          <a:lstStyle>
            <a:lvl1pPr>
              <a:defRPr sz="3600" b="1" i="0">
                <a:solidFill>
                  <a:schemeClr val="accent3"/>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87BCCD-4779-AB4C-8F8B-C27775585392}"/>
              </a:ext>
            </a:extLst>
          </p:cNvPr>
          <p:cNvSpPr>
            <a:spLocks noGrp="1"/>
          </p:cNvSpPr>
          <p:nvPr>
            <p:ph idx="1"/>
          </p:nvPr>
        </p:nvSpPr>
        <p:spPr>
          <a:xfrm>
            <a:off x="143620" y="1370013"/>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a:extLst>
              <a:ext uri="{FF2B5EF4-FFF2-40B4-BE49-F238E27FC236}">
                <a16:creationId xmlns:a16="http://schemas.microsoft.com/office/drawing/2014/main" id="{E439D9BA-A174-D147-92B1-6571C71BBD8F}"/>
              </a:ext>
            </a:extLst>
          </p:cNvPr>
          <p:cNvSpPr>
            <a:spLocks noGrp="1"/>
          </p:cNvSpPr>
          <p:nvPr>
            <p:ph idx="10"/>
          </p:nvPr>
        </p:nvSpPr>
        <p:spPr>
          <a:xfrm>
            <a:off x="4979338" y="1370013"/>
            <a:ext cx="4022863" cy="3262312"/>
          </a:xfrm>
          <a:prstGeom prst="rect">
            <a:avLst/>
          </a:prstGeom>
        </p:spPr>
        <p:txBody>
          <a:bodyPr vert="horz" lIns="91440" tIns="45720" rIns="91440" bIns="45720" rtlCol="0">
            <a:normAutofit/>
          </a:bodyPr>
          <a:lstStyle>
            <a:lvl1pPr>
              <a:defRPr>
                <a:solidFill>
                  <a:schemeClr val="accent5"/>
                </a:solidFill>
                <a:latin typeface="Arial" panose="020B0604020202020204" pitchFamily="34" charset="0"/>
                <a:cs typeface="Arial" panose="020B0604020202020204" pitchFamily="34" charset="0"/>
              </a:defRPr>
            </a:lvl1pPr>
            <a:lvl2pPr>
              <a:defRPr>
                <a:solidFill>
                  <a:schemeClr val="accent5"/>
                </a:solidFill>
                <a:latin typeface="Arial" panose="020B0604020202020204" pitchFamily="34" charset="0"/>
                <a:cs typeface="Arial" panose="020B0604020202020204" pitchFamily="34" charset="0"/>
              </a:defRPr>
            </a:lvl2pPr>
            <a:lvl3pPr>
              <a:defRPr>
                <a:solidFill>
                  <a:schemeClr val="accent5"/>
                </a:solidFill>
                <a:latin typeface="Arial" panose="020B0604020202020204" pitchFamily="34" charset="0"/>
                <a:cs typeface="Arial" panose="020B0604020202020204" pitchFamily="34" charset="0"/>
              </a:defRPr>
            </a:lvl3pPr>
            <a:lvl4pPr>
              <a:defRPr>
                <a:solidFill>
                  <a:schemeClr val="accent5"/>
                </a:solidFill>
                <a:latin typeface="Arial" panose="020B0604020202020204" pitchFamily="34" charset="0"/>
                <a:cs typeface="Arial" panose="020B0604020202020204" pitchFamily="34" charset="0"/>
              </a:defRPr>
            </a:lvl4pPr>
            <a:lvl5pPr>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761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C56052AE-02A9-5D46-A08D-BAA21DD332C6}"/>
              </a:ext>
            </a:extLst>
          </p:cNvPr>
          <p:cNvSpPr>
            <a:spLocks noGrp="1"/>
          </p:cNvSpPr>
          <p:nvPr>
            <p:ph type="body" sz="quarter" idx="11" hasCustomPrompt="1"/>
          </p:nvPr>
        </p:nvSpPr>
        <p:spPr>
          <a:xfrm>
            <a:off x="486852" y="276483"/>
            <a:ext cx="4022725" cy="1033463"/>
          </a:xfrm>
          <a:prstGeom prst="rect">
            <a:avLst/>
          </a:prstGeom>
        </p:spPr>
        <p:txBody>
          <a:bodyPr/>
          <a:lstStyle>
            <a:lvl1pPr marL="0" indent="0">
              <a:buNone/>
              <a:defRPr sz="3600" b="1" i="0">
                <a:solidFill>
                  <a:srgbClr val="D7DF23"/>
                </a:solidFill>
                <a:latin typeface="Roboto Condensed" panose="02000000000000000000" pitchFamily="2" charset="0"/>
                <a:ea typeface="Roboto Condensed" panose="02000000000000000000" pitchFamily="2" charset="0"/>
              </a:defRPr>
            </a:lvl1pPr>
          </a:lstStyle>
          <a:p>
            <a:r>
              <a:rPr lang="en-US" b="1" i="0" dirty="0">
                <a:solidFill>
                  <a:schemeClr val="accent3"/>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9734028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tx2"/>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5B3E76EA-6332-8943-9EBF-815D6B6F9D1A}"/>
              </a:ext>
            </a:extLst>
          </p:cNvPr>
          <p:cNvSpPr>
            <a:spLocks noGrp="1"/>
          </p:cNvSpPr>
          <p:nvPr>
            <p:ph type="body" sz="quarter" idx="11" hasCustomPrompt="1"/>
          </p:nvPr>
        </p:nvSpPr>
        <p:spPr>
          <a:xfrm>
            <a:off x="486852" y="290231"/>
            <a:ext cx="4086225" cy="1106487"/>
          </a:xfrm>
          <a:prstGeom prst="rect">
            <a:avLst/>
          </a:prstGeom>
        </p:spPr>
        <p:txBody>
          <a:bodyPr/>
          <a:lstStyle>
            <a:lvl1pPr marL="0" indent="0">
              <a:buNone/>
              <a:defRPr sz="3600" b="1" i="0">
                <a:solidFill>
                  <a:srgbClr val="E8E8E8"/>
                </a:solidFill>
                <a:latin typeface="Roboto Condensed" panose="02000000000000000000" pitchFamily="2" charset="0"/>
                <a:ea typeface="Roboto Condensed" panose="02000000000000000000" pitchFamily="2" charset="0"/>
              </a:defRPr>
            </a:lvl1pPr>
          </a:lstStyle>
          <a:p>
            <a:r>
              <a:rPr lang="en-US" b="1" i="0" dirty="0">
                <a:solidFill>
                  <a:schemeClr val="accent6"/>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225105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lstStyle>
            <a:lvl1pPr>
              <a:defRPr b="1" i="0">
                <a:latin typeface="Roboto Condensed" panose="02000000000000000000" pitchFamily="2" charset="0"/>
                <a:ea typeface="Roboto Condensed" panose="02000000000000000000" pitchFamily="2" charset="0"/>
                <a:cs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5617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7" Type="http://schemas.openxmlformats.org/officeDocument/2006/relationships/slide" Target="../slides/slid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30.svg"/><Relationship Id="rId5" Type="http://schemas.openxmlformats.org/officeDocument/2006/relationships/image" Target="../media/image7.png"/><Relationship Id="rId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sv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2.png"/><Relationship Id="rId9" Type="http://schemas.openxmlformats.org/officeDocument/2006/relationships/slide" Target="../slides/slide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6.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7.xml"/><Relationship Id="rId4" Type="http://schemas.openxmlformats.org/officeDocument/2006/relationships/image" Target="../media/image3.sv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8.xml"/><Relationship Id="rId4" Type="http://schemas.openxmlformats.org/officeDocument/2006/relationships/image" Target="../media/image3.sv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CC9D2F-6CC9-0646-9784-23BA2CE6C429}"/>
              </a:ext>
            </a:extLst>
          </p:cNvPr>
          <p:cNvPicPr>
            <a:picLocks noChangeAspect="1"/>
          </p:cNvPicPr>
          <p:nvPr userDrawn="1"/>
        </p:nvPicPr>
        <p:blipFill>
          <a:blip r:embed="rId3"/>
          <a:stretch>
            <a:fillRect/>
          </a:stretch>
        </p:blipFill>
        <p:spPr>
          <a:xfrm>
            <a:off x="0" y="20625"/>
            <a:ext cx="9144000" cy="5143500"/>
          </a:xfrm>
          <a:prstGeom prst="rect">
            <a:avLst/>
          </a:prstGeom>
        </p:spPr>
      </p:pic>
      <p:pic>
        <p:nvPicPr>
          <p:cNvPr id="7" name="Graphic 6">
            <a:extLst>
              <a:ext uri="{FF2B5EF4-FFF2-40B4-BE49-F238E27FC236}">
                <a16:creationId xmlns:a16="http://schemas.microsoft.com/office/drawing/2014/main" id="{E9433978-1E1B-D145-A702-1F50F67C9D3A}"/>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3501763" y="468396"/>
            <a:ext cx="2225269" cy="858515"/>
          </a:xfrm>
          <a:prstGeom prst="rect">
            <a:avLst/>
          </a:prstGeom>
        </p:spPr>
      </p:pic>
    </p:spTree>
    <p:extLst>
      <p:ext uri="{BB962C8B-B14F-4D97-AF65-F5344CB8AC3E}">
        <p14:creationId xmlns:p14="http://schemas.microsoft.com/office/powerpoint/2010/main" val="2620345885"/>
      </p:ext>
    </p:extLst>
  </p:cSld>
  <p:clrMap bg1="lt1" tx1="dk1" bg2="lt2" tx2="dk2" accent1="accent1" accent2="accent2" accent3="accent3" accent4="accent4" accent5="accent5" accent6="accent6" hlink="hlink" folHlink="folHlink"/>
  <p:sldLayoutIdLst>
    <p:sldLayoutId id="2147483660"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4"/>
          <a:stretch>
            <a:fillRect/>
          </a:stretch>
        </p:blipFill>
        <p:spPr>
          <a:xfrm>
            <a:off x="4388127" y="2289976"/>
            <a:ext cx="4755874" cy="2853524"/>
          </a:xfrm>
          <a:prstGeom prst="rect">
            <a:avLst/>
          </a:prstGeom>
        </p:spPr>
      </p:pic>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162045" y="4564416"/>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2" name="Action Button: Return 1">
            <a:hlinkClick r:id="rId7" action="ppaction://hlinksldjump" highlightClick="1"/>
          </p:cNvPr>
          <p:cNvSpPr/>
          <p:nvPr userDrawn="1"/>
        </p:nvSpPr>
        <p:spPr>
          <a:xfrm>
            <a:off x="8801101" y="4564416"/>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146145517"/>
      </p:ext>
    </p:extLst>
  </p:cSld>
  <p:clrMap bg1="lt1" tx1="dk1" bg2="lt2" tx2="dk2" accent1="accent1" accent2="accent2" accent3="accent3" accent4="accent4" accent5="accent5" accent6="accent6" hlink="hlink" folHlink="folHlink"/>
  <p:sldLayoutIdLst>
    <p:sldLayoutId id="2147483745" r:id="rId1"/>
    <p:sldLayoutId id="2147483746" r:id="rId2"/>
  </p:sldLayoutIdLst>
  <p:timing>
    <p:tnLst>
      <p:par>
        <p:cTn id="1" dur="indefinite" restart="never" nodeType="tmRoot"/>
      </p:par>
    </p:tnLst>
  </p:timing>
  <p:hf hdr="0" dt="0"/>
  <p:txStyles>
    <p:titleStyle>
      <a:lvl1pPr algn="l" defTabSz="914378"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E8E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BC1652-55E2-FB41-9E88-65D17815A2DD}"/>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11" name="Graphic 10">
            <a:extLst>
              <a:ext uri="{FF2B5EF4-FFF2-40B4-BE49-F238E27FC236}">
                <a16:creationId xmlns:a16="http://schemas.microsoft.com/office/drawing/2014/main" id="{C18854D3-5B2D-B54C-8AA9-EA575BD7A844}"/>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5" name="TextBox 4">
            <a:extLst>
              <a:ext uri="{FF2B5EF4-FFF2-40B4-BE49-F238E27FC236}">
                <a16:creationId xmlns:a16="http://schemas.microsoft.com/office/drawing/2014/main" id="{E9F793FC-793F-644E-83C7-3F18D8BD039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D90879F-CC17-D544-9BF6-5499D124F3D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624466119"/>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9D9328-B13F-A24B-A881-B78BB3F6D137}"/>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6" name="TextBox 5">
            <a:extLst>
              <a:ext uri="{FF2B5EF4-FFF2-40B4-BE49-F238E27FC236}">
                <a16:creationId xmlns:a16="http://schemas.microsoft.com/office/drawing/2014/main" id="{CB320464-AB67-F04E-8D71-40FD374399F4}"/>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147664552"/>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61983D-FC98-2343-8D3E-9D93C705584C}"/>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2"/>
                </a:solidFill>
                <a:latin typeface="Arial" panose="020B0604020202020204" pitchFamily="34" charset="0"/>
                <a:cs typeface="Arial" panose="020B0604020202020204" pitchFamily="34" charset="0"/>
              </a:rPr>
              <a:pPr/>
              <a:t>‹#›</a:t>
            </a:fld>
            <a:endParaRPr lang="en-US" altLang="en-US" sz="1800" dirty="0">
              <a:solidFill>
                <a:schemeClr val="bg2"/>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2"/>
                </a:solidFill>
              </a:rPr>
              <a:t>©2023 National Safety Council</a:t>
            </a:r>
          </a:p>
        </p:txBody>
      </p:sp>
      <p:sp>
        <p:nvSpPr>
          <p:cNvPr id="10" name="TextBox 9">
            <a:extLst>
              <a:ext uri="{FF2B5EF4-FFF2-40B4-BE49-F238E27FC236}">
                <a16:creationId xmlns:a16="http://schemas.microsoft.com/office/drawing/2014/main" id="{D6A408D5-7A26-1D47-AD70-B81EB29B49E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bg2"/>
                </a:solidFill>
              </a:rPr>
              <a:t>CONFIDENTIAL</a:t>
            </a:r>
          </a:p>
        </p:txBody>
      </p:sp>
    </p:spTree>
    <p:extLst>
      <p:ext uri="{BB962C8B-B14F-4D97-AF65-F5344CB8AC3E}">
        <p14:creationId xmlns:p14="http://schemas.microsoft.com/office/powerpoint/2010/main" val="1809936670"/>
      </p:ext>
    </p:extLst>
  </p:cSld>
  <p:clrMap bg1="lt1" tx1="dk1" bg2="lt2" tx2="dk2" accent1="accent1" accent2="accent2" accent3="accent3" accent4="accent4" accent5="accent5" accent6="accent6" hlink="hlink" folHlink="folHlink"/>
  <p:sldLayoutIdLst>
    <p:sldLayoutId id="2147483740"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3"/>
          <a:stretch>
            <a:fillRect/>
          </a:stretch>
        </p:blipFill>
        <p:spPr>
          <a:xfrm>
            <a:off x="4388126" y="2289976"/>
            <a:ext cx="4755874" cy="2853524"/>
          </a:xfrm>
          <a:prstGeom prst="rect">
            <a:avLst/>
          </a:prstGeom>
        </p:spPr>
      </p:pic>
      <p:sp>
        <p:nvSpPr>
          <p:cNvPr id="5" name="TextBox 4">
            <a:extLst>
              <a:ext uri="{FF2B5EF4-FFF2-40B4-BE49-F238E27FC236}">
                <a16:creationId xmlns:a16="http://schemas.microsoft.com/office/drawing/2014/main" id="{F87F5932-10CA-B84C-B61A-2D1670D09E00}"/>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4">
            <a:extLst>
              <a:ext uri="{96DAC541-7B7A-43D3-8B79-37D633B846F1}">
                <asvg:svgBlip xmlns:asvg="http://schemas.microsoft.com/office/drawing/2016/SVG/main" xmlns="" r:embed="rId8"/>
              </a:ext>
            </a:extLst>
          </a:blip>
          <a:stretch>
            <a:fillRect/>
          </a:stretch>
        </p:blipFill>
        <p:spPr>
          <a:xfrm>
            <a:off x="162045" y="4564415"/>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9" name="Action Button: Return 8">
            <a:hlinkClick r:id="rId9" action="ppaction://hlinksldjump" highlightClick="1"/>
          </p:cNvPr>
          <p:cNvSpPr/>
          <p:nvPr userDrawn="1"/>
        </p:nvSpPr>
        <p:spPr>
          <a:xfrm>
            <a:off x="8801100" y="452251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20331990"/>
      </p:ext>
    </p:extLst>
  </p:cSld>
  <p:clrMap bg1="lt1" tx1="dk1" bg2="lt2" tx2="dk2" accent1="accent1" accent2="accent2" accent3="accent3" accent4="accent4" accent5="accent5" accent6="accent6" hlink="hlink" folHlink="folHlink"/>
  <p:sldLayoutIdLst>
    <p:sldLayoutId id="2147483709" r:id="rId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D3F5B-2A21-5744-8BDE-2F6EEDCC2C12}"/>
              </a:ext>
            </a:extLst>
          </p:cNvPr>
          <p:cNvPicPr>
            <a:picLocks noChangeAspect="1"/>
          </p:cNvPicPr>
          <p:nvPr userDrawn="1"/>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48587371-7B13-4043-9C66-4200AD637B48}"/>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9" name="Graphic 8">
            <a:extLst>
              <a:ext uri="{FF2B5EF4-FFF2-40B4-BE49-F238E27FC236}">
                <a16:creationId xmlns:a16="http://schemas.microsoft.com/office/drawing/2014/main" id="{AC4633BD-C82B-0440-8F54-89290F1A29B4}"/>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3" name="TextBox 12">
            <a:extLst>
              <a:ext uri="{FF2B5EF4-FFF2-40B4-BE49-F238E27FC236}">
                <a16:creationId xmlns:a16="http://schemas.microsoft.com/office/drawing/2014/main" id="{8FD8C416-F01A-EE4C-8553-9939D14359F1}"/>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10" name="TextBox 9">
            <a:extLst>
              <a:ext uri="{FF2B5EF4-FFF2-40B4-BE49-F238E27FC236}">
                <a16:creationId xmlns:a16="http://schemas.microsoft.com/office/drawing/2014/main" id="{DCD1DBE2-241F-9C49-8873-57303CB35B01}"/>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037110771"/>
      </p:ext>
    </p:extLst>
  </p:cSld>
  <p:clrMap bg1="lt1" tx1="dk1" bg2="lt2" tx2="dk2" accent1="accent1" accent2="accent2" accent3="accent3" accent4="accent4" accent5="accent5" accent6="accent6" hlink="hlink" folHlink="folHlink"/>
  <p:sldLayoutIdLst>
    <p:sldLayoutId id="2147483732"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3"/>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rgbClr val="059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B5D092F9-295C-FB4C-AE51-7F2A381E6430}"/>
              </a:ext>
            </a:extLst>
          </p:cNvPr>
          <p:cNvSpPr txBox="1"/>
          <p:nvPr userDrawn="1"/>
        </p:nvSpPr>
        <p:spPr>
          <a:xfrm>
            <a:off x="5817542" y="4839364"/>
            <a:ext cx="1490224"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06989051"/>
      </p:ext>
    </p:extLst>
  </p:cSld>
  <p:clrMap bg1="lt1" tx1="dk1" bg2="lt2" tx2="dk2" accent1="accent1" accent2="accent2" accent3="accent3" accent4="accent4" accent5="accent5" accent6="accent6" hlink="hlink" folHlink="folHlink"/>
  <p:sldLayoutIdLst>
    <p:sldLayoutId id="2147483735" r:id="rId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1"/>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34F3AA33-C3B9-9F48-9977-9D18ED750BC8}"/>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635610039"/>
      </p:ext>
    </p:extLst>
  </p:cSld>
  <p:clrMap bg1="lt1" tx1="dk1" bg2="lt2" tx2="dk2" accent1="accent1" accent2="accent2" accent3="accent3" accent4="accent4" accent5="accent5" accent6="accent6" hlink="hlink" folHlink="folHlink"/>
  <p:sldLayoutIdLst>
    <p:sldLayoutId id="2147483738"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628650" y="299576"/>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tx1"/>
                </a:solidFill>
                <a:latin typeface="Arial" panose="020B0604020202020204" pitchFamily="34" charset="0"/>
                <a:cs typeface="Arial" panose="020B0604020202020204" pitchFamily="34" charset="0"/>
              </a:rPr>
              <a:pPr/>
              <a:t>‹#›</a:t>
            </a:fld>
            <a:endParaRPr lang="en-US" altLang="en-US" sz="18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1">
                    <a:lumMod val="65000"/>
                  </a:schemeClr>
                </a:solidFill>
              </a:rPr>
              <a:t>©2023 National Safety Council</a:t>
            </a:r>
          </a:p>
        </p:txBody>
      </p:sp>
    </p:spTree>
    <p:extLst>
      <p:ext uri="{BB962C8B-B14F-4D97-AF65-F5344CB8AC3E}">
        <p14:creationId xmlns:p14="http://schemas.microsoft.com/office/powerpoint/2010/main" val="1358882005"/>
      </p:ext>
    </p:extLst>
  </p:cSld>
  <p:clrMap bg1="lt1" tx1="dk1" bg2="lt2" tx2="dk2" accent1="accent1" accent2="accent2" accent3="accent3" accent4="accent4" accent5="accent5" accent6="accent6" hlink="hlink" folHlink="folHlink"/>
  <p:sldLayoutIdLst>
    <p:sldLayoutId id="2147483711" r:id="rId1"/>
    <p:sldLayoutId id="2147483712" r:id="rId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notesSlide" Target="../notesSlides/notesSlide2.xml"/><Relationship Id="rId7" Type="http://schemas.openxmlformats.org/officeDocument/2006/relationships/slide" Target="slide32.xml"/><Relationship Id="rId2" Type="http://schemas.openxmlformats.org/officeDocument/2006/relationships/slideLayout" Target="../slideLayouts/slideLayout11.xml"/><Relationship Id="rId1" Type="http://schemas.openxmlformats.org/officeDocument/2006/relationships/tags" Target="../tags/tag1.xml"/><Relationship Id="rId6" Type="http://schemas.openxmlformats.org/officeDocument/2006/relationships/slide" Target="slide16.xml"/><Relationship Id="rId5" Type="http://schemas.openxmlformats.org/officeDocument/2006/relationships/slide" Target="slide28.xml"/><Relationship Id="rId10" Type="http://schemas.openxmlformats.org/officeDocument/2006/relationships/slide" Target="slide24.xml"/><Relationship Id="rId4" Type="http://schemas.openxmlformats.org/officeDocument/2006/relationships/slide" Target="slide4.xml"/><Relationship Id="rId9" Type="http://schemas.openxmlformats.org/officeDocument/2006/relationships/slide" Target="slide4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fontAlgn="base"/>
            <a:r>
              <a:rPr lang="en-US" sz="3200" dirty="0"/>
              <a:t>Case Scenarios for Customizing Your Training</a:t>
            </a:r>
            <a:r>
              <a:rPr lang="en-US" dirty="0"/>
              <a:t> </a:t>
            </a:r>
          </a:p>
        </p:txBody>
      </p:sp>
      <p:sp>
        <p:nvSpPr>
          <p:cNvPr id="5" name="Content Placeholder 4"/>
          <p:cNvSpPr>
            <a:spLocks noGrp="1"/>
          </p:cNvSpPr>
          <p:nvPr>
            <p:ph idx="1"/>
          </p:nvPr>
        </p:nvSpPr>
        <p:spPr>
          <a:xfrm>
            <a:off x="585365" y="1446965"/>
            <a:ext cx="7886700" cy="3262312"/>
          </a:xfrm>
        </p:spPr>
        <p:txBody>
          <a:bodyPr>
            <a:normAutofit fontScale="55000" lnSpcReduction="20000"/>
          </a:bodyPr>
          <a:lstStyle/>
          <a:p>
            <a:pPr marL="0" indent="0" fontAlgn="base">
              <a:lnSpc>
                <a:spcPct val="120000"/>
              </a:lnSpc>
              <a:spcBef>
                <a:spcPts val="0"/>
              </a:spcBef>
              <a:spcAft>
                <a:spcPts val="600"/>
              </a:spcAft>
              <a:buNone/>
            </a:pPr>
            <a:r>
              <a:rPr lang="en-US" dirty="0" smtClean="0"/>
              <a:t>These </a:t>
            </a:r>
            <a:r>
              <a:rPr lang="en-US" dirty="0"/>
              <a:t>materials provide NSC authorized instructors with </a:t>
            </a:r>
            <a:r>
              <a:rPr lang="en-US" dirty="0" smtClean="0"/>
              <a:t>industry-specific </a:t>
            </a:r>
            <a:r>
              <a:rPr lang="en-US" dirty="0"/>
              <a:t>case scenarios </a:t>
            </a:r>
            <a:r>
              <a:rPr lang="en-US" dirty="0" smtClean="0"/>
              <a:t>to help reinforce learning throughout the </a:t>
            </a:r>
            <a:r>
              <a:rPr lang="en-US" dirty="0"/>
              <a:t>content </a:t>
            </a:r>
            <a:r>
              <a:rPr lang="en-US" dirty="0" smtClean="0"/>
              <a:t>delivered. </a:t>
            </a:r>
            <a:endParaRPr lang="en-US" dirty="0"/>
          </a:p>
          <a:p>
            <a:pPr marL="0" indent="0" fontAlgn="base">
              <a:lnSpc>
                <a:spcPct val="120000"/>
              </a:lnSpc>
              <a:spcBef>
                <a:spcPts val="0"/>
              </a:spcBef>
              <a:spcAft>
                <a:spcPts val="600"/>
              </a:spcAft>
              <a:buNone/>
            </a:pPr>
            <a:r>
              <a:rPr lang="en-US" b="1" dirty="0" smtClean="0"/>
              <a:t>Case </a:t>
            </a:r>
            <a:r>
              <a:rPr lang="en-US" b="1" dirty="0"/>
              <a:t>Scenarios</a:t>
            </a:r>
            <a:r>
              <a:rPr lang="en-US" dirty="0"/>
              <a:t> </a:t>
            </a:r>
          </a:p>
          <a:p>
            <a:pPr fontAlgn="base">
              <a:lnSpc>
                <a:spcPct val="120000"/>
              </a:lnSpc>
              <a:spcBef>
                <a:spcPts val="0"/>
              </a:spcBef>
              <a:spcAft>
                <a:spcPts val="600"/>
              </a:spcAft>
            </a:pPr>
            <a:r>
              <a:rPr lang="en-US" dirty="0"/>
              <a:t>Customize your first aid training </a:t>
            </a:r>
            <a:r>
              <a:rPr lang="en-US" dirty="0" smtClean="0"/>
              <a:t>sessions using these case </a:t>
            </a:r>
            <a:r>
              <a:rPr lang="en-US" dirty="0"/>
              <a:t>scenarios. You’ll find relevant first aid situations that will resonate with your training </a:t>
            </a:r>
            <a:r>
              <a:rPr lang="en-US" dirty="0" smtClean="0"/>
              <a:t>audience. Each </a:t>
            </a:r>
            <a:r>
              <a:rPr lang="en-US" dirty="0"/>
              <a:t>slide deck is organized by Industry. Within the slide decks, you’ll find content to support a variety of first aid situations that participants may encounter.  </a:t>
            </a:r>
            <a:endParaRPr lang="en-US" dirty="0" smtClean="0"/>
          </a:p>
          <a:p>
            <a:pPr marL="0" indent="0" fontAlgn="base">
              <a:lnSpc>
                <a:spcPct val="120000"/>
              </a:lnSpc>
              <a:spcBef>
                <a:spcPts val="0"/>
              </a:spcBef>
              <a:spcAft>
                <a:spcPts val="600"/>
              </a:spcAft>
              <a:buNone/>
            </a:pPr>
            <a:r>
              <a:rPr lang="en-US" b="1" dirty="0" smtClean="0"/>
              <a:t>Scenario Guide</a:t>
            </a:r>
          </a:p>
          <a:p>
            <a:pPr fontAlgn="base">
              <a:lnSpc>
                <a:spcPct val="120000"/>
              </a:lnSpc>
              <a:spcBef>
                <a:spcPts val="0"/>
              </a:spcBef>
              <a:spcAft>
                <a:spcPts val="600"/>
              </a:spcAft>
            </a:pPr>
            <a:r>
              <a:rPr lang="en-US" dirty="0" smtClean="0"/>
              <a:t>Slide 3 is an interactive guide to first aid situation slides. With the presentation in Slide Show mode, each title is linked to that topic section. You’ll find a       in the lower right corner of each slide that will bring you back to the Scenario guide. </a:t>
            </a:r>
          </a:p>
          <a:p>
            <a:pPr fontAlgn="base"/>
            <a:endParaRPr lang="en-US" b="1" dirty="0" smtClean="0"/>
          </a:p>
          <a:p>
            <a:pPr fontAlgn="base"/>
            <a:endParaRPr lang="en-US" dirty="0"/>
          </a:p>
        </p:txBody>
      </p:sp>
      <p:sp>
        <p:nvSpPr>
          <p:cNvPr id="8" name="Action Button: Return 7">
            <a:hlinkClick r:id="rId2" action="ppaction://hlinksldjump" highlightClick="1"/>
          </p:cNvPr>
          <p:cNvSpPr/>
          <p:nvPr/>
        </p:nvSpPr>
        <p:spPr>
          <a:xfrm>
            <a:off x="6372103" y="3868614"/>
            <a:ext cx="239711" cy="216427"/>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28921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2 </a:t>
            </a:r>
            <a:r>
              <a:rPr lang="en-US" sz="3200" b="1" dirty="0" smtClean="0"/>
              <a:t>Answer 2</a:t>
            </a:r>
            <a:endParaRPr lang="en-US" sz="3200" dirty="0"/>
          </a:p>
        </p:txBody>
      </p:sp>
      <p:sp>
        <p:nvSpPr>
          <p:cNvPr id="6" name="Content Placeholder 2"/>
          <p:cNvSpPr txBox="1">
            <a:spLocks/>
          </p:cNvSpPr>
          <p:nvPr/>
        </p:nvSpPr>
        <p:spPr>
          <a:xfrm>
            <a:off x="809614" y="1413001"/>
            <a:ext cx="7870836" cy="3373647"/>
          </a:xfrm>
          <a:prstGeom prst="rect">
            <a:avLst/>
          </a:prstGeom>
        </p:spPr>
        <p:txBody>
          <a:bodyPr>
            <a:norm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Rinse </a:t>
            </a:r>
            <a:r>
              <a:rPr kumimoji="0" lang="en-US" sz="1600" b="0" i="0" u="none" strike="noStrike" kern="1200" cap="none" spc="0" normalizeH="0" baseline="0" noProof="0" dirty="0" err="1" smtClean="0">
                <a:ln>
                  <a:noFill/>
                </a:ln>
                <a:solidFill>
                  <a:schemeClr val="accent5">
                    <a:lumMod val="10000"/>
                  </a:schemeClr>
                </a:solidFill>
                <a:effectLst/>
                <a:uLnTx/>
                <a:uFillTx/>
                <a:latin typeface="Arial" panose="020B0604020202020204" pitchFamily="34" charset="0"/>
                <a:cs typeface="Arial" panose="020B0604020202020204" pitchFamily="34" charset="0"/>
              </a:rPr>
              <a:t>DeAnna’s</a:t>
            </a: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wound under clean, running water.</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To stop the bleeding, apply direct pressure on the wound using sterile gauze.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Once the bleeding is stopped, bandage the wound.</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Be </a:t>
            </a: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prepared to treat for shock. Have </a:t>
            </a:r>
            <a:r>
              <a:rPr kumimoji="0" lang="en-US" sz="1600" b="0" i="0" u="none" strike="noStrike" kern="1200" cap="none" spc="0" normalizeH="0" baseline="0" noProof="0" dirty="0" err="1" smtClean="0">
                <a:ln>
                  <a:noFill/>
                </a:ln>
                <a:solidFill>
                  <a:schemeClr val="accent5">
                    <a:lumMod val="10000"/>
                  </a:schemeClr>
                </a:solidFill>
                <a:effectLst/>
                <a:uLnTx/>
                <a:uFillTx/>
                <a:latin typeface="Arial" panose="020B0604020202020204" pitchFamily="34" charset="0"/>
                <a:cs typeface="Arial" panose="020B0604020202020204" pitchFamily="34" charset="0"/>
              </a:rPr>
              <a:t>DeAnna</a:t>
            </a: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lie down and cover him to prevent heat </a:t>
            </a: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loss.</a:t>
            </a:r>
            <a:endPar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endParaRP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If the laceration is deep, </a:t>
            </a:r>
            <a:r>
              <a:rPr kumimoji="0" lang="en-US" sz="1600" b="0" i="0" u="none" strike="noStrike" kern="1200" cap="none" spc="0" normalizeH="0" baseline="0" noProof="0" dirty="0" err="1" smtClean="0">
                <a:ln>
                  <a:noFill/>
                </a:ln>
                <a:solidFill>
                  <a:schemeClr val="accent5">
                    <a:lumMod val="10000"/>
                  </a:schemeClr>
                </a:solidFill>
                <a:effectLst/>
                <a:uLnTx/>
                <a:uFillTx/>
                <a:latin typeface="Arial" panose="020B0604020202020204" pitchFamily="34" charset="0"/>
                <a:cs typeface="Arial" panose="020B0604020202020204" pitchFamily="34" charset="0"/>
              </a:rPr>
              <a:t>DeAnna</a:t>
            </a: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will need medical care. If the bleeding is controlled and there are no signs of shock, </a:t>
            </a: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she </a:t>
            </a: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can be transported to a physician’s office or urgent care center. </a:t>
            </a: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She </a:t>
            </a: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may need stitches and/or a tetanus shot.</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If the bleeding cannot be controlled or signs of shock are present, call 9-1-1.</a:t>
            </a:r>
          </a:p>
          <a:p>
            <a:pPr marL="514350" marR="0" lvl="0" indent="-514350" algn="l" defTabSz="457200" rtl="0" eaLnBrk="1" fontAlgn="auto" latinLnBrk="0" hangingPunct="1">
              <a:lnSpc>
                <a:spcPct val="100000"/>
              </a:lnSpc>
              <a:spcBef>
                <a:spcPts val="0"/>
              </a:spcBef>
              <a:spcAft>
                <a:spcPts val="600"/>
              </a:spcAft>
              <a:buClrTx/>
              <a:buSzTx/>
              <a:buFont typeface="+mj-lt"/>
              <a:buAutoNum type="arabicPeriod" startAt="2"/>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a:p>
            <a:pPr marL="1371600" marR="0" lvl="2" indent="-457200" algn="l" defTabSz="457200" rtl="0" eaLnBrk="1" fontAlgn="auto" latinLnBrk="0" hangingPunct="1">
              <a:lnSpc>
                <a:spcPct val="100000"/>
              </a:lnSpc>
              <a:spcBef>
                <a:spcPts val="0"/>
              </a:spcBef>
              <a:spcAft>
                <a:spcPts val="600"/>
              </a:spcAft>
              <a:buClrTx/>
              <a:buSzTx/>
              <a:buFont typeface="+mj-lt"/>
              <a:buAutoNum type="arabicPeriod"/>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4194984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 </a:t>
            </a:r>
            <a:r>
              <a:rPr lang="en-US" altLang="en-US" sz="4400" dirty="0" smtClean="0"/>
              <a:t/>
            </a:r>
            <a:br>
              <a:rPr lang="en-US" altLang="en-US" sz="4400" dirty="0" smtClean="0"/>
            </a:br>
            <a:r>
              <a:rPr lang="en-US" sz="3200" dirty="0" smtClean="0"/>
              <a:t>Scenario 2 </a:t>
            </a:r>
            <a:r>
              <a:rPr lang="en-US" sz="3200" b="1" dirty="0" smtClean="0"/>
              <a:t>Answer 3</a:t>
            </a:r>
            <a:endParaRPr lang="en-US" sz="3200" dirty="0"/>
          </a:p>
        </p:txBody>
      </p:sp>
      <p:sp>
        <p:nvSpPr>
          <p:cNvPr id="6" name="Content Placeholder 2"/>
          <p:cNvSpPr txBox="1">
            <a:spLocks/>
          </p:cNvSpPr>
          <p:nvPr/>
        </p:nvSpPr>
        <p:spPr>
          <a:xfrm>
            <a:off x="855663" y="2030637"/>
            <a:ext cx="7632700" cy="1082226"/>
          </a:xfrm>
          <a:prstGeom prst="rect">
            <a:avLst/>
          </a:prstGeom>
        </p:spPr>
        <p:txBody>
          <a:bodyPr>
            <a:norm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startAt="3"/>
              <a:tabLst/>
              <a:defRPr/>
            </a:pPr>
            <a:r>
              <a:rPr kumimoji="0" 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What would you do after providing first aid?</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Clean any blood-spotted areas with a 10% bleach solution or a commercial blood spill kit.</a:t>
            </a:r>
          </a:p>
          <a:p>
            <a:pPr marL="514350" marR="0" lvl="0" indent="-514350" algn="l" defTabSz="457200" rtl="0" eaLnBrk="1" fontAlgn="auto" latinLnBrk="0" hangingPunct="1">
              <a:lnSpc>
                <a:spcPct val="100000"/>
              </a:lnSpc>
              <a:spcBef>
                <a:spcPts val="0"/>
              </a:spcBef>
              <a:spcAft>
                <a:spcPts val="600"/>
              </a:spcAft>
              <a:buClrTx/>
              <a:buSzTx/>
              <a:buFont typeface="+mj-lt"/>
              <a:buAutoNum type="arabicPeriod" startAt="2"/>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a:p>
            <a:pPr marL="1371600" marR="0" lvl="2" indent="-457200" algn="l" defTabSz="457200" rtl="0" eaLnBrk="1" fontAlgn="auto" latinLnBrk="0" hangingPunct="1">
              <a:lnSpc>
                <a:spcPct val="100000"/>
              </a:lnSpc>
              <a:spcBef>
                <a:spcPts val="0"/>
              </a:spcBef>
              <a:spcAft>
                <a:spcPts val="600"/>
              </a:spcAft>
              <a:buClrTx/>
              <a:buSzTx/>
              <a:buFont typeface="+mj-lt"/>
              <a:buAutoNum type="arabicPeriod"/>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081625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3 </a:t>
            </a:r>
            <a:r>
              <a:rPr lang="en-US" sz="2000" i="1" dirty="0" smtClean="0"/>
              <a:t>Continues on next page</a:t>
            </a:r>
            <a:endParaRPr lang="en-US" i="1" dirty="0"/>
          </a:p>
        </p:txBody>
      </p:sp>
      <p:sp>
        <p:nvSpPr>
          <p:cNvPr id="3" name="Content Placeholder 2"/>
          <p:cNvSpPr>
            <a:spLocks noGrp="1"/>
          </p:cNvSpPr>
          <p:nvPr>
            <p:ph idx="1"/>
          </p:nvPr>
        </p:nvSpPr>
        <p:spPr/>
        <p:txBody>
          <a:bodyPr rtlCol="0">
            <a:noAutofit/>
          </a:bodyPr>
          <a:lstStyle/>
          <a:p>
            <a:pPr marL="0" indent="0" eaLnBrk="1" fontAlgn="auto" hangingPunct="1">
              <a:lnSpc>
                <a:spcPct val="120000"/>
              </a:lnSpc>
              <a:spcBef>
                <a:spcPts val="0"/>
              </a:spcBef>
              <a:buFont typeface="+mj-lt"/>
              <a:buNone/>
              <a:defRPr/>
            </a:pPr>
            <a:r>
              <a:rPr lang="en-US" sz="1600" dirty="0"/>
              <a:t>Rowe Hardwoods, Inc. is a wholesale manufacturer and distributor of many wood products. A machine operator at Rowe was in the process of ripping lumber using a circular rip saw. The lumber to be ripped was approximately 10 </a:t>
            </a:r>
            <a:r>
              <a:rPr lang="en-US" sz="1600" dirty="0" smtClean="0"/>
              <a:t>feet </a:t>
            </a:r>
            <a:r>
              <a:rPr lang="en-US" sz="1600" dirty="0"/>
              <a:t>long, 2-3 inches wide, and approximately 1 inch thick. He was cutting the lumber to a width of 0.9375 inches. He adjusted the saw’s hood guard at approximately 1.5 inches above the table and he made sure that the front and back anti-kickback fingers were in place. </a:t>
            </a:r>
          </a:p>
          <a:p>
            <a:pPr marL="457189" lvl="1" indent="0" eaLnBrk="1" fontAlgn="auto" hangingPunct="1">
              <a:spcBef>
                <a:spcPts val="0"/>
              </a:spcBef>
              <a:buFont typeface="+mj-lt"/>
              <a:buNone/>
              <a:defRPr/>
            </a:pPr>
            <a:endParaRPr lang="en-US" sz="1800" dirty="0"/>
          </a:p>
          <a:p>
            <a:pPr marL="4572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424766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3 </a:t>
            </a:r>
            <a:r>
              <a:rPr lang="en-US" sz="2000" i="1" dirty="0" smtClean="0"/>
              <a:t>Continued</a:t>
            </a:r>
            <a:endParaRPr lang="en-US" i="1" dirty="0"/>
          </a:p>
        </p:txBody>
      </p:sp>
      <p:sp>
        <p:nvSpPr>
          <p:cNvPr id="3" name="Content Placeholder 2"/>
          <p:cNvSpPr>
            <a:spLocks noGrp="1"/>
          </p:cNvSpPr>
          <p:nvPr>
            <p:ph idx="1"/>
          </p:nvPr>
        </p:nvSpPr>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smtClean="0"/>
              <a:t>Because </a:t>
            </a:r>
            <a:r>
              <a:rPr lang="en-US" sz="1600" dirty="0"/>
              <a:t>the width of the lumber was not uniform, the sides would need to be trimmed. During the process of trimming the sides, the waste portion of the lumber broke and 2 pieces of wood kicked back. One piece hit the machine operator on the buckle of his belt and the other piece of wood impaled him in his pelvic area.</a:t>
            </a:r>
          </a:p>
          <a:p>
            <a:pPr marL="0" indent="0" eaLnBrk="1" fontAlgn="auto" hangingPunct="1">
              <a:lnSpc>
                <a:spcPct val="100000"/>
              </a:lnSpc>
              <a:spcBef>
                <a:spcPts val="0"/>
              </a:spcBef>
              <a:spcAft>
                <a:spcPts val="600"/>
              </a:spcAft>
              <a:buFont typeface="+mj-lt"/>
              <a:buNone/>
              <a:defRPr/>
            </a:pPr>
            <a:r>
              <a:rPr lang="en-US" sz="1600" dirty="0" smtClean="0"/>
              <a:t>You are trained in first aid and are summoned to the scene. You have brought a first aid kit with you. </a:t>
            </a:r>
          </a:p>
          <a:p>
            <a:pPr marL="274320" indent="-274320" eaLnBrk="1" fontAlgn="auto" hangingPunct="1">
              <a:lnSpc>
                <a:spcPct val="120000"/>
              </a:lnSpc>
              <a:spcBef>
                <a:spcPts val="0"/>
              </a:spcBef>
              <a:buFont typeface="+mj-lt"/>
              <a:buAutoNum type="arabicPeriod"/>
              <a:defRPr/>
            </a:pPr>
            <a:r>
              <a:rPr lang="en-US" sz="1600" b="1" dirty="0" smtClean="0"/>
              <a:t>What would you do before providing first aid?</a:t>
            </a:r>
          </a:p>
          <a:p>
            <a:pPr marL="274320" indent="-274320" eaLnBrk="1" fontAlgn="auto" hangingPunct="1">
              <a:lnSpc>
                <a:spcPct val="120000"/>
              </a:lnSpc>
              <a:spcBef>
                <a:spcPts val="0"/>
              </a:spcBef>
              <a:buFont typeface="+mj-lt"/>
              <a:buAutoNum type="arabicPeriod"/>
              <a:defRPr/>
            </a:pPr>
            <a:r>
              <a:rPr lang="en-US" sz="1600" b="1" dirty="0" smtClean="0"/>
              <a:t>How would you provide care?</a:t>
            </a:r>
            <a:endParaRPr lang="en-US" sz="1600" b="1" i="1" dirty="0" smtClean="0"/>
          </a:p>
          <a:p>
            <a:pPr marL="457189" lvl="1" indent="0" eaLnBrk="1" fontAlgn="auto" hangingPunct="1">
              <a:spcBef>
                <a:spcPts val="0"/>
              </a:spcBef>
              <a:buFont typeface="+mj-lt"/>
              <a:buNone/>
              <a:defRPr/>
            </a:pPr>
            <a:endParaRPr lang="en-US" sz="1800" dirty="0"/>
          </a:p>
          <a:p>
            <a:pPr marL="4572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2449325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3 </a:t>
            </a:r>
            <a:r>
              <a:rPr lang="en-US" sz="3200" b="1" dirty="0" smtClean="0"/>
              <a:t>Answer 1</a:t>
            </a:r>
            <a:endParaRPr lang="en-US" sz="3200" dirty="0"/>
          </a:p>
        </p:txBody>
      </p:sp>
      <p:sp>
        <p:nvSpPr>
          <p:cNvPr id="3" name="Content Placeholder 2"/>
          <p:cNvSpPr>
            <a:spLocks noGrp="1"/>
          </p:cNvSpPr>
          <p:nvPr>
            <p:ph idx="1"/>
          </p:nvPr>
        </p:nvSpPr>
        <p:spPr>
          <a:xfrm>
            <a:off x="628650" y="1436543"/>
            <a:ext cx="7886700" cy="2270415"/>
          </a:xfrm>
        </p:spPr>
        <p:txBody>
          <a:bodyPr rtlCol="0">
            <a:normAutofit/>
          </a:bodyPr>
          <a:lstStyle/>
          <a:p>
            <a:pPr marL="342900" indent="-342900" eaLnBrk="1" fontAlgn="auto" hangingPunct="1">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Make sure the scene is safe or designate another employee to make the scene safe. This would include powering off/locking out the rip saw.</a:t>
            </a:r>
          </a:p>
          <a:p>
            <a:pPr lvl="1">
              <a:lnSpc>
                <a:spcPct val="100000"/>
              </a:lnSpc>
              <a:spcBef>
                <a:spcPts val="0"/>
              </a:spcBef>
              <a:defRPr/>
            </a:pPr>
            <a:r>
              <a:rPr lang="en-US" sz="1600" dirty="0"/>
              <a:t>Check the victim for responsiveness.</a:t>
            </a:r>
          </a:p>
          <a:p>
            <a:pPr lvl="1">
              <a:lnSpc>
                <a:spcPct val="100000"/>
              </a:lnSpc>
              <a:spcBef>
                <a:spcPts val="0"/>
              </a:spcBef>
              <a:defRPr/>
            </a:pPr>
            <a:r>
              <a:rPr lang="en-US" sz="1600" dirty="0"/>
              <a:t>Direct one of the employees to call 9-1-1 if the call has not already been made.</a:t>
            </a:r>
          </a:p>
          <a:p>
            <a:pPr lvl="1">
              <a:lnSpc>
                <a:spcPct val="100000"/>
              </a:lnSpc>
              <a:spcBef>
                <a:spcPts val="0"/>
              </a:spcBef>
              <a:defRPr/>
            </a:pPr>
            <a:r>
              <a:rPr lang="en-US" sz="1600" dirty="0"/>
              <a:t>Obtain consent to help the victim.</a:t>
            </a:r>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3344685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3 </a:t>
            </a:r>
            <a:r>
              <a:rPr lang="en-US" sz="3200" b="1" dirty="0" smtClean="0"/>
              <a:t>Answer 2</a:t>
            </a:r>
            <a:endParaRPr lang="en-US" sz="3200" dirty="0"/>
          </a:p>
        </p:txBody>
      </p:sp>
      <p:sp>
        <p:nvSpPr>
          <p:cNvPr id="110596" name="Content Placeholder 2"/>
          <p:cNvSpPr txBox="1">
            <a:spLocks/>
          </p:cNvSpPr>
          <p:nvPr/>
        </p:nvSpPr>
        <p:spPr bwMode="auto">
          <a:xfrm>
            <a:off x="855663" y="1579563"/>
            <a:ext cx="6974692" cy="2228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Aft>
                <a:spcPts val="600"/>
              </a:spcAft>
              <a:buFont typeface="Arial" panose="020B0604020202020204" pitchFamily="34" charset="0"/>
              <a:buChar char="•"/>
              <a:defRPr sz="2800">
                <a:solidFill>
                  <a:srgbClr val="595959"/>
                </a:solidFill>
                <a:latin typeface="Arial" panose="020B0604020202020204" pitchFamily="34" charset="0"/>
              </a:defRPr>
            </a:lvl1pPr>
            <a:lvl2pPr marL="685800" indent="-3429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274320" marR="0" lvl="0" indent="-274320" algn="l" defTabSz="457200" rtl="0" eaLnBrk="1" fontAlgn="auto" latinLnBrk="0" hangingPunct="1">
              <a:lnSpc>
                <a:spcPct val="100000"/>
              </a:lnSpc>
              <a:spcBef>
                <a:spcPts val="0"/>
              </a:spcBef>
              <a:spcAft>
                <a:spcPts val="600"/>
              </a:spcAft>
              <a:buClrTx/>
              <a:buSzTx/>
              <a:buFont typeface="Arial" panose="020B0604020202020204" pitchFamily="34" charset="0"/>
              <a:buAutoNum type="arabicPeriod" startAt="2"/>
              <a:tabLst/>
              <a:defRPr/>
            </a:pP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How would you provide care?</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Control any bleeding by applying direct pressure around the </a:t>
            </a:r>
            <a:r>
              <a:rPr kumimoji="0" lang="en-US" alt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ea typeface="+mn-ea"/>
                <a:cs typeface="+mn-cs"/>
              </a:rPr>
              <a:t>edges </a:t>
            </a: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of the wood.</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Dress the wound around the wood.</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Stabilize the wood in place with large dressings or folded cloths. </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Support the wood piece while bandaging the dressings in place.</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Keep the victim still in the position found.</a:t>
            </a:r>
          </a:p>
          <a:p>
            <a:pPr lvl="1">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Be prepared to treat for shock with warmth.</a:t>
            </a:r>
          </a:p>
        </p:txBody>
      </p:sp>
    </p:spTree>
    <p:custDataLst>
      <p:tags r:id="rId1"/>
    </p:custDataLst>
    <p:extLst>
      <p:ext uri="{BB962C8B-B14F-4D97-AF65-F5344CB8AC3E}">
        <p14:creationId xmlns:p14="http://schemas.microsoft.com/office/powerpoint/2010/main" val="3003680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0"/>
          <p:cNvSpPr>
            <a:spLocks noGrp="1"/>
          </p:cNvSpPr>
          <p:nvPr>
            <p:ph type="ctrTitle"/>
          </p:nvPr>
        </p:nvSpPr>
        <p:spPr/>
        <p:txBody>
          <a:bodyPr/>
          <a:lstStyle/>
          <a:p>
            <a:pPr eaLnBrk="1" hangingPunct="1"/>
            <a:r>
              <a:rPr lang="en-US" altLang="en-US" dirty="0" smtClean="0"/>
              <a:t>Burns Scenarios</a:t>
            </a:r>
          </a:p>
        </p:txBody>
      </p:sp>
      <p:sp>
        <p:nvSpPr>
          <p:cNvPr id="3" name="Subtitle 1"/>
          <p:cNvSpPr>
            <a:spLocks noGrp="1"/>
          </p:cNvSpPr>
          <p:nvPr>
            <p:ph type="subTitle" idx="1"/>
          </p:nvPr>
        </p:nvSpPr>
        <p:spPr/>
        <p:txBody>
          <a:bodyPr/>
          <a:lstStyle/>
          <a:p>
            <a:r>
              <a:rPr lang="en-US" sz="2400" cap="small" dirty="0" smtClean="0">
                <a:solidFill>
                  <a:srgbClr val="7DC54D"/>
                </a:solidFill>
              </a:rPr>
              <a:t>Wholesale Trade</a:t>
            </a:r>
            <a:endParaRPr lang="en-US" sz="2400" cap="small" dirty="0">
              <a:solidFill>
                <a:srgbClr val="7DC54D"/>
              </a:solidFill>
            </a:endParaRPr>
          </a:p>
        </p:txBody>
      </p:sp>
      <p:sp>
        <p:nvSpPr>
          <p:cNvPr id="4" name="Action Button: Return 3">
            <a:hlinkClick r:id="rId2" action="ppaction://hlinksldjump" highlightClick="1"/>
          </p:cNvPr>
          <p:cNvSpPr/>
          <p:nvPr/>
        </p:nvSpPr>
        <p:spPr>
          <a:xfrm>
            <a:off x="8741969" y="4693964"/>
            <a:ext cx="342900" cy="294656"/>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54299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7983" y="1190003"/>
            <a:ext cx="7910557" cy="3124420"/>
          </a:xfrm>
        </p:spPr>
        <p:txBody>
          <a:bodyPr rtlCol="0">
            <a:normAutofit fontScale="25000" lnSpcReduction="20000"/>
          </a:bodyPr>
          <a:lstStyle/>
          <a:p>
            <a:pPr marL="0" indent="0" defTabSz="457311" eaLnBrk="1" fontAlgn="auto" hangingPunct="1">
              <a:lnSpc>
                <a:spcPct val="120000"/>
              </a:lnSpc>
              <a:spcBef>
                <a:spcPts val="0"/>
              </a:spcBef>
              <a:spcAft>
                <a:spcPts val="600"/>
              </a:spcAft>
              <a:buFont typeface="+mj-lt"/>
              <a:buNone/>
              <a:defRPr/>
            </a:pPr>
            <a:r>
              <a:rPr lang="en-US" sz="6400" dirty="0"/>
              <a:t>You are an employee at Berkshire Farms and a volunteer member of the company’s medical emergency response team. You are called to the poultry processing plant to attend to an employee who was burned in a tank containing hot water and wax. </a:t>
            </a:r>
          </a:p>
          <a:p>
            <a:pPr marL="0" indent="0" defTabSz="457311" eaLnBrk="1" fontAlgn="auto" hangingPunct="1">
              <a:lnSpc>
                <a:spcPct val="120000"/>
              </a:lnSpc>
              <a:spcBef>
                <a:spcPts val="0"/>
              </a:spcBef>
              <a:spcAft>
                <a:spcPts val="600"/>
              </a:spcAft>
              <a:buFont typeface="+mj-lt"/>
              <a:buNone/>
              <a:defRPr/>
            </a:pPr>
            <a:r>
              <a:rPr lang="en-US" sz="6400" dirty="0"/>
              <a:t>While en route, you learn that the victim fell inside the tank when </a:t>
            </a:r>
            <a:r>
              <a:rPr lang="en-US" sz="6400" dirty="0" smtClean="0"/>
              <a:t>she </a:t>
            </a:r>
            <a:r>
              <a:rPr lang="en-US" sz="6400" dirty="0"/>
              <a:t>tried to retrieve the scraper he dropped while cleaning the tank. </a:t>
            </a:r>
            <a:r>
              <a:rPr lang="en-US" sz="6400" dirty="0" smtClean="0"/>
              <a:t>She </a:t>
            </a:r>
            <a:r>
              <a:rPr lang="en-US" sz="6400" dirty="0"/>
              <a:t>has already been removed from the tank when you arrive to help.</a:t>
            </a:r>
          </a:p>
          <a:p>
            <a:pPr marL="0" indent="0" defTabSz="457311" eaLnBrk="1" fontAlgn="auto" hangingPunct="1">
              <a:lnSpc>
                <a:spcPct val="120000"/>
              </a:lnSpc>
              <a:spcBef>
                <a:spcPts val="0"/>
              </a:spcBef>
              <a:spcAft>
                <a:spcPts val="600"/>
              </a:spcAft>
              <a:buFont typeface="+mj-lt"/>
              <a:buNone/>
              <a:defRPr/>
            </a:pPr>
            <a:r>
              <a:rPr lang="en-US" sz="6400" dirty="0"/>
              <a:t>You see redness and blistering on his right arm, parts of </a:t>
            </a:r>
            <a:r>
              <a:rPr lang="en-US" sz="6400" dirty="0" smtClean="0"/>
              <a:t>her </a:t>
            </a:r>
            <a:r>
              <a:rPr lang="en-US" sz="6400" dirty="0"/>
              <a:t>chest and abdomen, and the lower part of </a:t>
            </a:r>
            <a:r>
              <a:rPr lang="en-US" sz="6400" dirty="0" smtClean="0"/>
              <a:t>her right </a:t>
            </a:r>
            <a:r>
              <a:rPr lang="en-US" sz="6400" dirty="0"/>
              <a:t>leg. There are three other medical emergency response team members arriving at the scene to help</a:t>
            </a:r>
            <a:r>
              <a:rPr lang="en-US" sz="6400" dirty="0" smtClean="0"/>
              <a:t>.</a:t>
            </a:r>
            <a:endParaRPr lang="en-US" sz="6400" dirty="0"/>
          </a:p>
          <a:p>
            <a:pPr marL="274320" indent="-274320" defTabSz="457311" eaLnBrk="1" fontAlgn="auto" hangingPunct="1">
              <a:lnSpc>
                <a:spcPct val="120000"/>
              </a:lnSpc>
              <a:spcBef>
                <a:spcPts val="0"/>
              </a:spcBef>
              <a:buFont typeface="+mj-lt"/>
              <a:buAutoNum type="arabicPeriod"/>
              <a:defRPr/>
            </a:pPr>
            <a:r>
              <a:rPr lang="en-US" sz="7200" b="1" dirty="0"/>
              <a:t>What would you do before providing care?</a:t>
            </a:r>
          </a:p>
          <a:p>
            <a:pPr marL="274320" indent="-274320" defTabSz="457311" eaLnBrk="1" fontAlgn="auto" hangingPunct="1">
              <a:lnSpc>
                <a:spcPct val="120000"/>
              </a:lnSpc>
              <a:spcBef>
                <a:spcPts val="0"/>
              </a:spcBef>
              <a:buFont typeface="+mj-lt"/>
              <a:buAutoNum type="arabicPeriod"/>
              <a:defRPr/>
            </a:pPr>
            <a:r>
              <a:rPr lang="en-US" sz="72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499347" y="141668"/>
            <a:ext cx="7416800" cy="1116225"/>
          </a:xfrm>
        </p:spPr>
        <p:txBody>
          <a:bodyPr rtlCol="0">
            <a:noAutofit/>
          </a:bodyPr>
          <a:lstStyle/>
          <a:p>
            <a:pPr defTabSz="457311">
              <a:defRPr/>
            </a:pPr>
            <a:r>
              <a:rPr lang="en-US" altLang="en-US" dirty="0" smtClean="0"/>
              <a:t>Burns</a:t>
            </a:r>
            <a:r>
              <a:rPr lang="en-US" dirty="0" smtClean="0"/>
              <a:t/>
            </a:r>
            <a:br>
              <a:rPr lang="en-US" dirty="0" smtClean="0"/>
            </a:br>
            <a:r>
              <a:rPr lang="en-US" sz="3200" dirty="0" smtClean="0"/>
              <a:t>Scenario 1</a:t>
            </a:r>
            <a:endParaRPr lang="en-US" sz="3200" dirty="0"/>
          </a:p>
        </p:txBody>
      </p:sp>
    </p:spTree>
    <p:custDataLst>
      <p:tags r:id="rId1"/>
    </p:custDataLst>
    <p:extLst>
      <p:ext uri="{BB962C8B-B14F-4D97-AF65-F5344CB8AC3E}">
        <p14:creationId xmlns:p14="http://schemas.microsoft.com/office/powerpoint/2010/main" val="2144370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4"/>
          <p:cNvSpPr>
            <a:spLocks noGrp="1"/>
          </p:cNvSpPr>
          <p:nvPr>
            <p:ph idx="1"/>
          </p:nvPr>
        </p:nvSpPr>
        <p:spPr>
          <a:xfrm>
            <a:off x="855662" y="1891557"/>
            <a:ext cx="7185047" cy="1360387"/>
          </a:xfrm>
        </p:spPr>
        <p:txBody>
          <a:bodyPr/>
          <a:lstStyle/>
          <a:p>
            <a:pPr marL="274320" indent="-274320" eaLnBrk="1" hangingPunct="1">
              <a:lnSpc>
                <a:spcPct val="100000"/>
              </a:lnSpc>
              <a:spcBef>
                <a:spcPts val="0"/>
              </a:spcBef>
              <a:buFont typeface="Arial" panose="020B0604020202020204" pitchFamily="34" charset="0"/>
              <a:buAutoNum type="arabicPeriod"/>
            </a:pPr>
            <a:r>
              <a:rPr lang="en-US" altLang="en-US" sz="1800" b="1" dirty="0" smtClean="0"/>
              <a:t>What would you do before providing care?</a:t>
            </a:r>
          </a:p>
          <a:p>
            <a:pPr lvl="1">
              <a:lnSpc>
                <a:spcPct val="100000"/>
              </a:lnSpc>
              <a:spcBef>
                <a:spcPts val="0"/>
              </a:spcBef>
            </a:pPr>
            <a:r>
              <a:rPr lang="en-US" altLang="en-US" sz="1600" dirty="0" smtClean="0"/>
              <a:t>Direct someone to call 9-1-1 if it has not already been called.</a:t>
            </a:r>
          </a:p>
          <a:p>
            <a:pPr lvl="1">
              <a:lnSpc>
                <a:spcPct val="100000"/>
              </a:lnSpc>
              <a:spcBef>
                <a:spcPts val="0"/>
              </a:spcBef>
            </a:pPr>
            <a:r>
              <a:rPr lang="en-US" altLang="en-US" sz="1600" dirty="0" smtClean="0"/>
              <a:t>Direct someone to make the scene safe if it has not yet been secured.</a:t>
            </a:r>
          </a:p>
          <a:p>
            <a:pPr lvl="1">
              <a:lnSpc>
                <a:spcPct val="100000"/>
              </a:lnSpc>
              <a:spcBef>
                <a:spcPts val="0"/>
              </a:spcBef>
            </a:pPr>
            <a:r>
              <a:rPr lang="en-US" altLang="en-US" sz="1600" dirty="0" smtClean="0"/>
              <a:t>Direct the other team members to bring wet cloths to the area or containers of water and wet cloths.</a:t>
            </a:r>
          </a:p>
        </p:txBody>
      </p:sp>
      <p:sp>
        <p:nvSpPr>
          <p:cNvPr id="4" name="Title 3"/>
          <p:cNvSpPr>
            <a:spLocks noGrp="1"/>
          </p:cNvSpPr>
          <p:nvPr>
            <p:ph type="title"/>
          </p:nvPr>
        </p:nvSpPr>
        <p:spPr>
          <a:xfrm>
            <a:off x="796458" y="412124"/>
            <a:ext cx="7416800" cy="983917"/>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1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3910757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55663" y="1724103"/>
            <a:ext cx="7416800" cy="2227620"/>
          </a:xfrm>
        </p:spPr>
        <p:txBody>
          <a:bodyPr rtlCol="0">
            <a:normAutofit/>
          </a:bodyPr>
          <a:lstStyle/>
          <a:p>
            <a:pPr marL="274320" indent="-274320" defTabSz="457311"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defTabSz="457311">
              <a:lnSpc>
                <a:spcPct val="100000"/>
              </a:lnSpc>
              <a:spcBef>
                <a:spcPts val="0"/>
              </a:spcBef>
              <a:defRPr/>
            </a:pPr>
            <a:r>
              <a:rPr lang="en-US" sz="1600" dirty="0"/>
              <a:t>Immediately cool the burn areas with running cool or cold potable </a:t>
            </a:r>
            <a:r>
              <a:rPr lang="en-US" sz="1600" dirty="0" smtClean="0"/>
              <a:t>water, </a:t>
            </a:r>
            <a:r>
              <a:rPr lang="en-US" sz="1600" dirty="0"/>
              <a:t>such as tap </a:t>
            </a:r>
            <a:r>
              <a:rPr lang="en-US" sz="1600" dirty="0" smtClean="0"/>
              <a:t>water, </a:t>
            </a:r>
            <a:r>
              <a:rPr lang="en-US" sz="1600" dirty="0"/>
              <a:t>for at least 10 minutes. </a:t>
            </a:r>
          </a:p>
          <a:p>
            <a:pPr lvl="1" defTabSz="457311">
              <a:lnSpc>
                <a:spcPct val="100000"/>
              </a:lnSpc>
              <a:spcBef>
                <a:spcPts val="0"/>
              </a:spcBef>
              <a:defRPr/>
            </a:pPr>
            <a:r>
              <a:rPr lang="en-US" sz="1600" dirty="0"/>
              <a:t>Keep burn blisters intact.</a:t>
            </a:r>
          </a:p>
          <a:p>
            <a:pPr lvl="1" defTabSz="457311">
              <a:lnSpc>
                <a:spcPct val="100000"/>
              </a:lnSpc>
              <a:spcBef>
                <a:spcPts val="0"/>
              </a:spcBef>
              <a:defRPr/>
            </a:pPr>
            <a:r>
              <a:rPr lang="en-US" sz="1600" dirty="0"/>
              <a:t>If it will be some time before EMS arrives, protect the burned areas by putting nonstick dressings over them and securing the dressings with a loose bandage.</a:t>
            </a:r>
          </a:p>
          <a:p>
            <a:pPr lvl="1" defTabSz="457311">
              <a:lnSpc>
                <a:spcPct val="100000"/>
              </a:lnSpc>
              <a:spcBef>
                <a:spcPts val="0"/>
              </a:spcBef>
              <a:defRPr/>
            </a:pPr>
            <a:r>
              <a:rPr lang="en-US" sz="1600" dirty="0"/>
              <a:t>Treat for shock</a:t>
            </a:r>
            <a:r>
              <a:rPr lang="en-US" sz="1600" dirty="0" smtClean="0"/>
              <a:t>.</a:t>
            </a:r>
            <a:endParaRPr lang="en-US" sz="1600" dirty="0"/>
          </a:p>
        </p:txBody>
      </p:sp>
      <p:sp>
        <p:nvSpPr>
          <p:cNvPr id="4" name="Title 3"/>
          <p:cNvSpPr>
            <a:spLocks noGrp="1"/>
          </p:cNvSpPr>
          <p:nvPr>
            <p:ph type="title"/>
          </p:nvPr>
        </p:nvSpPr>
        <p:spPr>
          <a:xfrm>
            <a:off x="855663" y="270456"/>
            <a:ext cx="7416800" cy="1038438"/>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1 </a:t>
            </a:r>
            <a:r>
              <a:rPr lang="en-US" sz="3200" b="1" dirty="0" smtClean="0"/>
              <a:t>Answer</a:t>
            </a:r>
            <a:endParaRPr lang="en-US" sz="3200" b="1" dirty="0"/>
          </a:p>
        </p:txBody>
      </p:sp>
    </p:spTree>
    <p:custDataLst>
      <p:tags r:id="rId1"/>
    </p:custDataLst>
    <p:extLst>
      <p:ext uri="{BB962C8B-B14F-4D97-AF65-F5344CB8AC3E}">
        <p14:creationId xmlns:p14="http://schemas.microsoft.com/office/powerpoint/2010/main" val="1753725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EBD1-7E94-3542-BB54-BE38F3F43122}"/>
              </a:ext>
            </a:extLst>
          </p:cNvPr>
          <p:cNvSpPr>
            <a:spLocks noGrp="1"/>
          </p:cNvSpPr>
          <p:nvPr>
            <p:ph type="ctrTitle"/>
          </p:nvPr>
        </p:nvSpPr>
        <p:spPr/>
        <p:txBody>
          <a:bodyPr/>
          <a:lstStyle/>
          <a:p>
            <a:r>
              <a:rPr lang="en-US" dirty="0"/>
              <a:t>FA/CPR/AED Case Scenarios</a:t>
            </a:r>
            <a:r>
              <a:rPr lang="en-US" dirty="0" smtClean="0"/>
              <a:t/>
            </a:r>
            <a:br>
              <a:rPr lang="en-US" dirty="0" smtClean="0"/>
            </a:br>
            <a:r>
              <a:rPr lang="en-US" dirty="0" smtClean="0"/>
              <a:t>WHOLESALE TRADE </a:t>
            </a:r>
            <a:r>
              <a:rPr lang="en-US" dirty="0" smtClean="0">
                <a:latin typeface="Roboto Condensed" panose="02000000000000000000" pitchFamily="2" charset="0"/>
                <a:ea typeface="Roboto Condensed" panose="02000000000000000000" pitchFamily="2" charset="0"/>
              </a:rPr>
              <a:t/>
            </a:r>
            <a:br>
              <a:rPr lang="en-US" dirty="0" smtClean="0">
                <a:latin typeface="Roboto Condensed" panose="02000000000000000000" pitchFamily="2" charset="0"/>
                <a:ea typeface="Roboto Condensed" panose="02000000000000000000" pitchFamily="2" charset="0"/>
              </a:rPr>
            </a:br>
            <a:endParaRPr lang="en-US" dirty="0">
              <a:latin typeface="Roboto Condensed" panose="02000000000000000000" pitchFamily="2" charset="0"/>
              <a:ea typeface="Roboto Condensed" panose="02000000000000000000" pitchFamily="2" charset="0"/>
            </a:endParaRPr>
          </a:p>
        </p:txBody>
      </p:sp>
      <p:sp>
        <p:nvSpPr>
          <p:cNvPr id="4" name="Subtitle 3">
            <a:extLst>
              <a:ext uri="{FF2B5EF4-FFF2-40B4-BE49-F238E27FC236}">
                <a16:creationId xmlns:a16="http://schemas.microsoft.com/office/drawing/2014/main" id="{E495311E-7F89-714D-9C45-C4344ED99A00}"/>
              </a:ext>
            </a:extLst>
          </p:cNvPr>
          <p:cNvSpPr>
            <a:spLocks noGrp="1"/>
          </p:cNvSpPr>
          <p:nvPr>
            <p:ph type="subTitle" idx="1"/>
          </p:nvPr>
        </p:nvSpPr>
        <p:spPr>
          <a:xfrm>
            <a:off x="1371600" y="3645665"/>
            <a:ext cx="6400800" cy="1314450"/>
          </a:xfrm>
        </p:spPr>
        <p:txBody>
          <a:bodyPr/>
          <a:lstStyle/>
          <a:p>
            <a:r>
              <a:rPr lang="en-US" sz="2800" dirty="0">
                <a:solidFill>
                  <a:srgbClr val="7BC44D"/>
                </a:solidFill>
                <a:latin typeface="Roboto Condensed Light" panose="02000000000000000000" pitchFamily="2" charset="0"/>
                <a:ea typeface="Roboto Condensed Light" panose="02000000000000000000" pitchFamily="2" charset="0"/>
              </a:rPr>
              <a:t>Use to customize your First Aid Training </a:t>
            </a:r>
          </a:p>
          <a:p>
            <a:r>
              <a:rPr lang="en-US" sz="2800" dirty="0">
                <a:solidFill>
                  <a:srgbClr val="7BC44D"/>
                </a:solidFill>
                <a:latin typeface="Roboto Condensed Light" panose="02000000000000000000" pitchFamily="2" charset="0"/>
                <a:ea typeface="Roboto Condensed Light" panose="02000000000000000000" pitchFamily="2" charset="0"/>
              </a:rPr>
              <a:t>for your audience</a:t>
            </a:r>
          </a:p>
        </p:txBody>
      </p:sp>
    </p:spTree>
    <p:extLst>
      <p:ext uri="{BB962C8B-B14F-4D97-AF65-F5344CB8AC3E}">
        <p14:creationId xmlns:p14="http://schemas.microsoft.com/office/powerpoint/2010/main" val="236059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35358" y="2250219"/>
            <a:ext cx="8011684" cy="1026589"/>
          </a:xfrm>
        </p:spPr>
        <p:txBody>
          <a:bodyPr/>
          <a:lstStyle/>
          <a:p>
            <a:pPr eaLnBrk="1" hangingPunct="1"/>
            <a:r>
              <a:rPr lang="en-US" altLang="en-US" dirty="0" smtClean="0"/>
              <a:t>Bone, Joint and Muscle Injuries Scenarios</a:t>
            </a:r>
          </a:p>
        </p:txBody>
      </p:sp>
      <p:sp>
        <p:nvSpPr>
          <p:cNvPr id="4" name="Subtitle 1"/>
          <p:cNvSpPr>
            <a:spLocks noGrp="1"/>
          </p:cNvSpPr>
          <p:nvPr>
            <p:ph type="subTitle" idx="1"/>
          </p:nvPr>
        </p:nvSpPr>
        <p:spPr>
          <a:xfrm>
            <a:off x="1461752" y="4057789"/>
            <a:ext cx="6400800" cy="548554"/>
          </a:xfrm>
        </p:spPr>
        <p:txBody>
          <a:bodyPr/>
          <a:lstStyle/>
          <a:p>
            <a:r>
              <a:rPr lang="en-US" sz="2400" cap="small" dirty="0" smtClean="0">
                <a:solidFill>
                  <a:srgbClr val="7DC54D"/>
                </a:solidFill>
              </a:rPr>
              <a:t>Wholesale Trade</a:t>
            </a:r>
            <a:endParaRPr lang="en-US" sz="2400" cap="small" dirty="0">
              <a:solidFill>
                <a:srgbClr val="7DC54D"/>
              </a:solidFill>
            </a:endParaRPr>
          </a:p>
        </p:txBody>
      </p:sp>
      <p:sp>
        <p:nvSpPr>
          <p:cNvPr id="5" name="Action Button: Return 4">
            <a:hlinkClick r:id="rId2" action="ppaction://hlinksldjump" highlightClick="1"/>
          </p:cNvPr>
          <p:cNvSpPr/>
          <p:nvPr/>
        </p:nvSpPr>
        <p:spPr>
          <a:xfrm>
            <a:off x="8741969" y="469396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67232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1994" y="1226971"/>
            <a:ext cx="7954023" cy="3688466"/>
          </a:xfrm>
        </p:spPr>
        <p:txBody>
          <a:bodyPr rtlCol="0">
            <a:noAutofit/>
          </a:bodyPr>
          <a:lstStyle/>
          <a:p>
            <a:pPr marL="0" indent="0" eaLnBrk="1" fontAlgn="auto" hangingPunct="1">
              <a:lnSpc>
                <a:spcPct val="120000"/>
              </a:lnSpc>
              <a:spcBef>
                <a:spcPts val="0"/>
              </a:spcBef>
              <a:spcAft>
                <a:spcPts val="600"/>
              </a:spcAft>
              <a:buFont typeface="+mj-lt"/>
              <a:buNone/>
              <a:defRPr/>
            </a:pPr>
            <a:r>
              <a:rPr lang="en-US" sz="1500" dirty="0"/>
              <a:t>Jeff Johnson was working in a chicken-processing plant, placing and scanning product labels on boxes and crates of chicken. Jeff stepped backwards, away from a pallet of chicken, to let a powered pallet jack move between </a:t>
            </a:r>
            <a:r>
              <a:rPr lang="en-US" sz="1500" dirty="0" smtClean="0"/>
              <a:t>him </a:t>
            </a:r>
            <a:r>
              <a:rPr lang="en-US" sz="1500" dirty="0"/>
              <a:t>and the stationary pallet of chicken. As he did so, his smock caught in an unguarded chain-and-sprocket assembly and wrapped around the square shaft located between the sprockets. The clothing pulled Jeff against the chain-and-sprocket assembly, and he received a laceration running from his abdomen to his </a:t>
            </a:r>
            <a:r>
              <a:rPr lang="en-US" sz="1500" dirty="0" smtClean="0"/>
              <a:t>right armpit</a:t>
            </a:r>
            <a:r>
              <a:rPr lang="en-US" sz="1500" dirty="0"/>
              <a:t>. </a:t>
            </a:r>
            <a:r>
              <a:rPr lang="en-US" sz="1500" dirty="0" smtClean="0"/>
              <a:t>There are significant abrasions to his abdomen. He also complains of pain to his right arm and above his left knee, which struck the assembly during the incident. </a:t>
            </a:r>
            <a:endParaRPr lang="en-US" sz="1500" dirty="0"/>
          </a:p>
          <a:p>
            <a:pPr marL="0" indent="0" eaLnBrk="1" fontAlgn="auto" hangingPunct="1">
              <a:lnSpc>
                <a:spcPct val="120000"/>
              </a:lnSpc>
              <a:spcBef>
                <a:spcPts val="0"/>
              </a:spcBef>
              <a:spcAft>
                <a:spcPts val="600"/>
              </a:spcAft>
              <a:buFont typeface="+mj-lt"/>
              <a:buNone/>
              <a:defRPr/>
            </a:pPr>
            <a:r>
              <a:rPr lang="en-US" sz="1500" dirty="0"/>
              <a:t>You are a volunteer on the medical response team and are called to help.</a:t>
            </a:r>
          </a:p>
          <a:p>
            <a:pPr marL="274320" indent="-274320" eaLnBrk="1" fontAlgn="auto" hangingPunct="1">
              <a:lnSpc>
                <a:spcPct val="100000"/>
              </a:lnSpc>
              <a:spcBef>
                <a:spcPts val="0"/>
              </a:spcBef>
              <a:buFont typeface="+mj-lt"/>
              <a:buAutoNum type="arabicPeriod"/>
              <a:defRPr/>
            </a:pPr>
            <a:r>
              <a:rPr lang="en-US" sz="1800" b="1" dirty="0" smtClean="0"/>
              <a:t>What </a:t>
            </a:r>
            <a:r>
              <a:rPr lang="en-US" sz="1800" b="1" dirty="0"/>
              <a:t>would you do before providing first aid</a:t>
            </a:r>
            <a:r>
              <a:rPr lang="en-US" sz="1800" b="1" dirty="0" smtClean="0"/>
              <a:t>?</a:t>
            </a:r>
            <a:endParaRPr lang="en-US" sz="1800" b="1" dirty="0"/>
          </a:p>
          <a:p>
            <a:pPr marL="274320" indent="-274320" eaLnBrk="1" fontAlgn="auto" hangingPunct="1">
              <a:lnSpc>
                <a:spcPct val="100000"/>
              </a:lnSpc>
              <a:spcBef>
                <a:spcPts val="0"/>
              </a:spcBef>
              <a:buFont typeface="+mj-lt"/>
              <a:buAutoNum type="arabicPeriod"/>
              <a:defRPr/>
            </a:pPr>
            <a:r>
              <a:rPr lang="en-US" sz="1800" b="1" dirty="0"/>
              <a:t>How would you provide </a:t>
            </a:r>
            <a:r>
              <a:rPr lang="en-US" sz="1800" b="1" dirty="0" smtClean="0"/>
              <a:t>care?</a:t>
            </a:r>
            <a:endParaRPr lang="en-US" sz="1800" b="1" dirty="0"/>
          </a:p>
          <a:p>
            <a:pPr marL="342900" lvl="1" indent="0" eaLnBrk="1" fontAlgn="auto" hangingPunct="1">
              <a:spcBef>
                <a:spcPts val="0"/>
              </a:spcBef>
              <a:buFont typeface="+mj-lt"/>
              <a:buNone/>
              <a:defRPr/>
            </a:pPr>
            <a:endParaRPr lang="en-US" dirty="0"/>
          </a:p>
        </p:txBody>
      </p:sp>
      <p:sp>
        <p:nvSpPr>
          <p:cNvPr id="70659" name="Title 3"/>
          <p:cNvSpPr>
            <a:spLocks noGrp="1"/>
          </p:cNvSpPr>
          <p:nvPr>
            <p:ph type="title"/>
          </p:nvPr>
        </p:nvSpPr>
        <p:spPr>
          <a:xfrm>
            <a:off x="691994" y="158840"/>
            <a:ext cx="7416800" cy="1128232"/>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a:t>
            </a:r>
          </a:p>
        </p:txBody>
      </p:sp>
    </p:spTree>
    <p:custDataLst>
      <p:tags r:id="rId1"/>
    </p:custDataLst>
    <p:extLst>
      <p:ext uri="{BB962C8B-B14F-4D97-AF65-F5344CB8AC3E}">
        <p14:creationId xmlns:p14="http://schemas.microsoft.com/office/powerpoint/2010/main" val="845427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4"/>
          <p:cNvSpPr>
            <a:spLocks noGrp="1"/>
          </p:cNvSpPr>
          <p:nvPr>
            <p:ph idx="1"/>
          </p:nvPr>
        </p:nvSpPr>
        <p:spPr>
          <a:xfrm>
            <a:off x="874713" y="1591547"/>
            <a:ext cx="7416800" cy="1960406"/>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Assure the scene is safe. This may include locking out the chain-and-sprocket assembly and stopping/locking out the pallet jack.</a:t>
            </a:r>
          </a:p>
          <a:p>
            <a:pPr lvl="1">
              <a:lnSpc>
                <a:spcPct val="100000"/>
              </a:lnSpc>
              <a:spcBef>
                <a:spcPts val="0"/>
              </a:spcBef>
            </a:pPr>
            <a:r>
              <a:rPr lang="en-US" altLang="en-US" sz="1600" dirty="0" smtClean="0"/>
              <a:t>Remove Jeff’s clothing from the machine if he has not already been freed from it.</a:t>
            </a:r>
          </a:p>
          <a:p>
            <a:pPr lvl="1">
              <a:lnSpc>
                <a:spcPct val="100000"/>
              </a:lnSpc>
              <a:spcBef>
                <a:spcPts val="0"/>
              </a:spcBef>
            </a:pPr>
            <a:r>
              <a:rPr lang="en-US" altLang="en-US" sz="1600" dirty="0" smtClean="0"/>
              <a:t>Direct someone to call 9-1-1 and to bring you the first aid kit if you did not arrive with it.</a:t>
            </a:r>
          </a:p>
        </p:txBody>
      </p:sp>
      <p:sp>
        <p:nvSpPr>
          <p:cNvPr id="71683" name="Title 3"/>
          <p:cNvSpPr>
            <a:spLocks noGrp="1"/>
          </p:cNvSpPr>
          <p:nvPr>
            <p:ph type="title"/>
          </p:nvPr>
        </p:nvSpPr>
        <p:spPr>
          <a:xfrm>
            <a:off x="893763" y="227527"/>
            <a:ext cx="7416800" cy="1233384"/>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 1</a:t>
            </a:r>
          </a:p>
        </p:txBody>
      </p:sp>
    </p:spTree>
    <p:custDataLst>
      <p:tags r:id="rId1"/>
    </p:custDataLst>
    <p:extLst>
      <p:ext uri="{BB962C8B-B14F-4D97-AF65-F5344CB8AC3E}">
        <p14:creationId xmlns:p14="http://schemas.microsoft.com/office/powerpoint/2010/main" val="3843578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44662" y="1473961"/>
            <a:ext cx="7977366" cy="2441216"/>
          </a:xfrm>
        </p:spPr>
        <p:txBody>
          <a:bodyPr rtlCol="0">
            <a:noAutofit/>
          </a:bodyPr>
          <a:lstStyle/>
          <a:p>
            <a:pPr marL="274320" indent="-274320" eaLnBrk="1" fontAlgn="auto" hangingPunct="1">
              <a:lnSpc>
                <a:spcPct val="100000"/>
              </a:lnSpc>
              <a:spcBef>
                <a:spcPts val="0"/>
              </a:spcBef>
              <a:spcAft>
                <a:spcPts val="600"/>
              </a:spcAft>
              <a:buFont typeface="+mj-lt"/>
              <a:buAutoNum type="arabicPeriod" startAt="2"/>
              <a:defRPr/>
            </a:pPr>
            <a:r>
              <a:rPr lang="en-US" sz="1800" b="1" dirty="0" smtClean="0"/>
              <a:t>How would you provide care?</a:t>
            </a:r>
          </a:p>
          <a:p>
            <a:pPr lvl="1">
              <a:lnSpc>
                <a:spcPct val="100000"/>
              </a:lnSpc>
              <a:spcBef>
                <a:spcPts val="0"/>
              </a:spcBef>
              <a:defRPr/>
            </a:pPr>
            <a:r>
              <a:rPr lang="en-US" sz="1600" dirty="0" smtClean="0"/>
              <a:t>Stop any bleeding by applying direct pressure over the lacerations with sterile gauze. Several layers of gauze may need to be used before bleeding is stanched. Consider using a hemostatic dressing, if available, and bleeding cannot be controlled with direct pressure. </a:t>
            </a:r>
          </a:p>
          <a:p>
            <a:pPr lvl="1">
              <a:lnSpc>
                <a:spcPct val="100000"/>
              </a:lnSpc>
              <a:spcBef>
                <a:spcPts val="0"/>
              </a:spcBef>
              <a:defRPr/>
            </a:pPr>
            <a:r>
              <a:rPr lang="en-US" sz="1600" dirty="0" smtClean="0"/>
              <a:t>Bandage the wounds.</a:t>
            </a:r>
          </a:p>
          <a:p>
            <a:pPr lvl="1">
              <a:lnSpc>
                <a:spcPct val="100000"/>
              </a:lnSpc>
              <a:spcBef>
                <a:spcPts val="0"/>
              </a:spcBef>
              <a:defRPr/>
            </a:pPr>
            <a:r>
              <a:rPr lang="en-US" sz="1600" dirty="0" smtClean="0"/>
              <a:t>Use the RICE procedure for his arm and leg injuries. Apply ice or a commercial cold pack to the injured area for 20 minutes, hold the ice/commercial cold pack in place with an elastic bandage and use a sling to immobilize the upper arm.</a:t>
            </a:r>
          </a:p>
          <a:p>
            <a:pPr lvl="1">
              <a:lnSpc>
                <a:spcPct val="100000"/>
              </a:lnSpc>
              <a:spcBef>
                <a:spcPts val="0"/>
              </a:spcBef>
              <a:defRPr/>
            </a:pPr>
            <a:r>
              <a:rPr lang="en-US" sz="1600" dirty="0" smtClean="0"/>
              <a:t>Treat for shock.</a:t>
            </a:r>
          </a:p>
        </p:txBody>
      </p:sp>
      <p:sp>
        <p:nvSpPr>
          <p:cNvPr id="72707" name="Title 3"/>
          <p:cNvSpPr>
            <a:spLocks noGrp="1"/>
          </p:cNvSpPr>
          <p:nvPr>
            <p:ph type="title"/>
          </p:nvPr>
        </p:nvSpPr>
        <p:spPr>
          <a:xfrm>
            <a:off x="893763" y="231820"/>
            <a:ext cx="7416800" cy="1169885"/>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 2</a:t>
            </a:r>
          </a:p>
        </p:txBody>
      </p:sp>
    </p:spTree>
    <p:custDataLst>
      <p:tags r:id="rId1"/>
    </p:custDataLst>
    <p:extLst>
      <p:ext uri="{BB962C8B-B14F-4D97-AF65-F5344CB8AC3E}">
        <p14:creationId xmlns:p14="http://schemas.microsoft.com/office/powerpoint/2010/main" val="2294745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smtClean="0"/>
              <a:t>Sudden Illness</a:t>
            </a:r>
            <a:br>
              <a:rPr lang="en-US" altLang="en-US" dirty="0" smtClean="0"/>
            </a:br>
            <a:r>
              <a:rPr lang="en-US" altLang="en-US" dirty="0" smtClean="0"/>
              <a:t>Scenarios</a:t>
            </a:r>
          </a:p>
        </p:txBody>
      </p:sp>
      <p:sp>
        <p:nvSpPr>
          <p:cNvPr id="3" name="Subtitle 1"/>
          <p:cNvSpPr>
            <a:spLocks noGrp="1"/>
          </p:cNvSpPr>
          <p:nvPr>
            <p:ph type="subTitle" idx="1"/>
          </p:nvPr>
        </p:nvSpPr>
        <p:spPr>
          <a:xfrm>
            <a:off x="1461752" y="4057789"/>
            <a:ext cx="6400800" cy="548554"/>
          </a:xfrm>
        </p:spPr>
        <p:txBody>
          <a:bodyPr/>
          <a:lstStyle/>
          <a:p>
            <a:r>
              <a:rPr lang="en-US" sz="2400" cap="small" dirty="0" smtClean="0">
                <a:solidFill>
                  <a:srgbClr val="7DC54D"/>
                </a:solidFill>
              </a:rPr>
              <a:t>Wholesale Trade</a:t>
            </a:r>
            <a:endParaRPr lang="en-US" sz="2400" cap="small" dirty="0">
              <a:solidFill>
                <a:srgbClr val="7DC54D"/>
              </a:solidFill>
            </a:endParaRPr>
          </a:p>
        </p:txBody>
      </p:sp>
      <p:sp>
        <p:nvSpPr>
          <p:cNvPr id="4" name="Action Button: Return 3">
            <a:hlinkClick r:id="rId2" action="ppaction://hlinksldjump" highlightClick="1"/>
          </p:cNvPr>
          <p:cNvSpPr/>
          <p:nvPr/>
        </p:nvSpPr>
        <p:spPr>
          <a:xfrm>
            <a:off x="8741969" y="469396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28814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318" y="1406015"/>
            <a:ext cx="7832027" cy="2841625"/>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and your friend, Emma Fletcher, have been shipping/receiving clerks at Standard Wholesalers for the past 2 years. Your work stations are located in the back of the facility near the loading docks. Today, the roll-up door to the docks is fully open when you begin your workday at 9:00 a.m. During a break around 10:30 a.m., Emma tells you she is having some difficulty breathing but thinks it is due to the high pollen count that day. At lunch time, you see that Emma is having a hard time completing a sentence and that she is still having difficulty breathing. You know that Emma was diagnosed with asthma about a year ago</a:t>
            </a:r>
            <a:r>
              <a:rPr lang="en-US" sz="1600" dirty="0" smtClean="0"/>
              <a:t>.</a:t>
            </a:r>
            <a:endParaRPr lang="en-US" sz="1600" dirty="0"/>
          </a:p>
          <a:p>
            <a:pPr marL="274320" indent="-274320" eaLnBrk="1" fontAlgn="auto" hangingPunct="1">
              <a:spcBef>
                <a:spcPts val="0"/>
              </a:spcBef>
              <a:buFont typeface="+mj-lt"/>
              <a:buAutoNum type="arabicPeriod"/>
              <a:defRPr/>
            </a:pPr>
            <a:r>
              <a:rPr lang="en-US" sz="1800" b="1" dirty="0"/>
              <a:t>What would you do before providing first aid?</a:t>
            </a:r>
          </a:p>
          <a:p>
            <a:pPr marL="274320" indent="-274320" eaLnBrk="1" fontAlgn="auto" hangingPunct="1">
              <a:spcBef>
                <a:spcPts val="0"/>
              </a:spcBef>
              <a:buFont typeface="+mj-lt"/>
              <a:buAutoNum type="arabicPeriod"/>
              <a:defRPr/>
            </a:pPr>
            <a:r>
              <a:rPr lang="en-US" sz="1800" b="1" dirty="0"/>
              <a:t>How would you provide care</a:t>
            </a:r>
            <a:r>
              <a:rPr lang="en-US" sz="1800" b="1" dirty="0" smtClean="0"/>
              <a:t>?</a:t>
            </a:r>
            <a:endParaRPr lang="en-US" sz="1800" b="1" dirty="0"/>
          </a:p>
        </p:txBody>
      </p:sp>
      <p:sp>
        <p:nvSpPr>
          <p:cNvPr id="2" name="Title 1"/>
          <p:cNvSpPr>
            <a:spLocks noGrp="1"/>
          </p:cNvSpPr>
          <p:nvPr>
            <p:ph type="title"/>
          </p:nvPr>
        </p:nvSpPr>
        <p:spPr>
          <a:xfrm>
            <a:off x="821319" y="104078"/>
            <a:ext cx="7416800" cy="1185766"/>
          </a:xfrm>
        </p:spPr>
        <p:txBody>
          <a:bodyPr rtlCol="0">
            <a:noAutofit/>
          </a:bodyPr>
          <a:lstStyle/>
          <a:p>
            <a:pPr>
              <a:defRPr/>
            </a:pPr>
            <a:r>
              <a:rPr lang="en-US" altLang="en-US" dirty="0"/>
              <a:t>Sudden Illness</a:t>
            </a:r>
            <a:r>
              <a:rPr lang="en-US" dirty="0" smtClean="0"/>
              <a:t/>
            </a:r>
            <a:br>
              <a:rPr lang="en-US" dirty="0" smtClean="0"/>
            </a:br>
            <a:r>
              <a:rPr lang="en-US" sz="3200" dirty="0" smtClean="0"/>
              <a:t>Scenario 1</a:t>
            </a:r>
            <a:endParaRPr lang="en-US" sz="3200" dirty="0"/>
          </a:p>
        </p:txBody>
      </p:sp>
    </p:spTree>
    <p:extLst>
      <p:ext uri="{BB962C8B-B14F-4D97-AF65-F5344CB8AC3E}">
        <p14:creationId xmlns:p14="http://schemas.microsoft.com/office/powerpoint/2010/main" val="3060749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855663" y="1937868"/>
            <a:ext cx="7416800" cy="1267764"/>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800" dirty="0" smtClean="0"/>
              <a:t>Have Emma sit in a comfortable position.</a:t>
            </a:r>
          </a:p>
          <a:p>
            <a:pPr lvl="1">
              <a:lnSpc>
                <a:spcPct val="100000"/>
              </a:lnSpc>
              <a:spcBef>
                <a:spcPts val="0"/>
              </a:spcBef>
            </a:pPr>
            <a:r>
              <a:rPr lang="en-US" altLang="en-US" sz="1800" dirty="0" smtClean="0"/>
              <a:t>Ask Emma if she thinks she is having an asthma attack and, if so, ask where her inhaler is.</a:t>
            </a:r>
          </a:p>
        </p:txBody>
      </p:sp>
      <p:sp>
        <p:nvSpPr>
          <p:cNvPr id="6" name="Title 5"/>
          <p:cNvSpPr>
            <a:spLocks noGrp="1"/>
          </p:cNvSpPr>
          <p:nvPr>
            <p:ph type="title"/>
          </p:nvPr>
        </p:nvSpPr>
        <p:spPr>
          <a:xfrm>
            <a:off x="855663" y="266163"/>
            <a:ext cx="7416800" cy="1023681"/>
          </a:xfrm>
        </p:spPr>
        <p:txBody>
          <a:bodyPr rtlCol="0">
            <a:noAutofit/>
          </a:bodyPr>
          <a:lstStyle/>
          <a:p>
            <a:pPr>
              <a:defRPr/>
            </a:pPr>
            <a:r>
              <a:rPr lang="en-US" altLang="en-US" dirty="0"/>
              <a:t>Sudden Illness</a:t>
            </a:r>
            <a:r>
              <a:rPr lang="en-US" dirty="0"/>
              <a:t/>
            </a:r>
            <a:br>
              <a:rPr lang="en-US" dirty="0"/>
            </a:br>
            <a:r>
              <a:rPr lang="en-US" sz="3200" dirty="0"/>
              <a:t>Scenario 1 </a:t>
            </a:r>
            <a:r>
              <a:rPr lang="en-US" sz="3200" b="1" dirty="0" smtClean="0"/>
              <a:t>Answer 1</a:t>
            </a:r>
            <a:endParaRPr lang="en-US" sz="3200" dirty="0"/>
          </a:p>
        </p:txBody>
      </p:sp>
    </p:spTree>
    <p:extLst>
      <p:ext uri="{BB962C8B-B14F-4D97-AF65-F5344CB8AC3E}">
        <p14:creationId xmlns:p14="http://schemas.microsoft.com/office/powerpoint/2010/main" val="232147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855663" y="158839"/>
            <a:ext cx="7416800" cy="1131005"/>
          </a:xfrm>
        </p:spPr>
        <p:txBody>
          <a:bodyPr rtlCol="0">
            <a:noAutofit/>
          </a:bodyPr>
          <a:lstStyle/>
          <a:p>
            <a:pPr>
              <a:defRPr/>
            </a:pPr>
            <a:r>
              <a:rPr lang="en-US" altLang="en-US" dirty="0"/>
              <a:t>Sudden Illness</a:t>
            </a:r>
            <a:r>
              <a:rPr lang="en-US" dirty="0"/>
              <a:t/>
            </a:r>
            <a:br>
              <a:rPr lang="en-US" dirty="0"/>
            </a:br>
            <a:r>
              <a:rPr lang="en-US" sz="3200" dirty="0"/>
              <a:t>Scenario 1 </a:t>
            </a:r>
            <a:r>
              <a:rPr lang="en-US" sz="3200" b="1" dirty="0" smtClean="0"/>
              <a:t>Answer 2</a:t>
            </a:r>
            <a:endParaRPr lang="en-US" sz="3200" dirty="0"/>
          </a:p>
        </p:txBody>
      </p:sp>
      <p:sp>
        <p:nvSpPr>
          <p:cNvPr id="25604" name="Content Placeholder 2"/>
          <p:cNvSpPr txBox="1">
            <a:spLocks/>
          </p:cNvSpPr>
          <p:nvPr/>
        </p:nvSpPr>
        <p:spPr bwMode="auto">
          <a:xfrm>
            <a:off x="795562" y="1322994"/>
            <a:ext cx="7632700" cy="249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457200" marR="0" lvl="0" indent="-457200" algn="l" defTabSz="457200" rtl="0" eaLnBrk="1" fontAlgn="auto" latinLnBrk="0" hangingPunct="1">
              <a:lnSpc>
                <a:spcPct val="100000"/>
              </a:lnSpc>
              <a:spcBef>
                <a:spcPts val="0"/>
              </a:spcBef>
              <a:spcAft>
                <a:spcPts val="600"/>
              </a:spcAft>
              <a:buClrTx/>
              <a:buSzTx/>
              <a:buFont typeface="Arial" panose="020B0604020202020204" pitchFamily="34" charset="0"/>
              <a:buAutoNum type="arabicPeriod" startAt="2"/>
              <a:tabLst/>
              <a:defRPr/>
            </a:pPr>
            <a:r>
              <a:rPr kumimoji="0" lang="en-US" altLang="en-US" sz="1800" b="1" i="0" u="none" strike="noStrike" kern="1200" cap="none" spc="0" normalizeH="0" baseline="0" noProof="0" dirty="0">
                <a:ln>
                  <a:noFill/>
                </a:ln>
                <a:solidFill>
                  <a:srgbClr val="595959"/>
                </a:solidFill>
                <a:effectLst/>
                <a:uLnTx/>
                <a:uFillTx/>
                <a:latin typeface="Arial" panose="020B0604020202020204" pitchFamily="34" charset="0"/>
                <a:ea typeface="+mn-ea"/>
                <a:cs typeface="+mn-cs"/>
              </a:rPr>
              <a:t>How would you provide care?</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mn-cs"/>
              </a:rPr>
              <a:t>Retrieve Emma’s inhaler and help her use it.</a:t>
            </a:r>
          </a:p>
          <a:p>
            <a:pPr marL="1143000" lvl="5"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mn-cs"/>
              </a:rPr>
              <a:t>Remove the cap.</a:t>
            </a:r>
          </a:p>
          <a:p>
            <a:pPr marL="1143000" lvl="5"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mn-cs"/>
              </a:rPr>
              <a:t>Shake the inhaler several times.</a:t>
            </a:r>
          </a:p>
          <a:p>
            <a:pPr marL="1143000" lvl="5"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mn-cs"/>
              </a:rPr>
              <a:t>Connect the spacer if she uses one.</a:t>
            </a:r>
          </a:p>
          <a:p>
            <a:pPr marL="1143000" lvl="5"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mn-cs"/>
              </a:rPr>
              <a:t>Allow her to use the inhaler (1 or 2 puffs, as prescribed). Remind her to hold her breath with the medication for about 10 seconds. </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mn-cs"/>
              </a:rPr>
              <a:t>If breathing difficulty persists after use of the inhaler, or if she does not have an inhaler with her, call 9-1-1.</a:t>
            </a:r>
          </a:p>
          <a:p>
            <a:pPr marL="914400" marR="0" lvl="1" indent="-457200" algn="l" defTabSz="457200" rtl="0" eaLnBrk="1" fontAlgn="auto" latinLnBrk="0" hangingPunct="1">
              <a:lnSpc>
                <a:spcPct val="100000"/>
              </a:lnSpc>
              <a:spcBef>
                <a:spcPts val="0"/>
              </a:spcBef>
              <a:spcAft>
                <a:spcPts val="600"/>
              </a:spcAft>
              <a:buClrTx/>
              <a:buSzTx/>
              <a:buFont typeface="Arial" panose="020B0604020202020204" pitchFamily="34" charset="0"/>
              <a:buAutoNum type="alphaLcPeriod"/>
              <a:tabLst/>
              <a:defRPr/>
            </a:pPr>
            <a:endParaRPr kumimoji="0" lang="en-US" altLang="en-US" sz="1800" b="0" i="0" u="none" strike="noStrike" kern="1200" cap="none" spc="0" normalizeH="0" baseline="0" noProof="0" dirty="0">
              <a:ln>
                <a:noFill/>
              </a:ln>
              <a:solidFill>
                <a:srgbClr val="595959"/>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48339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smtClean="0"/>
              <a:t>Cold and Heat Injuries</a:t>
            </a:r>
            <a:br>
              <a:rPr lang="en-US" altLang="en-US" dirty="0" smtClean="0"/>
            </a:br>
            <a:r>
              <a:rPr lang="en-US" altLang="en-US" dirty="0" smtClean="0"/>
              <a:t>Scenarios</a:t>
            </a:r>
          </a:p>
        </p:txBody>
      </p:sp>
      <p:sp>
        <p:nvSpPr>
          <p:cNvPr id="3" name="Subtitle 1"/>
          <p:cNvSpPr>
            <a:spLocks noGrp="1"/>
          </p:cNvSpPr>
          <p:nvPr>
            <p:ph type="subTitle" idx="1"/>
          </p:nvPr>
        </p:nvSpPr>
        <p:spPr>
          <a:xfrm>
            <a:off x="1461752" y="4057789"/>
            <a:ext cx="6400800" cy="548554"/>
          </a:xfrm>
        </p:spPr>
        <p:txBody>
          <a:bodyPr/>
          <a:lstStyle/>
          <a:p>
            <a:r>
              <a:rPr lang="en-US" sz="2400" cap="small" dirty="0" smtClean="0">
                <a:solidFill>
                  <a:srgbClr val="7DC54D"/>
                </a:solidFill>
              </a:rPr>
              <a:t>Wholesale Trade</a:t>
            </a:r>
            <a:endParaRPr lang="en-US" sz="2400" cap="small" dirty="0">
              <a:solidFill>
                <a:srgbClr val="7DC54D"/>
              </a:solidFill>
            </a:endParaRPr>
          </a:p>
        </p:txBody>
      </p:sp>
      <p:sp>
        <p:nvSpPr>
          <p:cNvPr id="4" name="Action Button: Return 3">
            <a:hlinkClick r:id="rId2" action="ppaction://hlinksldjump" highlightClick="1"/>
          </p:cNvPr>
          <p:cNvSpPr/>
          <p:nvPr/>
        </p:nvSpPr>
        <p:spPr>
          <a:xfrm>
            <a:off x="8741969" y="469396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203042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1729425"/>
            <a:ext cx="7416800" cy="1684650"/>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George Randall, a forklift operator at Mesa Nuts, is fueling a forklift with propane and, while he is doing so, some of the liquid propane escapes causing George to suffer frostbite. George seeks your help because he knows you are trained in first aid</a:t>
            </a:r>
            <a:r>
              <a:rPr lang="en-US" sz="1600" dirty="0" smtClean="0"/>
              <a:t>.</a:t>
            </a:r>
            <a:endParaRPr lang="en-US" sz="1600" dirty="0"/>
          </a:p>
          <a:p>
            <a:pPr marL="274320" indent="-274320" eaLnBrk="1" fontAlgn="auto" hangingPunct="1">
              <a:spcBef>
                <a:spcPts val="0"/>
              </a:spcBef>
              <a:defRPr/>
            </a:pPr>
            <a:r>
              <a:rPr lang="en-US" sz="1800" b="1" dirty="0"/>
              <a:t>What would you do before providing care?</a:t>
            </a:r>
          </a:p>
          <a:p>
            <a:pPr marL="274320" indent="-274320" eaLnBrk="1" fontAlgn="auto" hangingPunct="1">
              <a:spcBef>
                <a:spcPts val="0"/>
              </a:spcBef>
              <a:defRPr/>
            </a:pPr>
            <a:r>
              <a:rPr lang="en-US" sz="1800" b="1" dirty="0"/>
              <a:t>How would you provide care?</a:t>
            </a:r>
          </a:p>
          <a:p>
            <a:pPr marL="457200" lvl="1" indent="0" eaLnBrk="1" fontAlgn="auto" hangingPunct="1">
              <a:spcBef>
                <a:spcPts val="0"/>
              </a:spcBef>
              <a:buFont typeface="+mj-lt"/>
              <a:buNone/>
              <a:defRPr/>
            </a:pPr>
            <a:endParaRPr lang="en-US" dirty="0"/>
          </a:p>
        </p:txBody>
      </p:sp>
      <p:sp>
        <p:nvSpPr>
          <p:cNvPr id="2" name="Title 1"/>
          <p:cNvSpPr>
            <a:spLocks noGrp="1"/>
          </p:cNvSpPr>
          <p:nvPr>
            <p:ph type="title"/>
          </p:nvPr>
        </p:nvSpPr>
        <p:spPr>
          <a:xfrm>
            <a:off x="855663" y="257577"/>
            <a:ext cx="7416800" cy="1180564"/>
          </a:xfrm>
        </p:spPr>
        <p:txBody>
          <a:bodyPr rtlCol="0">
            <a:normAutofit/>
          </a:bodyPr>
          <a:lstStyle/>
          <a:p>
            <a:pPr>
              <a:defRPr/>
            </a:pPr>
            <a:r>
              <a:rPr lang="en-US" altLang="en-US" dirty="0"/>
              <a:t>Cold and Heat Injuries</a:t>
            </a:r>
            <a:br>
              <a:rPr lang="en-US" altLang="en-US" dirty="0"/>
            </a:br>
            <a:r>
              <a:rPr lang="en-US" sz="3200" dirty="0" smtClean="0"/>
              <a:t>Scenario </a:t>
            </a:r>
            <a:r>
              <a:rPr lang="en-US" sz="3200" dirty="0"/>
              <a:t>1</a:t>
            </a:r>
          </a:p>
        </p:txBody>
      </p:sp>
    </p:spTree>
    <p:extLst>
      <p:ext uri="{BB962C8B-B14F-4D97-AF65-F5344CB8AC3E}">
        <p14:creationId xmlns:p14="http://schemas.microsoft.com/office/powerpoint/2010/main" val="1879514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697" y="113934"/>
            <a:ext cx="8236607" cy="993775"/>
          </a:xfrm>
        </p:spPr>
        <p:txBody>
          <a:bodyPr rtlCol="0">
            <a:normAutofit/>
          </a:bodyPr>
          <a:lstStyle/>
          <a:p>
            <a:pPr>
              <a:defRPr/>
            </a:pPr>
            <a:r>
              <a:rPr lang="en-US" dirty="0"/>
              <a:t>Scenario Guide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404048"/>
              </p:ext>
            </p:extLst>
          </p:nvPr>
        </p:nvGraphicFramePr>
        <p:xfrm>
          <a:off x="584405" y="1275683"/>
          <a:ext cx="7886700" cy="1868690"/>
        </p:xfrm>
        <a:graphic>
          <a:graphicData uri="http://schemas.openxmlformats.org/drawingml/2006/table">
            <a:tbl>
              <a:tblPr firstRow="1" bandRow="1">
                <a:tableStyleId>{9D7B26C5-4107-4FEC-AEDC-1716B250A1EF}</a:tableStyleId>
              </a:tblPr>
              <a:tblGrid>
                <a:gridCol w="3943350">
                  <a:extLst>
                    <a:ext uri="{9D8B030D-6E8A-4147-A177-3AD203B41FA5}">
                      <a16:colId xmlns:a16="http://schemas.microsoft.com/office/drawing/2014/main" val="3757004685"/>
                    </a:ext>
                  </a:extLst>
                </a:gridCol>
                <a:gridCol w="3943350">
                  <a:extLst>
                    <a:ext uri="{9D8B030D-6E8A-4147-A177-3AD203B41FA5}">
                      <a16:colId xmlns:a16="http://schemas.microsoft.com/office/drawing/2014/main" val="2760381229"/>
                    </a:ext>
                  </a:extLst>
                </a:gridCol>
              </a:tblGrid>
              <a:tr h="397574">
                <a:tc>
                  <a:txBody>
                    <a:bodyPr/>
                    <a:lstStyle/>
                    <a:p>
                      <a:r>
                        <a:rPr lang="en-US" sz="1600" b="0" cap="small" baseline="0" dirty="0" smtClean="0">
                          <a:latin typeface="Arial" panose="020B0604020202020204" pitchFamily="34" charset="0"/>
                          <a:ea typeface="Roboto Condensed" panose="02000000000000000000" pitchFamily="2" charset="0"/>
                          <a:cs typeface="Arial" panose="020B0604020202020204" pitchFamily="34" charset="0"/>
                        </a:rPr>
                        <a:t>Scenario</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rPr>
                        <a:t>Slides</a:t>
                      </a:r>
                      <a:endPar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r>
                        <a:rPr lang="en-US" sz="16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600" b="0" baseline="0" dirty="0">
                          <a:latin typeface="Arial" panose="020B0604020202020204" pitchFamily="34" charset="0"/>
                          <a:ea typeface="Roboto Condensed" panose="02000000000000000000" pitchFamily="2" charset="0"/>
                          <a:cs typeface="Arial" panose="020B0604020202020204" pitchFamily="34" charset="0"/>
                        </a:rPr>
                        <a:t>   </a:t>
                      </a:r>
                      <a:r>
                        <a:rPr lang="en-US" sz="1600" dirty="0">
                          <a:latin typeface="Arial" panose="020B0604020202020204" pitchFamily="34" charset="0"/>
                          <a:ea typeface="Roboto Condensed" panose="02000000000000000000" pitchFamily="2" charset="0"/>
                          <a:cs typeface="Arial" panose="020B0604020202020204" pitchFamily="34" charset="0"/>
                        </a:rPr>
                        <a:t>        </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marL="68580" marR="68580" marT="34290" marB="34290"/>
                </a:tc>
                <a:extLst>
                  <a:ext uri="{0D108BD9-81ED-4DB2-BD59-A6C34878D82A}">
                    <a16:rowId xmlns:a16="http://schemas.microsoft.com/office/drawing/2014/main" val="2468340777"/>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0" dirty="0">
                          <a:latin typeface="Arial" panose="020B0604020202020204" pitchFamily="34" charset="0"/>
                          <a:ea typeface="Roboto Condensed" panose="02000000000000000000" pitchFamily="2" charset="0"/>
                          <a:cs typeface="Arial" panose="020B0604020202020204" pitchFamily="34" charset="0"/>
                          <a:hlinkClick r:id="rId4" action="ppaction://hlinksldjump"/>
                        </a:rPr>
                        <a:t>Bleeding and Wound Care </a:t>
                      </a:r>
                      <a:r>
                        <a:rPr lang="en-US" sz="1600" b="0" dirty="0" smtClean="0">
                          <a:latin typeface="Arial" panose="020B0604020202020204" pitchFamily="34" charset="0"/>
                          <a:ea typeface="Roboto Condensed" panose="02000000000000000000" pitchFamily="2" charset="0"/>
                          <a:cs typeface="Arial" panose="020B0604020202020204" pitchFamily="34" charset="0"/>
                          <a:hlinkClick r:id="rId4" action="ppaction://hlinksldjump"/>
                        </a:rPr>
                        <a:t>             4–15</a:t>
                      </a:r>
                      <a:endParaRPr lang="en-US" sz="1600" b="0" dirty="0">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Cold and Heat Injuries             </a:t>
                      </a:r>
                      <a:r>
                        <a:rPr lang="en-US" altLang="en-US" sz="16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28-31</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3162246441"/>
                  </a:ext>
                </a:extLst>
              </a:tr>
              <a:tr h="44241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Burns                                             16-19</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CPR and AED 	      </a:t>
                      </a:r>
                      <a:r>
                        <a:rPr lang="en-US" altLang="en-US" sz="16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      32-40</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2966174195"/>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Bone, Joint and Muscle Injuries  </a:t>
                      </a:r>
                      <a:r>
                        <a:rPr 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   20-23</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Choking 	                                  41-45</a:t>
                      </a:r>
                      <a:endPar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2150478466"/>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10" action="ppaction://hlinksldjump"/>
                        </a:rPr>
                        <a:t>Sudden Illness                               24-27</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algn="l"/>
                      <a:endParaRPr lang="en-US" sz="1600" dirty="0">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3104009167"/>
                  </a:ext>
                </a:extLst>
              </a:tr>
            </a:tbl>
          </a:graphicData>
        </a:graphic>
      </p:graphicFrame>
    </p:spTree>
    <p:custDataLst>
      <p:tags r:id="rId1"/>
    </p:custDataLst>
    <p:extLst>
      <p:ext uri="{BB962C8B-B14F-4D97-AF65-F5344CB8AC3E}">
        <p14:creationId xmlns:p14="http://schemas.microsoft.com/office/powerpoint/2010/main" val="38680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2064276"/>
            <a:ext cx="7416800" cy="1014948"/>
          </a:xfrm>
        </p:spPr>
        <p:txBody>
          <a:bodyPr rtlCol="0">
            <a:no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care?</a:t>
            </a:r>
          </a:p>
          <a:p>
            <a:pPr lvl="1">
              <a:spcBef>
                <a:spcPts val="0"/>
              </a:spcBef>
              <a:defRPr/>
            </a:pPr>
            <a:r>
              <a:rPr lang="en-US" sz="1600" dirty="0"/>
              <a:t>Direct someone to don the proper PPE and then make sure the propane is not leaking and the forklift is locked out.</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855663" y="163133"/>
            <a:ext cx="7416800" cy="1341818"/>
          </a:xfrm>
        </p:spPr>
        <p:txBody>
          <a:bodyPr rtlCol="0">
            <a:normAutofit/>
          </a:bodyPr>
          <a:lstStyle/>
          <a:p>
            <a:pPr>
              <a:defRPr/>
            </a:pPr>
            <a:r>
              <a:rPr lang="en-US" altLang="en-US" dirty="0"/>
              <a:t>Cold and Heat </a:t>
            </a:r>
            <a:r>
              <a:rPr lang="en-US" altLang="en-US" dirty="0" smtClean="0"/>
              <a:t>Injuries</a:t>
            </a:r>
            <a:r>
              <a:rPr lang="en-US" dirty="0"/>
              <a:t/>
            </a:r>
            <a:br>
              <a:rPr lang="en-US" dirty="0"/>
            </a:br>
            <a:r>
              <a:rPr lang="en-US" sz="3200" dirty="0"/>
              <a:t>Scenario </a:t>
            </a:r>
            <a:r>
              <a:rPr lang="en-US" sz="3200" dirty="0" smtClean="0"/>
              <a:t>1 </a:t>
            </a:r>
            <a:r>
              <a:rPr lang="en-US" sz="3200" b="1" dirty="0" smtClean="0"/>
              <a:t>Answer 1</a:t>
            </a:r>
            <a:endParaRPr lang="en-US" sz="3200" dirty="0"/>
          </a:p>
        </p:txBody>
      </p:sp>
    </p:spTree>
    <p:extLst>
      <p:ext uri="{BB962C8B-B14F-4D97-AF65-F5344CB8AC3E}">
        <p14:creationId xmlns:p14="http://schemas.microsoft.com/office/powerpoint/2010/main" val="30791180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1849628"/>
            <a:ext cx="7416800" cy="1444244"/>
          </a:xfrm>
        </p:spPr>
        <p:txBody>
          <a:bodyPr rtlCol="0">
            <a:normAutofit/>
          </a:bodyPr>
          <a:lstStyle/>
          <a:p>
            <a:pPr marL="274320" indent="-274320"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a:lnSpc>
                <a:spcPct val="100000"/>
              </a:lnSpc>
              <a:spcBef>
                <a:spcPts val="0"/>
              </a:spcBef>
              <a:defRPr/>
            </a:pPr>
            <a:r>
              <a:rPr lang="en-US" sz="1600" dirty="0"/>
              <a:t>Remove constricting items.</a:t>
            </a:r>
          </a:p>
          <a:p>
            <a:pPr lvl="1">
              <a:lnSpc>
                <a:spcPct val="100000"/>
              </a:lnSpc>
              <a:spcBef>
                <a:spcPts val="0"/>
              </a:spcBef>
              <a:defRPr/>
            </a:pPr>
            <a:r>
              <a:rPr lang="en-US" sz="1600" dirty="0"/>
              <a:t>Protect between his fingers with dry gauze if his fingers were affected. </a:t>
            </a:r>
          </a:p>
          <a:p>
            <a:pPr lvl="1">
              <a:lnSpc>
                <a:spcPct val="100000"/>
              </a:lnSpc>
              <a:spcBef>
                <a:spcPts val="0"/>
              </a:spcBef>
              <a:defRPr/>
            </a:pPr>
            <a:r>
              <a:rPr lang="en-US" sz="1600" dirty="0"/>
              <a:t>Get George to medical attention as soon as possible.</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855663" y="296215"/>
            <a:ext cx="7416800" cy="1208736"/>
          </a:xfrm>
        </p:spPr>
        <p:txBody>
          <a:bodyPr rtlCol="0">
            <a:normAutofit/>
          </a:bodyPr>
          <a:lstStyle/>
          <a:p>
            <a:pPr>
              <a:defRPr/>
            </a:pPr>
            <a:r>
              <a:rPr lang="en-US" altLang="en-US" dirty="0"/>
              <a:t>Cold and Heat </a:t>
            </a:r>
            <a:r>
              <a:rPr lang="en-US" altLang="en-US" dirty="0" smtClean="0"/>
              <a:t>Injuries</a:t>
            </a:r>
            <a:r>
              <a:rPr lang="en-US" dirty="0"/>
              <a:t/>
            </a:r>
            <a:br>
              <a:rPr lang="en-US" dirty="0"/>
            </a:br>
            <a:r>
              <a:rPr lang="en-US" sz="3200" dirty="0"/>
              <a:t>Scenario </a:t>
            </a:r>
            <a:r>
              <a:rPr lang="en-US" sz="3200" dirty="0" smtClean="0"/>
              <a:t>1 </a:t>
            </a:r>
            <a:r>
              <a:rPr lang="en-US" sz="3200" b="1" dirty="0" smtClean="0"/>
              <a:t>Answer 2</a:t>
            </a:r>
            <a:endParaRPr lang="en-US" sz="3200" dirty="0"/>
          </a:p>
        </p:txBody>
      </p:sp>
    </p:spTree>
    <p:extLst>
      <p:ext uri="{BB962C8B-B14F-4D97-AF65-F5344CB8AC3E}">
        <p14:creationId xmlns:p14="http://schemas.microsoft.com/office/powerpoint/2010/main" val="3503425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403088"/>
          </a:xfrm>
        </p:spPr>
        <p:txBody>
          <a:bodyPr/>
          <a:lstStyle/>
          <a:p>
            <a:r>
              <a:rPr lang="en-US" dirty="0" smtClean="0"/>
              <a:t>CPR and AED</a:t>
            </a:r>
            <a:br>
              <a:rPr lang="en-US" dirty="0" smtClean="0"/>
            </a:br>
            <a:r>
              <a:rPr lang="en-US" dirty="0" smtClean="0"/>
              <a:t>Scenarios</a:t>
            </a:r>
            <a:endParaRPr lang="en-US" dirty="0"/>
          </a:p>
        </p:txBody>
      </p:sp>
      <p:sp>
        <p:nvSpPr>
          <p:cNvPr id="3" name="Subtitle 1"/>
          <p:cNvSpPr>
            <a:spLocks noGrp="1"/>
          </p:cNvSpPr>
          <p:nvPr>
            <p:ph type="subTitle" idx="1"/>
          </p:nvPr>
        </p:nvSpPr>
        <p:spPr>
          <a:xfrm>
            <a:off x="1461752" y="4057789"/>
            <a:ext cx="6400800" cy="548554"/>
          </a:xfrm>
        </p:spPr>
        <p:txBody>
          <a:bodyPr/>
          <a:lstStyle/>
          <a:p>
            <a:r>
              <a:rPr lang="en-US" sz="2400" cap="small" dirty="0" smtClean="0">
                <a:solidFill>
                  <a:srgbClr val="7DC54D"/>
                </a:solidFill>
              </a:rPr>
              <a:t>Wholesale Trade</a:t>
            </a:r>
            <a:endParaRPr lang="en-US" sz="2400" cap="small" dirty="0">
              <a:solidFill>
                <a:srgbClr val="7DC54D"/>
              </a:solidFill>
            </a:endParaRPr>
          </a:p>
        </p:txBody>
      </p:sp>
      <p:sp>
        <p:nvSpPr>
          <p:cNvPr id="4" name="Action Button: Return 3">
            <a:hlinkClick r:id="rId2" action="ppaction://hlinksldjump" highlightClick="1"/>
          </p:cNvPr>
          <p:cNvSpPr/>
          <p:nvPr/>
        </p:nvSpPr>
        <p:spPr>
          <a:xfrm>
            <a:off x="8741969" y="469396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230967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593235"/>
            <a:ext cx="7886700" cy="2558043"/>
          </a:xfrm>
        </p:spPr>
        <p:txBody>
          <a:bodyPr numCol="1">
            <a:noAutofit/>
          </a:bodyPr>
          <a:lstStyle/>
          <a:p>
            <a:pPr marL="0" indent="0">
              <a:lnSpc>
                <a:spcPct val="100000"/>
              </a:lnSpc>
              <a:spcBef>
                <a:spcPts val="0"/>
              </a:spcBef>
              <a:spcAft>
                <a:spcPts val="600"/>
              </a:spcAft>
              <a:buNone/>
            </a:pPr>
            <a:r>
              <a:rPr lang="en-US" sz="1600" dirty="0"/>
              <a:t>Over the last two days, there has been steady traffic in your booth at the Fall Jewelry Show. Independent jewelry store owners have purchased diamond and gemstone designs at all price points from you, so it has been a successful show.</a:t>
            </a:r>
          </a:p>
          <a:p>
            <a:pPr marL="0" indent="0">
              <a:lnSpc>
                <a:spcPct val="100000"/>
              </a:lnSpc>
              <a:spcBef>
                <a:spcPts val="0"/>
              </a:spcBef>
              <a:spcAft>
                <a:spcPts val="600"/>
              </a:spcAft>
              <a:buNone/>
            </a:pPr>
            <a:r>
              <a:rPr lang="en-US" sz="1600" dirty="0" smtClean="0"/>
              <a:t>You </a:t>
            </a:r>
            <a:r>
              <a:rPr lang="en-US" sz="1600" dirty="0"/>
              <a:t>are writing up a large order for one of your customers when the customer suddenly grabs his chest and falls to the floor.</a:t>
            </a:r>
          </a:p>
          <a:p>
            <a:pPr marL="274320" indent="-274320">
              <a:lnSpc>
                <a:spcPct val="100000"/>
              </a:lnSpc>
              <a:spcBef>
                <a:spcPts val="0"/>
              </a:spcBef>
              <a:buFont typeface="+mj-lt"/>
              <a:buAutoNum type="arabicPeriod"/>
            </a:pPr>
            <a:r>
              <a:rPr lang="en-US" sz="1800" b="1" dirty="0" smtClean="0"/>
              <a:t>What </a:t>
            </a:r>
            <a:r>
              <a:rPr lang="en-US" sz="1800" b="1" dirty="0"/>
              <a:t>w</a:t>
            </a:r>
            <a:r>
              <a:rPr lang="en-US" sz="1800" b="1" dirty="0" smtClean="0"/>
              <a:t>ould you do before providing first aid?</a:t>
            </a:r>
          </a:p>
          <a:p>
            <a:pPr marL="274320" indent="-274320">
              <a:lnSpc>
                <a:spcPct val="100000"/>
              </a:lnSpc>
              <a:spcBef>
                <a:spcPts val="0"/>
              </a:spcBef>
              <a:buFont typeface="+mj-lt"/>
              <a:buAutoNum type="arabicPeriod"/>
            </a:pPr>
            <a:r>
              <a:rPr lang="en-US" sz="1800" b="1" dirty="0" smtClean="0"/>
              <a:t>How would you provide care?</a:t>
            </a:r>
          </a:p>
          <a:p>
            <a:pPr marL="457200" lvl="1" indent="0">
              <a:spcAft>
                <a:spcPts val="600"/>
              </a:spcAft>
              <a:buNone/>
            </a:pPr>
            <a:endParaRPr lang="en-US" sz="1800" dirty="0"/>
          </a:p>
        </p:txBody>
      </p:sp>
      <p:sp>
        <p:nvSpPr>
          <p:cNvPr id="2" name="Title 1"/>
          <p:cNvSpPr>
            <a:spLocks noGrp="1"/>
          </p:cNvSpPr>
          <p:nvPr>
            <p:ph type="title"/>
          </p:nvPr>
        </p:nvSpPr>
        <p:spPr>
          <a:xfrm>
            <a:off x="628649" y="274638"/>
            <a:ext cx="7945507" cy="1215018"/>
          </a:xfrm>
        </p:spPr>
        <p:txBody>
          <a:bodyPr>
            <a:normAutofit/>
          </a:bodyPr>
          <a:lstStyle/>
          <a:p>
            <a:r>
              <a:rPr lang="en-US" dirty="0" smtClean="0"/>
              <a:t>CPR and AED</a:t>
            </a:r>
            <a:br>
              <a:rPr lang="en-US" dirty="0" smtClean="0"/>
            </a:br>
            <a:r>
              <a:rPr lang="en-US" sz="3200" dirty="0" smtClean="0"/>
              <a:t>Scenario 1, Part 1</a:t>
            </a:r>
            <a:endParaRPr lang="en-US" sz="3200" dirty="0"/>
          </a:p>
        </p:txBody>
      </p:sp>
    </p:spTree>
    <p:extLst>
      <p:ext uri="{BB962C8B-B14F-4D97-AF65-F5344CB8AC3E}">
        <p14:creationId xmlns:p14="http://schemas.microsoft.com/office/powerpoint/2010/main" val="16263334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670" y="1936672"/>
            <a:ext cx="7886700" cy="1270156"/>
          </a:xfrm>
        </p:spPr>
        <p:txBody>
          <a:bodyPr>
            <a:normAutofit/>
          </a:bodyPr>
          <a:lstStyle/>
          <a:p>
            <a:pPr marL="342900" lvl="0" indent="-342900">
              <a:lnSpc>
                <a:spcPct val="100000"/>
              </a:lnSpc>
              <a:spcBef>
                <a:spcPts val="0"/>
              </a:spcBef>
              <a:spcAft>
                <a:spcPts val="600"/>
              </a:spcAft>
              <a:buFont typeface="+mj-lt"/>
              <a:buAutoNum type="arabicPeriod"/>
            </a:pPr>
            <a:r>
              <a:rPr lang="en-US" sz="1800" b="1" dirty="0" smtClean="0"/>
              <a:t>What </a:t>
            </a:r>
            <a:r>
              <a:rPr lang="en-US" sz="1800" b="1" dirty="0"/>
              <a:t>w</a:t>
            </a:r>
            <a:r>
              <a:rPr lang="en-US" sz="1800" b="1" dirty="0" smtClean="0"/>
              <a:t>ould </a:t>
            </a:r>
            <a:r>
              <a:rPr lang="en-US" sz="1800" b="1" dirty="0"/>
              <a:t>you do before providing first </a:t>
            </a:r>
            <a:r>
              <a:rPr lang="en-US" sz="1800" b="1" dirty="0" smtClean="0"/>
              <a:t>aid?</a:t>
            </a:r>
          </a:p>
          <a:p>
            <a:pPr lvl="1">
              <a:lnSpc>
                <a:spcPct val="100000"/>
              </a:lnSpc>
              <a:spcBef>
                <a:spcPts val="0"/>
              </a:spcBef>
            </a:pPr>
            <a:r>
              <a:rPr lang="en-US" sz="1600" dirty="0"/>
              <a:t>Make sure the scene is safe.</a:t>
            </a:r>
          </a:p>
          <a:p>
            <a:pPr lvl="1">
              <a:lnSpc>
                <a:spcPct val="100000"/>
              </a:lnSpc>
              <a:spcBef>
                <a:spcPts val="0"/>
              </a:spcBef>
            </a:pPr>
            <a:r>
              <a:rPr lang="en-US" sz="1600" dirty="0"/>
              <a:t>Check the victim quickly for responsiveness and normal breathing. </a:t>
            </a:r>
          </a:p>
          <a:p>
            <a:pPr lvl="1">
              <a:lnSpc>
                <a:spcPct val="100000"/>
              </a:lnSpc>
              <a:spcBef>
                <a:spcPts val="0"/>
              </a:spcBef>
            </a:pPr>
            <a:r>
              <a:rPr lang="en-US" sz="1600" dirty="0"/>
              <a:t>Direct someone to call 9-1-1 and to get an AED if one is available.</a:t>
            </a:r>
          </a:p>
          <a:p>
            <a:pPr marL="0" indent="0">
              <a:buNone/>
            </a:pPr>
            <a:endParaRPr lang="en-US" sz="1600" dirty="0"/>
          </a:p>
        </p:txBody>
      </p:sp>
      <p:sp>
        <p:nvSpPr>
          <p:cNvPr id="6" name="Title 5"/>
          <p:cNvSpPr>
            <a:spLocks noGrp="1"/>
          </p:cNvSpPr>
          <p:nvPr>
            <p:ph type="title"/>
          </p:nvPr>
        </p:nvSpPr>
        <p:spPr/>
        <p:txBody>
          <a:bodyPr>
            <a:noAutofit/>
          </a:bodyPr>
          <a:lstStyle/>
          <a:p>
            <a:r>
              <a:rPr lang="en-US" dirty="0"/>
              <a:t>CPR and AED</a:t>
            </a:r>
            <a:br>
              <a:rPr lang="en-US" dirty="0"/>
            </a:br>
            <a:r>
              <a:rPr lang="en-US" sz="3200" dirty="0"/>
              <a:t>Scenario 1</a:t>
            </a:r>
            <a:r>
              <a:rPr lang="en-US" sz="3200" dirty="0" smtClean="0"/>
              <a:t> </a:t>
            </a:r>
            <a:r>
              <a:rPr lang="en-US" sz="3200" b="1" dirty="0" smtClean="0"/>
              <a:t>Answer 1</a:t>
            </a:r>
            <a:endParaRPr lang="en-US" sz="3200" dirty="0"/>
          </a:p>
        </p:txBody>
      </p:sp>
    </p:spTree>
    <p:extLst>
      <p:ext uri="{BB962C8B-B14F-4D97-AF65-F5344CB8AC3E}">
        <p14:creationId xmlns:p14="http://schemas.microsoft.com/office/powerpoint/2010/main" val="3805353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a:noAutofit/>
          </a:bodyPr>
          <a:lstStyle/>
          <a:p>
            <a:r>
              <a:rPr lang="en-US" dirty="0"/>
              <a:t>CPR and AED</a:t>
            </a:r>
            <a:br>
              <a:rPr lang="en-US" dirty="0"/>
            </a:br>
            <a:r>
              <a:rPr lang="en-US" sz="3200" dirty="0"/>
              <a:t>Scenario 1</a:t>
            </a:r>
            <a:r>
              <a:rPr lang="en-US" sz="3200" dirty="0" smtClean="0"/>
              <a:t> </a:t>
            </a:r>
            <a:r>
              <a:rPr lang="en-US" sz="3200" b="1" dirty="0" smtClean="0"/>
              <a:t>Answer 2</a:t>
            </a:r>
            <a:endParaRPr lang="en-US" sz="3200" dirty="0"/>
          </a:p>
        </p:txBody>
      </p:sp>
      <p:sp>
        <p:nvSpPr>
          <p:cNvPr id="6" name="Content Placeholder 2"/>
          <p:cNvSpPr txBox="1">
            <a:spLocks/>
          </p:cNvSpPr>
          <p:nvPr/>
        </p:nvSpPr>
        <p:spPr>
          <a:xfrm>
            <a:off x="628648" y="1276089"/>
            <a:ext cx="8021661" cy="3162108"/>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03225" marR="0" lvl="0" indent="-403225"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600" b="1"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How </a:t>
            </a:r>
            <a:r>
              <a:rPr kumimoji="0" lang="en-US" sz="16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would you provide </a:t>
            </a:r>
            <a:r>
              <a:rPr kumimoji="0" lang="en-US" sz="1600" b="1"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care?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Provide CPR:</a:t>
            </a:r>
          </a:p>
          <a:p>
            <a:pPr marL="1028700" lvl="3"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Expose the chest. Put the heel of your hand on the breastbone in the center of the chest and put your second hand on top of the first. Interlock the fingers.</a:t>
            </a:r>
          </a:p>
          <a:p>
            <a:pPr marL="1028700" lvl="3"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Give 30 compressions at a rate of 100–120 per minute and at a depth of at least 2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inches but not more than 2.4 inches. </a:t>
            </a:r>
            <a:endPar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endParaRPr>
          </a:p>
          <a:p>
            <a:pPr marL="1028700" lvl="3"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Tilt his head and lift the chin to open the airway, and then give 2 rescue breaths. Each breath should be given over 1 second or until the chest rises.</a:t>
            </a:r>
          </a:p>
          <a:p>
            <a:pPr marL="1028700" lvl="3"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Continue giving 30 compressions and 2 breaths until an AED arrives at the scene and is ready to use, professional help arrives and takes over, or the victim begins to breathe on his own.</a:t>
            </a:r>
            <a:endPar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7738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20385"/>
            <a:ext cx="7886700" cy="1102731"/>
          </a:xfrm>
        </p:spPr>
        <p:txBody>
          <a:bodyPr numCol="1">
            <a:noAutofit/>
          </a:bodyPr>
          <a:lstStyle/>
          <a:p>
            <a:pPr marL="0" indent="0">
              <a:lnSpc>
                <a:spcPct val="100000"/>
              </a:lnSpc>
              <a:spcBef>
                <a:spcPts val="0"/>
              </a:spcBef>
              <a:spcAft>
                <a:spcPts val="600"/>
              </a:spcAft>
              <a:buNone/>
            </a:pPr>
            <a:r>
              <a:rPr lang="en-US" sz="1800" dirty="0"/>
              <a:t>Another vendor returns to your booth with the AED. She tells you that EMS is on the way. </a:t>
            </a:r>
          </a:p>
          <a:p>
            <a:pPr marL="274320" indent="-274320">
              <a:spcBef>
                <a:spcPts val="0"/>
              </a:spcBef>
              <a:buFont typeface="+mj-lt"/>
              <a:buAutoNum type="arabicPeriod"/>
            </a:pPr>
            <a:r>
              <a:rPr lang="en-US" sz="1800" b="1" dirty="0" smtClean="0"/>
              <a:t>How would you provide care?</a:t>
            </a:r>
          </a:p>
        </p:txBody>
      </p:sp>
      <p:sp>
        <p:nvSpPr>
          <p:cNvPr id="2" name="Title 1"/>
          <p:cNvSpPr>
            <a:spLocks noGrp="1"/>
          </p:cNvSpPr>
          <p:nvPr>
            <p:ph type="title"/>
          </p:nvPr>
        </p:nvSpPr>
        <p:spPr/>
        <p:txBody>
          <a:bodyPr>
            <a:noAutofit/>
          </a:bodyPr>
          <a:lstStyle/>
          <a:p>
            <a:r>
              <a:rPr lang="en-US" dirty="0"/>
              <a:t>CPR and AED</a:t>
            </a:r>
            <a:r>
              <a:rPr lang="en-US" dirty="0" smtClean="0"/>
              <a:t/>
            </a:r>
            <a:br>
              <a:rPr lang="en-US" dirty="0" smtClean="0"/>
            </a:br>
            <a:r>
              <a:rPr lang="en-US" sz="3200" dirty="0" smtClean="0"/>
              <a:t>Scenario 1 Part 2</a:t>
            </a:r>
            <a:endParaRPr lang="en-US" sz="3200" dirty="0"/>
          </a:p>
        </p:txBody>
      </p:sp>
    </p:spTree>
    <p:extLst>
      <p:ext uri="{BB962C8B-B14F-4D97-AF65-F5344CB8AC3E}">
        <p14:creationId xmlns:p14="http://schemas.microsoft.com/office/powerpoint/2010/main" val="1116104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a:noAutofit/>
          </a:bodyPr>
          <a:lstStyle/>
          <a:p>
            <a:r>
              <a:rPr lang="en-US" dirty="0"/>
              <a:t>CPR and AED</a:t>
            </a:r>
            <a:br>
              <a:rPr lang="en-US" dirty="0"/>
            </a:br>
            <a:r>
              <a:rPr lang="en-US" sz="3200" dirty="0"/>
              <a:t>Scenario </a:t>
            </a:r>
            <a:r>
              <a:rPr lang="en-US" sz="3200" dirty="0" smtClean="0"/>
              <a:t>1 Part 2 </a:t>
            </a:r>
            <a:r>
              <a:rPr lang="en-US" sz="3200" b="1" dirty="0" smtClean="0"/>
              <a:t>Answer 1</a:t>
            </a:r>
            <a:endParaRPr lang="en-US" sz="3200" dirty="0"/>
          </a:p>
        </p:txBody>
      </p:sp>
      <p:sp>
        <p:nvSpPr>
          <p:cNvPr id="6" name="Content Placeholder 2"/>
          <p:cNvSpPr txBox="1">
            <a:spLocks/>
          </p:cNvSpPr>
          <p:nvPr/>
        </p:nvSpPr>
        <p:spPr>
          <a:xfrm>
            <a:off x="821995" y="1419597"/>
            <a:ext cx="7558813" cy="3162108"/>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731520" algn="l" defTabSz="457200" rtl="0" eaLnBrk="1" fontAlgn="auto" latinLnBrk="0" hangingPunct="1">
              <a:lnSpc>
                <a:spcPct val="100000"/>
              </a:lnSpc>
              <a:spcBef>
                <a:spcPts val="0"/>
              </a:spcBef>
              <a:spcAft>
                <a:spcPts val="600"/>
              </a:spcAft>
              <a:buClrTx/>
              <a:buSzTx/>
              <a:buFont typeface="+mj-lt"/>
              <a:buAutoNum type="arabicPeriod"/>
              <a:tabLst/>
              <a:defRPr/>
            </a:pPr>
            <a:r>
              <a:rPr kumimoji="0" lang="en-US" sz="1600" b="1"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Direct </a:t>
            </a:r>
            <a:r>
              <a:rPr kumimoji="0" 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cs typeface="Arial" panose="020B0604020202020204" pitchFamily="34" charset="0"/>
              </a:rPr>
              <a:t>observers </a:t>
            </a: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to watch for EMS and guide them to the victim.</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Place the AED by the victim’s shoulder and turn it on.</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Quickly dry or shave the pad placement area on the chest if necessary.</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Apply the adult pads to the victim’s chest. If needed, plug the cables into the AED.</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Stand clear during rhythm analysis.</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cs typeface="Arial" panose="020B0604020202020204" pitchFamily="34" charset="0"/>
              </a:rPr>
              <a:t>Follow the prompts to take one of three actions: press the shock button; stay clear while the AED automatically delivers a shock; or do not shock but immediately give CPR.</a:t>
            </a:r>
          </a:p>
        </p:txBody>
      </p:sp>
    </p:spTree>
    <p:extLst>
      <p:ext uri="{BB962C8B-B14F-4D97-AF65-F5344CB8AC3E}">
        <p14:creationId xmlns:p14="http://schemas.microsoft.com/office/powerpoint/2010/main" val="29772265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323660"/>
            <a:ext cx="7076210" cy="3166774"/>
          </a:xfrm>
        </p:spPr>
        <p:txBody>
          <a:bodyPr numCol="1">
            <a:noAutofit/>
          </a:bodyPr>
          <a:lstStyle/>
          <a:p>
            <a:pPr marL="0" indent="0">
              <a:lnSpc>
                <a:spcPct val="100000"/>
              </a:lnSpc>
              <a:spcBef>
                <a:spcPts val="0"/>
              </a:spcBef>
              <a:spcAft>
                <a:spcPts val="450"/>
              </a:spcAft>
              <a:buNone/>
            </a:pPr>
            <a:r>
              <a:rPr lang="en-US" sz="1600" dirty="0"/>
              <a:t>Your sister-in-law asks you to watch her children while she’s away. You agree to watch your 6-month-old nephew and 3-year-old niece until your brother returns home.</a:t>
            </a:r>
          </a:p>
          <a:p>
            <a:pPr marL="0" indent="0">
              <a:lnSpc>
                <a:spcPct val="100000"/>
              </a:lnSpc>
              <a:spcBef>
                <a:spcPts val="0"/>
              </a:spcBef>
              <a:spcAft>
                <a:spcPts val="450"/>
              </a:spcAft>
              <a:buNone/>
            </a:pPr>
            <a:r>
              <a:rPr lang="en-US" sz="1600" dirty="0"/>
              <a:t>After feeding, bathing and reading to the children, you get them settled in bed and head to the family room to watch a little TV. Around 10 p.m., you receive a call from your brother, who says his plane has landed and he should be home in 30–40 minutes. Then you go to check on the children. Your niece is sleeping soundly. When you check your nephew, you see that he is not breathing and is slightly blue around the mouth. </a:t>
            </a:r>
          </a:p>
          <a:p>
            <a:pPr marL="257175" indent="-257175">
              <a:lnSpc>
                <a:spcPct val="100000"/>
              </a:lnSpc>
              <a:spcBef>
                <a:spcPts val="0"/>
              </a:spcBef>
              <a:buFont typeface="+mj-lt"/>
              <a:buAutoNum type="arabicPeriod"/>
            </a:pPr>
            <a:r>
              <a:rPr lang="en-US" sz="1800" b="1" dirty="0"/>
              <a:t>What should you do before providing first aid?</a:t>
            </a:r>
          </a:p>
          <a:p>
            <a:pPr marL="257175" indent="-257175">
              <a:lnSpc>
                <a:spcPct val="100000"/>
              </a:lnSpc>
              <a:spcBef>
                <a:spcPts val="0"/>
              </a:spcBef>
              <a:buFont typeface="+mj-lt"/>
              <a:buAutoNum type="arabicPeriod"/>
            </a:pPr>
            <a:r>
              <a:rPr lang="en-US" sz="1800" b="1" dirty="0"/>
              <a:t>How would you provide care?</a:t>
            </a:r>
          </a:p>
          <a:p>
            <a:pPr marL="0" indent="0">
              <a:lnSpc>
                <a:spcPct val="120000"/>
              </a:lnSpc>
              <a:buNone/>
            </a:pPr>
            <a:endParaRPr lang="en-US" sz="1350" dirty="0"/>
          </a:p>
          <a:p>
            <a:pPr marL="0" indent="0">
              <a:lnSpc>
                <a:spcPct val="120000"/>
              </a:lnSpc>
              <a:buNone/>
            </a:pPr>
            <a:endParaRPr lang="en-US" sz="1350" dirty="0"/>
          </a:p>
        </p:txBody>
      </p:sp>
      <p:sp>
        <p:nvSpPr>
          <p:cNvPr id="2" name="Title 1"/>
          <p:cNvSpPr>
            <a:spLocks noGrp="1"/>
          </p:cNvSpPr>
          <p:nvPr>
            <p:ph type="title"/>
          </p:nvPr>
        </p:nvSpPr>
        <p:spPr/>
        <p:txBody>
          <a:bodyPr>
            <a:noAutofit/>
          </a:bodyPr>
          <a:lstStyle/>
          <a:p>
            <a:r>
              <a:rPr lang="en-US" dirty="0"/>
              <a:t>CPR and AED</a:t>
            </a:r>
            <a:r>
              <a:rPr lang="en-US" sz="3600" dirty="0"/>
              <a:t/>
            </a:r>
            <a:br>
              <a:rPr lang="en-US" sz="3600" dirty="0"/>
            </a:br>
            <a:r>
              <a:rPr lang="en-US" sz="3200" dirty="0"/>
              <a:t>Scenario 2</a:t>
            </a:r>
          </a:p>
        </p:txBody>
      </p:sp>
    </p:spTree>
    <p:extLst>
      <p:ext uri="{BB962C8B-B14F-4D97-AF65-F5344CB8AC3E}">
        <p14:creationId xmlns:p14="http://schemas.microsoft.com/office/powerpoint/2010/main" val="32068614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457" y="2130214"/>
            <a:ext cx="7719124" cy="883073"/>
          </a:xfrm>
        </p:spPr>
        <p:txBody>
          <a:bodyPr>
            <a:normAutofit/>
          </a:bodyPr>
          <a:lstStyle/>
          <a:p>
            <a:pPr marL="257175" indent="-257175">
              <a:lnSpc>
                <a:spcPct val="100000"/>
              </a:lnSpc>
              <a:spcBef>
                <a:spcPts val="0"/>
              </a:spcBef>
              <a:spcAft>
                <a:spcPts val="600"/>
              </a:spcAft>
              <a:buFont typeface="+mj-lt"/>
              <a:buAutoNum type="arabicPeriod"/>
            </a:pPr>
            <a:r>
              <a:rPr lang="en-US" sz="1800" b="1" dirty="0"/>
              <a:t>What should you do before providing first aid?</a:t>
            </a:r>
          </a:p>
          <a:p>
            <a:pPr lvl="1">
              <a:lnSpc>
                <a:spcPct val="100000"/>
              </a:lnSpc>
              <a:spcBef>
                <a:spcPts val="0"/>
              </a:spcBef>
            </a:pPr>
            <a:r>
              <a:rPr lang="en-US" sz="1600" dirty="0"/>
              <a:t>Remove the infant from the crib and put him on a firm, flat surface</a:t>
            </a:r>
            <a:r>
              <a:rPr lang="en-US" sz="1600" dirty="0" smtClean="0"/>
              <a:t>.</a:t>
            </a:r>
            <a:endParaRPr lang="en-US" sz="1350" dirty="0"/>
          </a:p>
          <a:p>
            <a:pPr marL="0" indent="0">
              <a:buNone/>
            </a:pPr>
            <a:endParaRPr lang="en-US" sz="1800" dirty="0"/>
          </a:p>
        </p:txBody>
      </p:sp>
      <p:sp>
        <p:nvSpPr>
          <p:cNvPr id="6" name="Title 5"/>
          <p:cNvSpPr>
            <a:spLocks noGrp="1"/>
          </p:cNvSpPr>
          <p:nvPr>
            <p:ph type="title"/>
          </p:nvPr>
        </p:nvSpPr>
        <p:spPr/>
        <p:txBody>
          <a:bodyPr>
            <a:noAutofit/>
          </a:bodyPr>
          <a:lstStyle/>
          <a:p>
            <a:r>
              <a:rPr lang="en-US" dirty="0"/>
              <a:t>CPR and AED </a:t>
            </a:r>
            <a:r>
              <a:rPr lang="en-US" dirty="0" smtClean="0"/>
              <a:t/>
            </a:r>
            <a:br>
              <a:rPr lang="en-US" dirty="0" smtClean="0"/>
            </a:br>
            <a:r>
              <a:rPr lang="en-US" sz="3200" dirty="0"/>
              <a:t>Scenario </a:t>
            </a:r>
            <a:r>
              <a:rPr lang="en-US" sz="3200" dirty="0" smtClean="0"/>
              <a:t>2 Answer 1</a:t>
            </a:r>
            <a:endParaRPr lang="en-US" sz="3200" dirty="0"/>
          </a:p>
        </p:txBody>
      </p:sp>
    </p:spTree>
    <p:extLst>
      <p:ext uri="{BB962C8B-B14F-4D97-AF65-F5344CB8AC3E}">
        <p14:creationId xmlns:p14="http://schemas.microsoft.com/office/powerpoint/2010/main" val="2059992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eaLnBrk="1" hangingPunct="1"/>
            <a:r>
              <a:rPr lang="en-US" altLang="en-US" dirty="0" smtClean="0"/>
              <a:t>Bleeding and Wound Care Scenarios</a:t>
            </a:r>
          </a:p>
        </p:txBody>
      </p:sp>
      <p:sp>
        <p:nvSpPr>
          <p:cNvPr id="2" name="Subtitle 1"/>
          <p:cNvSpPr>
            <a:spLocks noGrp="1"/>
          </p:cNvSpPr>
          <p:nvPr>
            <p:ph type="subTitle" idx="1"/>
          </p:nvPr>
        </p:nvSpPr>
        <p:spPr>
          <a:xfrm>
            <a:off x="1408042" y="4032032"/>
            <a:ext cx="6400800" cy="514211"/>
          </a:xfrm>
        </p:spPr>
        <p:txBody>
          <a:bodyPr/>
          <a:lstStyle/>
          <a:p>
            <a:r>
              <a:rPr lang="en-US" sz="2400" cap="small" dirty="0" smtClean="0">
                <a:solidFill>
                  <a:srgbClr val="7DC54D"/>
                </a:solidFill>
              </a:rPr>
              <a:t>Wholesale Trade</a:t>
            </a:r>
            <a:endParaRPr lang="en-US" sz="2400" cap="small" dirty="0">
              <a:solidFill>
                <a:srgbClr val="7DC54D"/>
              </a:solidFill>
            </a:endParaRPr>
          </a:p>
        </p:txBody>
      </p:sp>
      <p:sp>
        <p:nvSpPr>
          <p:cNvPr id="4" name="Action Button: Return 3">
            <a:hlinkClick r:id="rId3"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custDataLst>
      <p:tags r:id="rId1"/>
    </p:custDataLst>
    <p:extLst>
      <p:ext uri="{BB962C8B-B14F-4D97-AF65-F5344CB8AC3E}">
        <p14:creationId xmlns:p14="http://schemas.microsoft.com/office/powerpoint/2010/main" val="143470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8" y="1265485"/>
            <a:ext cx="7849943" cy="3358029"/>
          </a:xfrm>
        </p:spPr>
        <p:txBody>
          <a:bodyPr>
            <a:noAutofit/>
          </a:bodyPr>
          <a:lstStyle/>
          <a:p>
            <a:pPr marL="274320" indent="-274320">
              <a:lnSpc>
                <a:spcPct val="100000"/>
              </a:lnSpc>
              <a:spcBef>
                <a:spcPts val="0"/>
              </a:spcBef>
              <a:spcAft>
                <a:spcPts val="600"/>
              </a:spcAft>
              <a:buFont typeface="+mj-lt"/>
              <a:buAutoNum type="arabicPeriod" startAt="2"/>
            </a:pPr>
            <a:r>
              <a:rPr lang="en-US" sz="1800" b="1" dirty="0"/>
              <a:t>How would you provide care?</a:t>
            </a:r>
          </a:p>
          <a:p>
            <a:pPr marL="514350" lvl="1">
              <a:lnSpc>
                <a:spcPct val="100000"/>
              </a:lnSpc>
              <a:spcBef>
                <a:spcPts val="0"/>
              </a:spcBef>
            </a:pPr>
            <a:r>
              <a:rPr lang="en-US" sz="1600" dirty="0"/>
              <a:t>Provide CPR:</a:t>
            </a:r>
          </a:p>
          <a:p>
            <a:pPr marL="971539" lvl="3">
              <a:lnSpc>
                <a:spcPct val="100000"/>
              </a:lnSpc>
              <a:spcBef>
                <a:spcPts val="0"/>
              </a:spcBef>
            </a:pPr>
            <a:r>
              <a:rPr lang="en-US" sz="1600" dirty="0"/>
              <a:t>Expose the chest and put two fingers of 1 hand below the nipple line.</a:t>
            </a:r>
          </a:p>
          <a:p>
            <a:pPr marL="971539" lvl="3">
              <a:lnSpc>
                <a:spcPct val="100000"/>
              </a:lnSpc>
              <a:spcBef>
                <a:spcPts val="0"/>
              </a:spcBef>
            </a:pPr>
            <a:r>
              <a:rPr lang="en-US" sz="1600" dirty="0"/>
              <a:t>Give 30 compressions at a rate of 100–120 per minute and at a depth of 1½ inches (⅓ the depth of the chest). </a:t>
            </a:r>
          </a:p>
          <a:p>
            <a:pPr marL="971539" lvl="3">
              <a:lnSpc>
                <a:spcPct val="100000"/>
              </a:lnSpc>
              <a:spcBef>
                <a:spcPts val="0"/>
              </a:spcBef>
            </a:pPr>
            <a:r>
              <a:rPr lang="en-US" sz="1600" dirty="0"/>
              <a:t>Tilt the head and lift the chin to open the airway, and then give 2 rescue breaths. Cover the mouth and nose with your mouth. Each breath should be given 1 second or until the chest rises. </a:t>
            </a:r>
          </a:p>
          <a:p>
            <a:pPr marL="971539" lvl="3">
              <a:lnSpc>
                <a:spcPct val="100000"/>
              </a:lnSpc>
              <a:spcBef>
                <a:spcPts val="0"/>
              </a:spcBef>
            </a:pPr>
            <a:r>
              <a:rPr lang="en-US" sz="1600" dirty="0"/>
              <a:t>Continue giving 30 compressions and 2 breaths for 5 cycles (about 2 minutes), then call 9-1-1.</a:t>
            </a:r>
          </a:p>
          <a:p>
            <a:pPr marL="971539" lvl="3">
              <a:lnSpc>
                <a:spcPct val="100000"/>
              </a:lnSpc>
              <a:spcBef>
                <a:spcPts val="0"/>
              </a:spcBef>
            </a:pPr>
            <a:r>
              <a:rPr lang="en-US" sz="1600" dirty="0"/>
              <a:t>Continue providing CPR during the 9-1-1 call and until the infant recovers or EMS arrives and takes over.</a:t>
            </a:r>
          </a:p>
          <a:p>
            <a:pPr lvl="1" indent="-396865">
              <a:buFont typeface="+mj-lt"/>
              <a:buAutoNum type="alphaLcPeriod"/>
            </a:pPr>
            <a:endParaRPr lang="en-US" sz="1350" dirty="0"/>
          </a:p>
          <a:p>
            <a:pPr marL="0" indent="0">
              <a:buNone/>
            </a:pPr>
            <a:endParaRPr lang="en-US" sz="1800" dirty="0"/>
          </a:p>
        </p:txBody>
      </p:sp>
      <p:sp>
        <p:nvSpPr>
          <p:cNvPr id="6" name="Title 5"/>
          <p:cNvSpPr>
            <a:spLocks noGrp="1"/>
          </p:cNvSpPr>
          <p:nvPr>
            <p:ph type="title"/>
          </p:nvPr>
        </p:nvSpPr>
        <p:spPr/>
        <p:txBody>
          <a:bodyPr>
            <a:noAutofit/>
          </a:bodyPr>
          <a:lstStyle/>
          <a:p>
            <a:r>
              <a:rPr lang="en-US" dirty="0"/>
              <a:t>CPR and AED </a:t>
            </a:r>
            <a:r>
              <a:rPr lang="en-US" dirty="0" smtClean="0"/>
              <a:t/>
            </a:r>
            <a:br>
              <a:rPr lang="en-US" dirty="0" smtClean="0"/>
            </a:br>
            <a:r>
              <a:rPr lang="en-US" sz="3200" dirty="0"/>
              <a:t>Scenario </a:t>
            </a:r>
            <a:r>
              <a:rPr lang="en-US" sz="3200" dirty="0" smtClean="0"/>
              <a:t>2 Answer 2</a:t>
            </a:r>
            <a:endParaRPr lang="en-US" sz="3200" dirty="0"/>
          </a:p>
        </p:txBody>
      </p:sp>
    </p:spTree>
    <p:extLst>
      <p:ext uri="{BB962C8B-B14F-4D97-AF65-F5344CB8AC3E}">
        <p14:creationId xmlns:p14="http://schemas.microsoft.com/office/powerpoint/2010/main" val="6612457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Choking </a:t>
            </a:r>
            <a:br>
              <a:rPr lang="en-US" dirty="0" smtClean="0"/>
            </a:br>
            <a:r>
              <a:rPr lang="en-US" dirty="0" smtClean="0"/>
              <a:t>Scenarios</a:t>
            </a:r>
            <a:endParaRPr lang="en-US" dirty="0"/>
          </a:p>
        </p:txBody>
      </p:sp>
      <p:sp>
        <p:nvSpPr>
          <p:cNvPr id="3" name="Subtitle 1"/>
          <p:cNvSpPr>
            <a:spLocks noGrp="1"/>
          </p:cNvSpPr>
          <p:nvPr>
            <p:ph type="subTitle" idx="1"/>
          </p:nvPr>
        </p:nvSpPr>
        <p:spPr>
          <a:xfrm>
            <a:off x="1461752" y="4057789"/>
            <a:ext cx="6400800" cy="548554"/>
          </a:xfrm>
        </p:spPr>
        <p:txBody>
          <a:bodyPr/>
          <a:lstStyle/>
          <a:p>
            <a:r>
              <a:rPr lang="en-US" sz="2400" cap="small" dirty="0" smtClean="0">
                <a:solidFill>
                  <a:srgbClr val="7DC54D"/>
                </a:solidFill>
              </a:rPr>
              <a:t>Wholesale Trade</a:t>
            </a:r>
            <a:endParaRPr lang="en-US" sz="2400" cap="small" dirty="0">
              <a:solidFill>
                <a:srgbClr val="7DC54D"/>
              </a:solidFill>
            </a:endParaRPr>
          </a:p>
        </p:txBody>
      </p:sp>
      <p:sp>
        <p:nvSpPr>
          <p:cNvPr id="4" name="Action Button: Return 3">
            <a:hlinkClick r:id="rId2" action="ppaction://hlinksldjump" highlightClick="1"/>
          </p:cNvPr>
          <p:cNvSpPr/>
          <p:nvPr/>
        </p:nvSpPr>
        <p:spPr>
          <a:xfrm>
            <a:off x="8741969" y="469396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92931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Autofit/>
          </a:bodyPr>
          <a:lstStyle/>
          <a:p>
            <a:pPr marL="0" indent="0">
              <a:lnSpc>
                <a:spcPct val="100000"/>
              </a:lnSpc>
              <a:spcBef>
                <a:spcPts val="0"/>
              </a:spcBef>
              <a:spcAft>
                <a:spcPts val="600"/>
              </a:spcAft>
              <a:buNone/>
            </a:pPr>
            <a:r>
              <a:rPr lang="en-US" sz="1600" dirty="0"/>
              <a:t>Your employer, De Angeles, Inc., sells imported specialty equipment to restaurants throughout the U.S. Every year De Angeles, Inc. has a booth at the Restaurant Association trade </a:t>
            </a:r>
            <a:r>
              <a:rPr lang="en-US" sz="1600" dirty="0" smtClean="0"/>
              <a:t>show, </a:t>
            </a:r>
            <a:r>
              <a:rPr lang="en-US" sz="1600" dirty="0"/>
              <a:t>and this year, you have been asked to help staff the booth. It’s the first day of the show, and the exhibit floor is filled with food and beverage samples of all types. Samples of Italian espresso are being offered in the De Angeles booth.</a:t>
            </a:r>
          </a:p>
          <a:p>
            <a:pPr marL="0" indent="0">
              <a:lnSpc>
                <a:spcPct val="100000"/>
              </a:lnSpc>
              <a:spcBef>
                <a:spcPts val="0"/>
              </a:spcBef>
              <a:spcAft>
                <a:spcPts val="600"/>
              </a:spcAft>
              <a:buNone/>
            </a:pPr>
            <a:r>
              <a:rPr lang="en-US" sz="1600" dirty="0" smtClean="0"/>
              <a:t>As </a:t>
            </a:r>
            <a:r>
              <a:rPr lang="en-US" sz="1600" dirty="0"/>
              <a:t>two women approach your booth, one of them begins to choke on a food sample from another vendor.</a:t>
            </a:r>
          </a:p>
          <a:p>
            <a:pPr marL="274320" indent="-274320">
              <a:lnSpc>
                <a:spcPct val="100000"/>
              </a:lnSpc>
              <a:spcBef>
                <a:spcPts val="0"/>
              </a:spcBef>
              <a:buFont typeface="+mj-lt"/>
              <a:buAutoNum type="arabicPeriod"/>
            </a:pPr>
            <a:r>
              <a:rPr lang="en-US" sz="1600" b="1" dirty="0" smtClean="0"/>
              <a:t>What </a:t>
            </a:r>
            <a:r>
              <a:rPr lang="en-US" sz="1600" b="1" dirty="0"/>
              <a:t>would you do before providing first aid?</a:t>
            </a:r>
          </a:p>
          <a:p>
            <a:pPr marL="274320" indent="-274320">
              <a:lnSpc>
                <a:spcPct val="100000"/>
              </a:lnSpc>
              <a:spcBef>
                <a:spcPts val="0"/>
              </a:spcBef>
              <a:buFont typeface="+mj-lt"/>
              <a:buAutoNum type="arabicPeriod"/>
            </a:pPr>
            <a:r>
              <a:rPr lang="en-US" sz="1600" b="1" dirty="0"/>
              <a:t>How would you provide care?</a:t>
            </a:r>
          </a:p>
          <a:p>
            <a:pPr marL="274320" indent="-274320">
              <a:lnSpc>
                <a:spcPct val="100000"/>
              </a:lnSpc>
              <a:spcBef>
                <a:spcPts val="0"/>
              </a:spcBef>
              <a:buFont typeface="Arial" panose="020B0604020202020204" pitchFamily="34" charset="0"/>
              <a:buAutoNum type="arabicPeriod"/>
            </a:pPr>
            <a:r>
              <a:rPr lang="en-US" sz="1600" b="1" dirty="0"/>
              <a:t>If </a:t>
            </a:r>
            <a:r>
              <a:rPr lang="en-US" sz="1600" b="1" dirty="0" smtClean="0"/>
              <a:t>she </a:t>
            </a:r>
            <a:r>
              <a:rPr lang="en-US" sz="1600" b="1" dirty="0"/>
              <a:t>becomes unresponsive, how would you provide care?</a:t>
            </a:r>
          </a:p>
          <a:p>
            <a:pPr marL="457200" lvl="1" indent="0">
              <a:spcAft>
                <a:spcPts val="600"/>
              </a:spcAft>
              <a:buNone/>
            </a:pPr>
            <a:endParaRPr lang="en-US" sz="1600" dirty="0"/>
          </a:p>
        </p:txBody>
      </p:sp>
      <p:sp>
        <p:nvSpPr>
          <p:cNvPr id="2" name="Title 1"/>
          <p:cNvSpPr>
            <a:spLocks noGrp="1"/>
          </p:cNvSpPr>
          <p:nvPr>
            <p:ph type="title"/>
          </p:nvPr>
        </p:nvSpPr>
        <p:spPr/>
        <p:txBody>
          <a:bodyPr>
            <a:noAutofit/>
          </a:bodyPr>
          <a:lstStyle/>
          <a:p>
            <a:r>
              <a:rPr lang="en-US" dirty="0"/>
              <a:t>Choking</a:t>
            </a:r>
            <a:r>
              <a:rPr lang="en-US" dirty="0" smtClean="0"/>
              <a:t/>
            </a:r>
            <a:br>
              <a:rPr lang="en-US" dirty="0" smtClean="0"/>
            </a:br>
            <a:r>
              <a:rPr lang="en-US" sz="3200" dirty="0" smtClean="0"/>
              <a:t>Scenario 1</a:t>
            </a:r>
            <a:endParaRPr lang="en-US" sz="3200" dirty="0"/>
          </a:p>
        </p:txBody>
      </p:sp>
    </p:spTree>
    <p:extLst>
      <p:ext uri="{BB962C8B-B14F-4D97-AF65-F5344CB8AC3E}">
        <p14:creationId xmlns:p14="http://schemas.microsoft.com/office/powerpoint/2010/main" val="6765052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42227"/>
            <a:ext cx="7886700" cy="1459046"/>
          </a:xfrm>
        </p:spPr>
        <p:txBody>
          <a:bodyPr>
            <a:normAutofit/>
          </a:bodyPr>
          <a:lstStyle/>
          <a:p>
            <a:pPr marL="274320" indent="-274320">
              <a:lnSpc>
                <a:spcPct val="100000"/>
              </a:lnSpc>
              <a:spcBef>
                <a:spcPts val="0"/>
              </a:spcBef>
              <a:buFont typeface="+mj-lt"/>
              <a:buAutoNum type="arabicPeriod"/>
            </a:pPr>
            <a:r>
              <a:rPr lang="en-US" sz="1800" b="1" dirty="0" smtClean="0"/>
              <a:t>What </a:t>
            </a:r>
            <a:r>
              <a:rPr lang="en-US" sz="1800" b="1" dirty="0"/>
              <a:t>would you do before providing first aid?</a:t>
            </a:r>
          </a:p>
          <a:p>
            <a:pPr lvl="1">
              <a:lnSpc>
                <a:spcPct val="100000"/>
              </a:lnSpc>
              <a:spcBef>
                <a:spcPts val="0"/>
              </a:spcBef>
            </a:pPr>
            <a:r>
              <a:rPr lang="en-US" sz="1600" dirty="0"/>
              <a:t>Ask the victim if she is choking.</a:t>
            </a:r>
          </a:p>
          <a:p>
            <a:pPr lvl="1">
              <a:lnSpc>
                <a:spcPct val="100000"/>
              </a:lnSpc>
              <a:spcBef>
                <a:spcPts val="0"/>
              </a:spcBef>
            </a:pPr>
            <a:r>
              <a:rPr lang="en-US" sz="1600" dirty="0"/>
              <a:t>If she indicates she is not choking, encourage her to continue coughing to expel the object.</a:t>
            </a:r>
          </a:p>
          <a:p>
            <a:pPr lvl="1">
              <a:lnSpc>
                <a:spcPct val="100000"/>
              </a:lnSpc>
              <a:spcBef>
                <a:spcPts val="0"/>
              </a:spcBef>
            </a:pPr>
            <a:r>
              <a:rPr lang="en-US" sz="1600" dirty="0"/>
              <a:t>If she indicates she is choking, ask if you can help.</a:t>
            </a:r>
          </a:p>
          <a:p>
            <a:pPr marL="0" indent="0">
              <a:buNone/>
            </a:pPr>
            <a:endParaRPr lang="en-US" sz="1800" dirty="0"/>
          </a:p>
        </p:txBody>
      </p:sp>
      <p:sp>
        <p:nvSpPr>
          <p:cNvPr id="6" name="Title 5"/>
          <p:cNvSpPr>
            <a:spLocks noGrp="1"/>
          </p:cNvSpPr>
          <p:nvPr>
            <p:ph type="title"/>
          </p:nvPr>
        </p:nvSpPr>
        <p:spPr/>
        <p:txBody>
          <a:bodyPr>
            <a:noAutofit/>
          </a:bodyPr>
          <a:lstStyle/>
          <a:p>
            <a:r>
              <a:rPr lang="en-US" dirty="0"/>
              <a:t>Choking</a:t>
            </a:r>
            <a:br>
              <a:rPr lang="en-US" dirty="0"/>
            </a:br>
            <a:r>
              <a:rPr lang="en-US" sz="3200" dirty="0"/>
              <a:t>Scenario 1 </a:t>
            </a:r>
            <a:r>
              <a:rPr lang="en-US" sz="3200" b="1" dirty="0"/>
              <a:t>Answer</a:t>
            </a:r>
            <a:endParaRPr lang="en-US" sz="3200" dirty="0"/>
          </a:p>
        </p:txBody>
      </p:sp>
    </p:spTree>
    <p:extLst>
      <p:ext uri="{BB962C8B-B14F-4D97-AF65-F5344CB8AC3E}">
        <p14:creationId xmlns:p14="http://schemas.microsoft.com/office/powerpoint/2010/main" val="32529239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628649" y="268043"/>
            <a:ext cx="7945507" cy="993775"/>
          </a:xfrm>
        </p:spPr>
        <p:txBody>
          <a:bodyPr>
            <a:noAutofit/>
          </a:bodyPr>
          <a:lstStyle/>
          <a:p>
            <a:r>
              <a:rPr lang="en-US" dirty="0"/>
              <a:t>Choking</a:t>
            </a:r>
            <a:br>
              <a:rPr lang="en-US" dirty="0"/>
            </a:br>
            <a:r>
              <a:rPr lang="en-US" sz="3200" dirty="0"/>
              <a:t>Scenario </a:t>
            </a:r>
            <a:r>
              <a:rPr lang="en-US" sz="3200" dirty="0" smtClean="0"/>
              <a:t>1 </a:t>
            </a:r>
            <a:r>
              <a:rPr lang="en-US" sz="3200" b="1" dirty="0" smtClean="0"/>
              <a:t>Answer 2</a:t>
            </a:r>
            <a:endParaRPr lang="en-US" sz="3200" dirty="0"/>
          </a:p>
        </p:txBody>
      </p:sp>
      <p:sp>
        <p:nvSpPr>
          <p:cNvPr id="6" name="Content Placeholder 2"/>
          <p:cNvSpPr txBox="1">
            <a:spLocks/>
          </p:cNvSpPr>
          <p:nvPr/>
        </p:nvSpPr>
        <p:spPr>
          <a:xfrm>
            <a:off x="947340" y="1354303"/>
            <a:ext cx="7626816" cy="3065889"/>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indent="-274320">
              <a:buFont typeface="+mj-lt"/>
              <a:buAutoNum type="arabicPeriod" startAt="2"/>
            </a:pPr>
            <a:r>
              <a:rPr lang="en-US" sz="1800" b="1" dirty="0" smtClean="0">
                <a:solidFill>
                  <a:schemeClr val="accent5">
                    <a:lumMod val="10000"/>
                  </a:schemeClr>
                </a:solidFill>
                <a:latin typeface="Arial" panose="020B0604020202020204" pitchFamily="34" charset="0"/>
                <a:cs typeface="Arial" panose="020B0604020202020204" pitchFamily="34" charset="0"/>
              </a:rPr>
              <a:t>How </a:t>
            </a:r>
            <a:r>
              <a:rPr lang="en-US" sz="1800" b="1" dirty="0">
                <a:solidFill>
                  <a:schemeClr val="accent5">
                    <a:lumMod val="10000"/>
                  </a:schemeClr>
                </a:solidFill>
                <a:latin typeface="Arial" panose="020B0604020202020204" pitchFamily="34" charset="0"/>
                <a:cs typeface="Arial" panose="020B0604020202020204" pitchFamily="34" charset="0"/>
              </a:rPr>
              <a:t>would you provide care?</a:t>
            </a:r>
          </a:p>
          <a:p>
            <a:pPr marL="685800" lvl="1"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Have someone call 9-1-1.</a:t>
            </a:r>
          </a:p>
          <a:p>
            <a:pPr marL="685800" lvl="1"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Stand behind the victim with </a:t>
            </a:r>
            <a:r>
              <a:rPr lang="en-US" sz="1600" dirty="0" smtClean="0">
                <a:solidFill>
                  <a:schemeClr val="accent5">
                    <a:lumMod val="10000"/>
                  </a:schemeClr>
                </a:solidFill>
                <a:latin typeface="Arial" panose="020B0604020202020204" pitchFamily="34" charset="0"/>
                <a:cs typeface="Arial" panose="020B0604020202020204" pitchFamily="34" charset="0"/>
              </a:rPr>
              <a:t>1 </a:t>
            </a:r>
            <a:r>
              <a:rPr lang="en-US" sz="1600" dirty="0">
                <a:solidFill>
                  <a:schemeClr val="accent5">
                    <a:lumMod val="10000"/>
                  </a:schemeClr>
                </a:solidFill>
                <a:latin typeface="Arial" panose="020B0604020202020204" pitchFamily="34" charset="0"/>
                <a:cs typeface="Arial" panose="020B0604020202020204" pitchFamily="34" charset="0"/>
              </a:rPr>
              <a:t>leg forward between her legs.</a:t>
            </a:r>
          </a:p>
          <a:p>
            <a:pPr marL="685800" lvl="1"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Reach around her abdomen and locate her navel with a finger from </a:t>
            </a:r>
            <a:r>
              <a:rPr lang="en-US" sz="1600" dirty="0" smtClean="0">
                <a:solidFill>
                  <a:schemeClr val="accent5">
                    <a:lumMod val="10000"/>
                  </a:schemeClr>
                </a:solidFill>
                <a:latin typeface="Arial" panose="020B0604020202020204" pitchFamily="34" charset="0"/>
                <a:cs typeface="Arial" panose="020B0604020202020204" pitchFamily="34" charset="0"/>
              </a:rPr>
              <a:t>1 </a:t>
            </a:r>
            <a:r>
              <a:rPr lang="en-US" sz="1600" dirty="0">
                <a:solidFill>
                  <a:schemeClr val="accent5">
                    <a:lumMod val="10000"/>
                  </a:schemeClr>
                </a:solidFill>
                <a:latin typeface="Arial" panose="020B0604020202020204" pitchFamily="34" charset="0"/>
                <a:cs typeface="Arial" panose="020B0604020202020204" pitchFamily="34" charset="0"/>
              </a:rPr>
              <a:t>hand.</a:t>
            </a:r>
          </a:p>
          <a:p>
            <a:pPr marL="685800" lvl="1"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Make a fist with the other hand and place the thumb side of the fist against her abdomen just above the navel.</a:t>
            </a:r>
          </a:p>
          <a:p>
            <a:pPr marL="685800" lvl="1"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Grasp your fist with your other hand and thrust inward and upward into her abdomen with quick jerks. Continue abdominal thrusts until she expels the object or becomes unresponsive</a:t>
            </a:r>
            <a:r>
              <a:rPr lang="en-US" sz="1600" dirty="0" smtClean="0">
                <a:solidFill>
                  <a:schemeClr val="accent5">
                    <a:lumMod val="10000"/>
                  </a:schemeClr>
                </a:solidFill>
                <a:latin typeface="Arial" panose="020B0604020202020204" pitchFamily="34" charset="0"/>
                <a:cs typeface="Arial" panose="020B0604020202020204" pitchFamily="34" charset="0"/>
              </a:rPr>
              <a:t>.</a:t>
            </a:r>
            <a:endParaRPr lang="en-US" sz="1600" i="1" dirty="0">
              <a:solidFill>
                <a:schemeClr val="accent5">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9351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14323"/>
            <a:ext cx="7886700" cy="1514855"/>
          </a:xfrm>
        </p:spPr>
        <p:txBody>
          <a:bodyPr>
            <a:normAutofit/>
          </a:bodyPr>
          <a:lstStyle/>
          <a:p>
            <a:pPr marL="274320" indent="-274320">
              <a:lnSpc>
                <a:spcPct val="100000"/>
              </a:lnSpc>
              <a:spcBef>
                <a:spcPts val="0"/>
              </a:spcBef>
              <a:spcAft>
                <a:spcPts val="600"/>
              </a:spcAft>
              <a:buFont typeface="+mj-lt"/>
              <a:buAutoNum type="arabicPeriod" startAt="3"/>
            </a:pPr>
            <a:r>
              <a:rPr lang="en-US" sz="1800" b="1" dirty="0" smtClean="0"/>
              <a:t>How would </a:t>
            </a:r>
            <a:r>
              <a:rPr lang="en-US" sz="1800" b="1" dirty="0"/>
              <a:t>you provide care if the victim becomes unresponsive?</a:t>
            </a:r>
          </a:p>
          <a:p>
            <a:pPr marL="573087" lvl="1" indent="-285750">
              <a:lnSpc>
                <a:spcPct val="100000"/>
              </a:lnSpc>
              <a:spcBef>
                <a:spcPts val="0"/>
              </a:spcBef>
            </a:pPr>
            <a:r>
              <a:rPr lang="en-US" sz="1600" dirty="0" smtClean="0"/>
              <a:t>Lower </a:t>
            </a:r>
            <a:r>
              <a:rPr lang="en-US" sz="1600" dirty="0"/>
              <a:t>her to the ground, expose her chest, and start CPR by pumping the chest 30 times hard and fast.</a:t>
            </a:r>
          </a:p>
          <a:p>
            <a:pPr marL="573087" lvl="1" indent="-285750">
              <a:lnSpc>
                <a:spcPct val="100000"/>
              </a:lnSpc>
              <a:spcBef>
                <a:spcPts val="0"/>
              </a:spcBef>
            </a:pPr>
            <a:r>
              <a:rPr lang="en-US" sz="1600" dirty="0"/>
              <a:t>Look inside the mouth when opening the airway to give breaths and remove any object.</a:t>
            </a:r>
          </a:p>
          <a:p>
            <a:pPr marL="0" indent="0">
              <a:buNone/>
            </a:pPr>
            <a:endParaRPr lang="en-US" sz="1800" dirty="0"/>
          </a:p>
        </p:txBody>
      </p:sp>
      <p:sp>
        <p:nvSpPr>
          <p:cNvPr id="6" name="Title 5"/>
          <p:cNvSpPr>
            <a:spLocks noGrp="1"/>
          </p:cNvSpPr>
          <p:nvPr>
            <p:ph type="title"/>
          </p:nvPr>
        </p:nvSpPr>
        <p:spPr/>
        <p:txBody>
          <a:bodyPr>
            <a:noAutofit/>
          </a:bodyPr>
          <a:lstStyle/>
          <a:p>
            <a:r>
              <a:rPr lang="en-US" dirty="0"/>
              <a:t>Choking</a:t>
            </a:r>
            <a:br>
              <a:rPr lang="en-US" dirty="0"/>
            </a:br>
            <a:r>
              <a:rPr lang="en-US" sz="3200" dirty="0"/>
              <a:t>Scenario 1 </a:t>
            </a:r>
            <a:r>
              <a:rPr lang="en-US" sz="3200" b="1" dirty="0" smtClean="0"/>
              <a:t>Answer 3</a:t>
            </a:r>
            <a:endParaRPr lang="en-US" sz="3200" dirty="0"/>
          </a:p>
        </p:txBody>
      </p:sp>
    </p:spTree>
    <p:extLst>
      <p:ext uri="{BB962C8B-B14F-4D97-AF65-F5344CB8AC3E}">
        <p14:creationId xmlns:p14="http://schemas.microsoft.com/office/powerpoint/2010/main" val="24765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 </a:t>
            </a:r>
            <a:r>
              <a:rPr lang="en-US" altLang="en-US" sz="4400" dirty="0" smtClean="0"/>
              <a:t/>
            </a:r>
            <a:br>
              <a:rPr lang="en-US" altLang="en-US" sz="4400" dirty="0" smtClean="0"/>
            </a:br>
            <a:r>
              <a:rPr lang="en-US" sz="3200" dirty="0" smtClean="0"/>
              <a:t>Scenario 1</a:t>
            </a:r>
            <a:endParaRPr lang="en-US" sz="3200" dirty="0"/>
          </a:p>
        </p:txBody>
      </p:sp>
      <p:sp>
        <p:nvSpPr>
          <p:cNvPr id="3" name="Content Placeholder 2"/>
          <p:cNvSpPr>
            <a:spLocks noGrp="1"/>
          </p:cNvSpPr>
          <p:nvPr>
            <p:ph idx="1"/>
          </p:nvPr>
        </p:nvSpPr>
        <p:spPr>
          <a:xfrm>
            <a:off x="628650" y="1445129"/>
            <a:ext cx="7886700" cy="2253243"/>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T.M.M. Products, Inc. released a new nail gun, and all of its sales representatives were given nail guns to try out for the new product launch. </a:t>
            </a:r>
            <a:r>
              <a:rPr lang="en-US" sz="1600" dirty="0" smtClean="0"/>
              <a:t>Toby </a:t>
            </a:r>
            <a:r>
              <a:rPr lang="en-US" sz="1600" dirty="0"/>
              <a:t>Garrett, one of the sales reps, checked the function of the nail gun he was given about 15 times. Then he placed the gun on a table and began to read the manual. The gun fired a nail, which struck Toby in the shoulder. Toby knows you are trained in first aid and goes to you for help. </a:t>
            </a:r>
          </a:p>
          <a:p>
            <a:pPr marL="342900" indent="-342900" eaLnBrk="1" fontAlgn="auto" hangingPunct="1">
              <a:lnSpc>
                <a:spcPct val="100000"/>
              </a:lnSpc>
              <a:spcBef>
                <a:spcPts val="0"/>
              </a:spcBef>
              <a:buFont typeface="+mj-lt"/>
              <a:buAutoNum type="arabicPeriod"/>
              <a:defRPr/>
            </a:pPr>
            <a:r>
              <a:rPr lang="en-US" sz="1800" b="1" dirty="0"/>
              <a:t>What would you do before providing first aid?</a:t>
            </a:r>
          </a:p>
          <a:p>
            <a:pPr marL="342900" indent="-342900" eaLnBrk="1" fontAlgn="auto" hangingPunct="1">
              <a:lnSpc>
                <a:spcPct val="100000"/>
              </a:lnSpc>
              <a:spcBef>
                <a:spcPts val="0"/>
              </a:spcBef>
              <a:buFont typeface="+mj-lt"/>
              <a:buAutoNum type="arabicPeriod"/>
              <a:defRPr/>
            </a:pPr>
            <a:r>
              <a:rPr lang="en-US" sz="1800" b="1" dirty="0"/>
              <a:t>How would you provide care?</a:t>
            </a:r>
          </a:p>
          <a:p>
            <a:pPr marL="457189" lvl="1" indent="0" eaLnBrk="1" fontAlgn="auto" hangingPunct="1">
              <a:spcBef>
                <a:spcPts val="0"/>
              </a:spcBef>
              <a:buFont typeface="+mj-lt"/>
              <a:buNone/>
              <a:defRPr/>
            </a:pPr>
            <a:endParaRPr lang="en-US" sz="1800" dirty="0"/>
          </a:p>
          <a:p>
            <a:pPr marL="4572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1901201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a:t>
            </a:r>
            <a:r>
              <a:rPr lang="en-US" altLang="en-US" dirty="0" smtClean="0"/>
              <a:t>Care</a:t>
            </a:r>
            <a:r>
              <a:rPr lang="en-US" dirty="0"/>
              <a:t/>
            </a:r>
            <a:br>
              <a:rPr lang="en-US" dirty="0"/>
            </a:br>
            <a:r>
              <a:rPr lang="en-US" sz="3200" dirty="0"/>
              <a:t>Scenario </a:t>
            </a:r>
            <a:r>
              <a:rPr lang="en-US" sz="3200" dirty="0" smtClean="0"/>
              <a:t>1 </a:t>
            </a:r>
            <a:r>
              <a:rPr lang="en-US" sz="3200" b="1" dirty="0" smtClean="0"/>
              <a:t>Answer 1</a:t>
            </a:r>
            <a:endParaRPr lang="en-US" sz="3200" dirty="0"/>
          </a:p>
        </p:txBody>
      </p:sp>
      <p:sp>
        <p:nvSpPr>
          <p:cNvPr id="3" name="Content Placeholder 2"/>
          <p:cNvSpPr>
            <a:spLocks noGrp="1"/>
          </p:cNvSpPr>
          <p:nvPr>
            <p:ph idx="1"/>
          </p:nvPr>
        </p:nvSpPr>
        <p:spPr>
          <a:xfrm>
            <a:off x="628650" y="1930233"/>
            <a:ext cx="7886700" cy="1283035"/>
          </a:xfrm>
        </p:spPr>
        <p:txBody>
          <a:bodyPr rtlCol="0">
            <a:norm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Have Toby sit or lie down.</a:t>
            </a:r>
          </a:p>
          <a:p>
            <a:pPr lvl="1">
              <a:lnSpc>
                <a:spcPct val="100000"/>
              </a:lnSpc>
              <a:spcBef>
                <a:spcPts val="0"/>
              </a:spcBef>
              <a:defRPr/>
            </a:pPr>
            <a:r>
              <a:rPr lang="en-US" sz="1600" dirty="0"/>
              <a:t>Direct someone to call 9-1-1 and to bring the first aid kit.</a:t>
            </a:r>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2717990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a:t>
            </a:r>
            <a:r>
              <a:rPr lang="en-US" altLang="en-US" dirty="0" smtClean="0"/>
              <a:t>Care</a:t>
            </a:r>
            <a:r>
              <a:rPr lang="en-US" dirty="0"/>
              <a:t/>
            </a:r>
            <a:br>
              <a:rPr lang="en-US" dirty="0"/>
            </a:br>
            <a:r>
              <a:rPr lang="en-US" sz="3200" dirty="0"/>
              <a:t>Scenario </a:t>
            </a:r>
            <a:r>
              <a:rPr lang="en-US" sz="3200" dirty="0" smtClean="0"/>
              <a:t>1 </a:t>
            </a:r>
            <a:r>
              <a:rPr lang="en-US" sz="3200" b="1" dirty="0" smtClean="0"/>
              <a:t>Answer 2</a:t>
            </a:r>
            <a:endParaRPr lang="en-US" sz="3200" dirty="0"/>
          </a:p>
        </p:txBody>
      </p:sp>
      <p:sp>
        <p:nvSpPr>
          <p:cNvPr id="6" name="Content Placeholder 2"/>
          <p:cNvSpPr txBox="1">
            <a:spLocks/>
          </p:cNvSpPr>
          <p:nvPr/>
        </p:nvSpPr>
        <p:spPr>
          <a:xfrm>
            <a:off x="855663" y="1682661"/>
            <a:ext cx="7632700" cy="1778179"/>
          </a:xfrm>
          <a:prstGeom prst="rect">
            <a:avLst/>
          </a:prstGeom>
        </p:spPr>
        <p:txBody>
          <a:bodyPr>
            <a:norm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8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there is bleeding, apply direct pressure around the edges of the nail.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Stabilize the nail in place with large dressings.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Bandage the dressings in place. Be sure to support the nail while doing this.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Treat for shock by maintaining body temperature.</a:t>
            </a:r>
          </a:p>
          <a:p>
            <a:pPr marL="0" marR="0" lvl="0" indent="0" algn="l" defTabSz="457200" rtl="0" eaLnBrk="1" fontAlgn="auto" latinLnBrk="0" hangingPunct="1">
              <a:lnSpc>
                <a:spcPct val="100000"/>
              </a:lnSpc>
              <a:spcBef>
                <a:spcPts val="0"/>
              </a:spcBef>
              <a:spcAft>
                <a:spcPts val="600"/>
              </a:spcAft>
              <a:buClrTx/>
              <a:buSzTx/>
              <a:buNone/>
              <a:tabLst/>
              <a:defRPr/>
            </a:pPr>
            <a:endParaRPr kumimoji="0" lang="en-US" sz="12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641998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 </a:t>
            </a:r>
            <a:r>
              <a:rPr lang="en-US" altLang="en-US" dirty="0" smtClean="0"/>
              <a:t/>
            </a:r>
            <a:br>
              <a:rPr lang="en-US" altLang="en-US" dirty="0" smtClean="0"/>
            </a:br>
            <a:r>
              <a:rPr lang="en-US" sz="3200" dirty="0" smtClean="0"/>
              <a:t>Scenario 2</a:t>
            </a:r>
            <a:endParaRPr lang="en-US" sz="3200" dirty="0"/>
          </a:p>
        </p:txBody>
      </p:sp>
      <p:sp>
        <p:nvSpPr>
          <p:cNvPr id="3" name="Content Placeholder 2"/>
          <p:cNvSpPr>
            <a:spLocks noGrp="1"/>
          </p:cNvSpPr>
          <p:nvPr>
            <p:ph idx="1"/>
          </p:nvPr>
        </p:nvSpPr>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err="1" smtClean="0"/>
              <a:t>DeAnna</a:t>
            </a:r>
            <a:r>
              <a:rPr lang="en-US" sz="1600" dirty="0" smtClean="0"/>
              <a:t> </a:t>
            </a:r>
            <a:r>
              <a:rPr lang="en-US" sz="1600" dirty="0"/>
              <a:t>Adkins, an employee of the Bishop Distributing Company, was sent to set up a display of craft beer in your liquor store. </a:t>
            </a:r>
            <a:r>
              <a:rPr lang="en-US" sz="1600" dirty="0" smtClean="0"/>
              <a:t>She </a:t>
            </a:r>
            <a:r>
              <a:rPr lang="en-US" sz="1600" dirty="0"/>
              <a:t>began by attempting to put up a plastic banner on the wall. Because the wall had a 4-inch x 4-inch obstruction, </a:t>
            </a:r>
            <a:r>
              <a:rPr lang="en-US" sz="1600" dirty="0" smtClean="0"/>
              <a:t>she </a:t>
            </a:r>
            <a:r>
              <a:rPr lang="en-US" sz="1600" dirty="0"/>
              <a:t>realized </a:t>
            </a:r>
            <a:r>
              <a:rPr lang="en-US" sz="1600" dirty="0" smtClean="0"/>
              <a:t>she </a:t>
            </a:r>
            <a:r>
              <a:rPr lang="en-US" sz="1600" dirty="0"/>
              <a:t>would have to cut a hole in the banner to get it to lay flat. While using a box cutter to cut a hole in the banner, </a:t>
            </a:r>
            <a:r>
              <a:rPr lang="en-US" sz="1600" dirty="0" err="1" smtClean="0"/>
              <a:t>DeAnna</a:t>
            </a:r>
            <a:r>
              <a:rPr lang="en-US" sz="1600" dirty="0" smtClean="0"/>
              <a:t> accidentally </a:t>
            </a:r>
            <a:r>
              <a:rPr lang="en-US" sz="1600" dirty="0"/>
              <a:t>cut </a:t>
            </a:r>
            <a:r>
              <a:rPr lang="en-US" sz="1600" dirty="0" smtClean="0"/>
              <a:t>her </a:t>
            </a:r>
            <a:r>
              <a:rPr lang="en-US" sz="1600" dirty="0"/>
              <a:t>left middle finger. </a:t>
            </a:r>
          </a:p>
          <a:p>
            <a:pPr marL="0" indent="0" eaLnBrk="1" fontAlgn="auto" hangingPunct="1">
              <a:lnSpc>
                <a:spcPct val="100000"/>
              </a:lnSpc>
              <a:spcBef>
                <a:spcPts val="0"/>
              </a:spcBef>
              <a:spcAft>
                <a:spcPts val="600"/>
              </a:spcAft>
              <a:buFont typeface="+mj-lt"/>
              <a:buNone/>
              <a:defRPr/>
            </a:pPr>
            <a:r>
              <a:rPr lang="en-US" sz="1600" dirty="0"/>
              <a:t>Dean comes to you to ask for a band aid</a:t>
            </a:r>
            <a:r>
              <a:rPr lang="en-US" sz="1600" dirty="0" smtClean="0"/>
              <a:t>.</a:t>
            </a:r>
            <a:endParaRPr lang="en-US" sz="1600" dirty="0"/>
          </a:p>
          <a:p>
            <a:pPr marL="342900" indent="-342900" eaLnBrk="1" fontAlgn="auto" hangingPunct="1">
              <a:lnSpc>
                <a:spcPct val="100000"/>
              </a:lnSpc>
              <a:spcBef>
                <a:spcPts val="0"/>
              </a:spcBef>
              <a:buFont typeface="+mj-lt"/>
              <a:buAutoNum type="arabicPeriod"/>
              <a:defRPr/>
            </a:pPr>
            <a:r>
              <a:rPr lang="en-US" sz="1800" b="1" dirty="0"/>
              <a:t>What would you do before providing first aid?</a:t>
            </a:r>
          </a:p>
          <a:p>
            <a:pPr marL="342900" indent="-342900" eaLnBrk="1" fontAlgn="auto" hangingPunct="1">
              <a:lnSpc>
                <a:spcPct val="100000"/>
              </a:lnSpc>
              <a:spcBef>
                <a:spcPts val="0"/>
              </a:spcBef>
              <a:buFont typeface="+mj-lt"/>
              <a:buAutoNum type="arabicPeriod"/>
              <a:defRPr/>
            </a:pPr>
            <a:r>
              <a:rPr lang="en-US" sz="1800" b="1" dirty="0"/>
              <a:t>How would you provide care?</a:t>
            </a:r>
          </a:p>
          <a:p>
            <a:pPr marL="342900" indent="-342900" eaLnBrk="1" fontAlgn="auto" hangingPunct="1">
              <a:lnSpc>
                <a:spcPct val="100000"/>
              </a:lnSpc>
              <a:spcBef>
                <a:spcPts val="0"/>
              </a:spcBef>
              <a:buFont typeface="+mj-lt"/>
              <a:buAutoNum type="arabicPeriod"/>
              <a:defRPr/>
            </a:pPr>
            <a:r>
              <a:rPr lang="en-US" sz="1800" b="1" dirty="0"/>
              <a:t>What would you do after providing first aid?</a:t>
            </a:r>
          </a:p>
          <a:p>
            <a:pPr marL="457189" lvl="1" indent="0" eaLnBrk="1" fontAlgn="auto" hangingPunct="1">
              <a:spcBef>
                <a:spcPts val="0"/>
              </a:spcBef>
              <a:buFont typeface="+mj-lt"/>
              <a:buNone/>
              <a:defRPr/>
            </a:pPr>
            <a:endParaRPr lang="en-US" sz="1800" dirty="0"/>
          </a:p>
          <a:p>
            <a:pPr marL="4572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3468139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2 </a:t>
            </a:r>
            <a:r>
              <a:rPr lang="en-US" sz="3200" b="1" dirty="0" smtClean="0"/>
              <a:t>Answer 1</a:t>
            </a:r>
            <a:endParaRPr lang="en-US" sz="3200" dirty="0"/>
          </a:p>
        </p:txBody>
      </p:sp>
      <p:sp>
        <p:nvSpPr>
          <p:cNvPr id="3" name="Content Placeholder 2"/>
          <p:cNvSpPr>
            <a:spLocks noGrp="1"/>
          </p:cNvSpPr>
          <p:nvPr>
            <p:ph idx="1"/>
          </p:nvPr>
        </p:nvSpPr>
        <p:spPr>
          <a:xfrm>
            <a:off x="628650" y="1715585"/>
            <a:ext cx="7886700" cy="1712331"/>
          </a:xfrm>
        </p:spPr>
        <p:txBody>
          <a:bodyPr rtlCol="0">
            <a:norm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Direct </a:t>
            </a:r>
            <a:r>
              <a:rPr lang="en-US" sz="1600" dirty="0" err="1" smtClean="0"/>
              <a:t>DeAnna</a:t>
            </a:r>
            <a:r>
              <a:rPr lang="en-US" sz="1600" dirty="0" smtClean="0"/>
              <a:t> </a:t>
            </a:r>
            <a:r>
              <a:rPr lang="en-US" sz="1600" dirty="0"/>
              <a:t>to sit down and to put direct pressure on </a:t>
            </a:r>
            <a:r>
              <a:rPr lang="en-US" sz="1600" dirty="0" smtClean="0"/>
              <a:t>her </a:t>
            </a:r>
            <a:r>
              <a:rPr lang="en-US" sz="1600" dirty="0"/>
              <a:t>wound while you get the first aid kit.</a:t>
            </a:r>
          </a:p>
          <a:p>
            <a:pPr lvl="1">
              <a:lnSpc>
                <a:spcPct val="100000"/>
              </a:lnSpc>
              <a:spcBef>
                <a:spcPts val="0"/>
              </a:spcBef>
              <a:defRPr/>
            </a:pPr>
            <a:r>
              <a:rPr lang="en-US" sz="1600" dirty="0"/>
              <a:t>Ask a store employee to block off the area where the injury occurred and to look for any bloody areas for clean-up.</a:t>
            </a:r>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7184744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3_Custom Design">
  <a:themeElements>
    <a:clrScheme name="Custom 11">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2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35228</TotalTime>
  <Words>3380</Words>
  <Application>Microsoft Office PowerPoint</Application>
  <PresentationFormat>On-screen Show (16:9)</PresentationFormat>
  <Paragraphs>225</Paragraphs>
  <Slides>45</Slides>
  <Notes>4</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45</vt:i4>
      </vt:variant>
    </vt:vector>
  </HeadingPairs>
  <TitlesOfParts>
    <vt:vector size="60" baseType="lpstr">
      <vt:lpstr>Arial</vt:lpstr>
      <vt:lpstr>Calibri</vt:lpstr>
      <vt:lpstr>Roboto</vt:lpstr>
      <vt:lpstr>Roboto Condensed</vt:lpstr>
      <vt:lpstr>Roboto Condensed Light</vt:lpstr>
      <vt:lpstr>1_Office Theme</vt:lpstr>
      <vt:lpstr>1_Custom Design</vt:lpstr>
      <vt:lpstr>8_Custom Design</vt:lpstr>
      <vt:lpstr>9_Custom Design</vt:lpstr>
      <vt:lpstr>6_Custom Design</vt:lpstr>
      <vt:lpstr>10_Custom Design</vt:lpstr>
      <vt:lpstr>11_Custom Design</vt:lpstr>
      <vt:lpstr>12_Custom Design</vt:lpstr>
      <vt:lpstr>7_Custom Design</vt:lpstr>
      <vt:lpstr>13_Custom Design</vt:lpstr>
      <vt:lpstr>Case Scenarios for Customizing Your Training </vt:lpstr>
      <vt:lpstr>FA/CPR/AED Case Scenarios WHOLESALE TRADE  </vt:lpstr>
      <vt:lpstr>Scenario Guide</vt:lpstr>
      <vt:lpstr>Bleeding and Wound Care Scenarios</vt:lpstr>
      <vt:lpstr>Bleeding and Wound Care  Scenario 1</vt:lpstr>
      <vt:lpstr>Bleeding and Wound Care Scenario 1 Answer 1</vt:lpstr>
      <vt:lpstr>Bleeding and Wound Care Scenario 1 Answer 2</vt:lpstr>
      <vt:lpstr>Bleeding and Wound Care  Scenario 2</vt:lpstr>
      <vt:lpstr>Bleeding and Wound Care Scenario 2 Answer 1</vt:lpstr>
      <vt:lpstr>Bleeding and Wound Care Scenario 2 Answer 2</vt:lpstr>
      <vt:lpstr>Bleeding and Wound Care  Scenario 2 Answer 3</vt:lpstr>
      <vt:lpstr>Bleeding and Wound Care Scenario 3 Continues on next page</vt:lpstr>
      <vt:lpstr>Bleeding and Wound Care Scenario 3 Continued</vt:lpstr>
      <vt:lpstr>Bleeding and Wound Care Scenario 3 Answer 1</vt:lpstr>
      <vt:lpstr>Bleeding and Wound Care Scenario 3 Answer 2</vt:lpstr>
      <vt:lpstr>Burns Scenarios</vt:lpstr>
      <vt:lpstr>Burns Scenario 1</vt:lpstr>
      <vt:lpstr>Burns Scenario 1 Answer 1</vt:lpstr>
      <vt:lpstr>Burns Scenario 1 Answer</vt:lpstr>
      <vt:lpstr>Bone, Joint and Muscle Injuries Scenarios</vt:lpstr>
      <vt:lpstr>Bone, Joint and Muscle Injuries Scenario 1</vt:lpstr>
      <vt:lpstr>Bone, Joint and Muscle Injuries Scenario 1 Answer 1</vt:lpstr>
      <vt:lpstr>Bone, Joint and Muscle Injuries Scenario 1 Answer 2</vt:lpstr>
      <vt:lpstr>Sudden Illness Scenarios</vt:lpstr>
      <vt:lpstr>Sudden Illness Scenario 1</vt:lpstr>
      <vt:lpstr>Sudden Illness Scenario 1 Answer 1</vt:lpstr>
      <vt:lpstr>Sudden Illness Scenario 1 Answer 2</vt:lpstr>
      <vt:lpstr>Cold and Heat Injuries Scenarios</vt:lpstr>
      <vt:lpstr>Cold and Heat Injuries Scenario 1</vt:lpstr>
      <vt:lpstr>Cold and Heat Injuries Scenario 1 Answer 1</vt:lpstr>
      <vt:lpstr>Cold and Heat Injuries Scenario 1 Answer 2</vt:lpstr>
      <vt:lpstr>CPR and AED Scenarios</vt:lpstr>
      <vt:lpstr>CPR and AED Scenario 1, Part 1</vt:lpstr>
      <vt:lpstr>CPR and AED Scenario 1 Answer 1</vt:lpstr>
      <vt:lpstr>CPR and AED Scenario 1 Answer 2</vt:lpstr>
      <vt:lpstr>CPR and AED Scenario 1 Part 2</vt:lpstr>
      <vt:lpstr>CPR and AED Scenario 1 Part 2 Answer 1</vt:lpstr>
      <vt:lpstr>CPR and AED Scenario 2</vt:lpstr>
      <vt:lpstr>CPR and AED  Scenario 2 Answer 1</vt:lpstr>
      <vt:lpstr>CPR and AED  Scenario 2 Answer 2</vt:lpstr>
      <vt:lpstr>Choking  Scenarios</vt:lpstr>
      <vt:lpstr>Choking Scenario 1</vt:lpstr>
      <vt:lpstr>Choking Scenario 1 Answer</vt:lpstr>
      <vt:lpstr>Choking Scenario 1 Answer 2</vt:lpstr>
      <vt:lpstr>Choking Scenario 1 Answer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Edge</dc:creator>
  <cp:lastModifiedBy>Pam Twilegar</cp:lastModifiedBy>
  <cp:revision>1022</cp:revision>
  <cp:lastPrinted>2018-08-08T16:28:35Z</cp:lastPrinted>
  <dcterms:created xsi:type="dcterms:W3CDTF">2012-04-15T17:48:32Z</dcterms:created>
  <dcterms:modified xsi:type="dcterms:W3CDTF">2023-06-21T20:03:20Z</dcterms:modified>
</cp:coreProperties>
</file>