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3"/>
  </p:notesMasterIdLst>
  <p:sldIdLst>
    <p:sldId id="256" r:id="rId6"/>
    <p:sldId id="257" r:id="rId7"/>
    <p:sldId id="290" r:id="rId8"/>
    <p:sldId id="279" r:id="rId9"/>
    <p:sldId id="280" r:id="rId10"/>
    <p:sldId id="278" r:id="rId11"/>
    <p:sldId id="277" r:id="rId12"/>
    <p:sldId id="275" r:id="rId13"/>
    <p:sldId id="286" r:id="rId14"/>
    <p:sldId id="285" r:id="rId15"/>
    <p:sldId id="284" r:id="rId16"/>
    <p:sldId id="283" r:id="rId17"/>
    <p:sldId id="287" r:id="rId18"/>
    <p:sldId id="288" r:id="rId19"/>
    <p:sldId id="291" r:id="rId20"/>
    <p:sldId id="292" r:id="rId21"/>
    <p:sldId id="289"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C10"/>
    <a:srgbClr val="0C2E0C"/>
    <a:srgbClr val="006600"/>
    <a:srgbClr val="305E30"/>
    <a:srgbClr val="0D0B0B"/>
    <a:srgbClr val="9D8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78705" autoAdjust="0"/>
  </p:normalViewPr>
  <p:slideViewPr>
    <p:cSldViewPr>
      <p:cViewPr varScale="1">
        <p:scale>
          <a:sx n="57" d="100"/>
          <a:sy n="57" d="100"/>
        </p:scale>
        <p:origin x="190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23B02-13A4-45B3-B09D-E82123ADCF87}"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n-US"/>
        </a:p>
      </dgm:t>
    </dgm:pt>
    <dgm:pt modelId="{AB16AC93-83B5-47E7-9A90-552BF1A1CCF1}">
      <dgm:prSet phldrT="[Text]" custT="1"/>
      <dgm:spPr/>
      <dgm:t>
        <a:bodyPr/>
        <a:lstStyle/>
        <a:p>
          <a:r>
            <a:rPr lang="en-US" sz="2000" dirty="0" smtClean="0"/>
            <a:t>Clean &amp; wipe down shared surfaces such as countertops, keyboards &amp; phones</a:t>
          </a:r>
          <a:endParaRPr lang="en-US" sz="2000" dirty="0"/>
        </a:p>
      </dgm:t>
    </dgm:pt>
    <dgm:pt modelId="{2B752C3A-C75B-4894-8A25-ACBB0E39F606}" type="parTrans" cxnId="{D0DB8482-4A04-4F9D-8D20-2BEDA9DA2BDA}">
      <dgm:prSet/>
      <dgm:spPr/>
      <dgm:t>
        <a:bodyPr/>
        <a:lstStyle/>
        <a:p>
          <a:endParaRPr lang="en-US"/>
        </a:p>
      </dgm:t>
    </dgm:pt>
    <dgm:pt modelId="{2D840E97-1481-4A15-8E84-3B6538D7082B}" type="sibTrans" cxnId="{D0DB8482-4A04-4F9D-8D20-2BEDA9DA2BDA}">
      <dgm:prSet/>
      <dgm:spPr/>
      <dgm:t>
        <a:bodyPr/>
        <a:lstStyle/>
        <a:p>
          <a:endParaRPr lang="en-US"/>
        </a:p>
      </dgm:t>
    </dgm:pt>
    <dgm:pt modelId="{3C4C66F1-358E-471D-AC40-18AD49B10AC0}">
      <dgm:prSet phldrT="[Text]" custT="1"/>
      <dgm:spPr/>
      <dgm:t>
        <a:bodyPr/>
        <a:lstStyle/>
        <a:p>
          <a:r>
            <a:rPr lang="en-US" sz="2000" dirty="0" smtClean="0"/>
            <a:t>Avoid touching your mouth, nose &amp; eyes, &amp; wash hands thoroughly and often</a:t>
          </a:r>
          <a:endParaRPr lang="en-US" sz="2000" dirty="0"/>
        </a:p>
      </dgm:t>
    </dgm:pt>
    <dgm:pt modelId="{8A990A2C-DDB2-48BA-9DD9-A4DCC2966090}" type="parTrans" cxnId="{F7640FA0-5BFB-41E0-97C8-80C28C4D534D}">
      <dgm:prSet/>
      <dgm:spPr/>
      <dgm:t>
        <a:bodyPr/>
        <a:lstStyle/>
        <a:p>
          <a:endParaRPr lang="en-US"/>
        </a:p>
      </dgm:t>
    </dgm:pt>
    <dgm:pt modelId="{E6D69A99-B267-40B4-B376-8DD05B740849}" type="sibTrans" cxnId="{F7640FA0-5BFB-41E0-97C8-80C28C4D534D}">
      <dgm:prSet/>
      <dgm:spPr/>
      <dgm:t>
        <a:bodyPr/>
        <a:lstStyle/>
        <a:p>
          <a:endParaRPr lang="en-US"/>
        </a:p>
      </dgm:t>
    </dgm:pt>
    <dgm:pt modelId="{63A7AF51-5A67-4C16-898B-D74D39FAA77E}">
      <dgm:prSet phldrT="[Text]" custT="1"/>
      <dgm:spPr/>
      <dgm:t>
        <a:bodyPr/>
        <a:lstStyle/>
        <a:p>
          <a:pPr marL="0" marR="0" indent="0" defTabSz="889000" eaLnBrk="1" fontAlgn="auto" latinLnBrk="0" hangingPunct="1">
            <a:lnSpc>
              <a:spcPct val="90000"/>
            </a:lnSpc>
            <a:spcBef>
              <a:spcPct val="0"/>
            </a:spcBef>
            <a:spcAft>
              <a:spcPct val="35000"/>
            </a:spcAft>
            <a:buClrTx/>
            <a:buSzTx/>
            <a:buFontTx/>
            <a:buNone/>
            <a:tabLst/>
            <a:defRPr/>
          </a:pPr>
          <a:endParaRPr lang="en-US" sz="2000" dirty="0" smtClean="0"/>
        </a:p>
        <a:p>
          <a:pPr marL="0" marR="0" indent="0" defTabSz="889000" eaLnBrk="1" fontAlgn="auto" latinLnBrk="0" hangingPunct="1">
            <a:lnSpc>
              <a:spcPct val="90000"/>
            </a:lnSpc>
            <a:spcBef>
              <a:spcPct val="0"/>
            </a:spcBef>
            <a:spcAft>
              <a:spcPct val="35000"/>
            </a:spcAft>
            <a:buClrTx/>
            <a:buSzTx/>
            <a:buFontTx/>
            <a:buNone/>
            <a:tabLst/>
            <a:defRPr/>
          </a:pPr>
          <a:r>
            <a:rPr lang="en-US" sz="2000" dirty="0" smtClean="0"/>
            <a:t>Drink plenty of water to stay hydrated</a:t>
          </a:r>
        </a:p>
        <a:p>
          <a:pPr defTabSz="889000">
            <a:lnSpc>
              <a:spcPct val="90000"/>
            </a:lnSpc>
            <a:spcBef>
              <a:spcPct val="0"/>
            </a:spcBef>
            <a:spcAft>
              <a:spcPct val="35000"/>
            </a:spcAft>
          </a:pPr>
          <a:endParaRPr lang="en-US" sz="2000" dirty="0"/>
        </a:p>
      </dgm:t>
    </dgm:pt>
    <dgm:pt modelId="{32AEC9BD-43A0-4D18-BDFD-CBE38DB93790}" type="parTrans" cxnId="{AD6CE740-F034-4F0A-95C5-C895719B3F29}">
      <dgm:prSet/>
      <dgm:spPr/>
      <dgm:t>
        <a:bodyPr/>
        <a:lstStyle/>
        <a:p>
          <a:endParaRPr lang="en-US"/>
        </a:p>
      </dgm:t>
    </dgm:pt>
    <dgm:pt modelId="{78900ECF-35CE-40A9-83C6-C0933D20649C}" type="sibTrans" cxnId="{AD6CE740-F034-4F0A-95C5-C895719B3F29}">
      <dgm:prSet/>
      <dgm:spPr/>
      <dgm:t>
        <a:bodyPr/>
        <a:lstStyle/>
        <a:p>
          <a:endParaRPr lang="en-US"/>
        </a:p>
      </dgm:t>
    </dgm:pt>
    <dgm:pt modelId="{35ECC7D7-C3F0-45A5-8D06-78FAF97A151A}">
      <dgm:prSet custT="1"/>
      <dgm:spPr/>
      <dgm:t>
        <a:bodyPr/>
        <a:lstStyle/>
        <a:p>
          <a:pPr defTabSz="755650">
            <a:lnSpc>
              <a:spcPct val="90000"/>
            </a:lnSpc>
            <a:spcBef>
              <a:spcPct val="0"/>
            </a:spcBef>
            <a:spcAft>
              <a:spcPct val="35000"/>
            </a:spcAft>
          </a:pPr>
          <a:r>
            <a:rPr lang="en-US" sz="2000" dirty="0" smtClean="0"/>
            <a:t>Get a flu shot if possible – it’s most important for children &amp; elderly </a:t>
          </a:r>
          <a:endParaRPr lang="en-US" sz="2000" dirty="0"/>
        </a:p>
      </dgm:t>
    </dgm:pt>
    <dgm:pt modelId="{A7C4B7F9-838C-4A8F-9E90-B20420035255}" type="parTrans" cxnId="{FE788BA3-529A-4B48-A075-82EDA467A6C1}">
      <dgm:prSet/>
      <dgm:spPr/>
      <dgm:t>
        <a:bodyPr/>
        <a:lstStyle/>
        <a:p>
          <a:endParaRPr lang="en-US"/>
        </a:p>
      </dgm:t>
    </dgm:pt>
    <dgm:pt modelId="{9CFF98BB-230E-4C90-A189-C2C3D38C62F3}" type="sibTrans" cxnId="{FE788BA3-529A-4B48-A075-82EDA467A6C1}">
      <dgm:prSet/>
      <dgm:spPr/>
      <dgm:t>
        <a:bodyPr/>
        <a:lstStyle/>
        <a:p>
          <a:endParaRPr lang="en-US"/>
        </a:p>
      </dgm:t>
    </dgm:pt>
    <dgm:pt modelId="{DE0A8495-C8F0-4C07-A576-AF3AD880D357}">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000" dirty="0" smtClean="0"/>
        </a:p>
        <a:p>
          <a:pPr marL="0" marR="0" indent="0" defTabSz="914400" eaLnBrk="1" fontAlgn="auto" latinLnBrk="0" hangingPunct="1">
            <a:lnSpc>
              <a:spcPct val="100000"/>
            </a:lnSpc>
            <a:spcBef>
              <a:spcPts val="0"/>
            </a:spcBef>
            <a:spcAft>
              <a:spcPts val="0"/>
            </a:spcAft>
            <a:buClrTx/>
            <a:buSzTx/>
            <a:buFontTx/>
            <a:buNone/>
            <a:tabLst/>
            <a:defRPr/>
          </a:pPr>
          <a:r>
            <a:rPr lang="en-US" sz="2000" dirty="0" smtClean="0"/>
            <a:t>Ask your doctor about vitamin supplements to help support your immune system</a:t>
          </a:r>
        </a:p>
        <a:p>
          <a:pPr defTabSz="800100">
            <a:lnSpc>
              <a:spcPct val="90000"/>
            </a:lnSpc>
            <a:spcBef>
              <a:spcPct val="0"/>
            </a:spcBef>
            <a:spcAft>
              <a:spcPct val="35000"/>
            </a:spcAft>
          </a:pPr>
          <a:endParaRPr lang="en-US" sz="2000" dirty="0"/>
        </a:p>
      </dgm:t>
    </dgm:pt>
    <dgm:pt modelId="{63B9ABAC-A33A-4125-9BA7-2B1A50E6F791}" type="parTrans" cxnId="{A38CE2F0-A6A6-4BD8-A4C5-3A4839C0D61D}">
      <dgm:prSet/>
      <dgm:spPr/>
      <dgm:t>
        <a:bodyPr/>
        <a:lstStyle/>
        <a:p>
          <a:endParaRPr lang="en-US"/>
        </a:p>
      </dgm:t>
    </dgm:pt>
    <dgm:pt modelId="{C74B4A02-2F3C-4CDE-A9B1-1797919BAE4F}" type="sibTrans" cxnId="{A38CE2F0-A6A6-4BD8-A4C5-3A4839C0D61D}">
      <dgm:prSet/>
      <dgm:spPr/>
      <dgm:t>
        <a:bodyPr/>
        <a:lstStyle/>
        <a:p>
          <a:endParaRPr lang="en-US"/>
        </a:p>
      </dgm:t>
    </dgm:pt>
    <dgm:pt modelId="{E9330F84-4AFE-46FC-9288-5FBCD6737DF1}">
      <dgm:prSet custT="1"/>
      <dgm:spPr/>
      <dgm:t>
        <a:bodyPr/>
        <a:lstStyle/>
        <a:p>
          <a:pPr defTabSz="800100">
            <a:lnSpc>
              <a:spcPct val="90000"/>
            </a:lnSpc>
            <a:spcBef>
              <a:spcPct val="0"/>
            </a:spcBef>
            <a:spcAft>
              <a:spcPct val="35000"/>
            </a:spcAft>
          </a:pPr>
          <a:r>
            <a:rPr lang="en-US" sz="2000" dirty="0" smtClean="0"/>
            <a:t>Try to avoid people who are sick &amp; know when to stay home if you become sick </a:t>
          </a:r>
          <a:endParaRPr lang="en-US" sz="2000" dirty="0"/>
        </a:p>
      </dgm:t>
    </dgm:pt>
    <dgm:pt modelId="{77940343-DBFE-42F9-B60B-508C125A17BF}" type="parTrans" cxnId="{95CC0329-785E-4314-BE51-B757E95FCE91}">
      <dgm:prSet/>
      <dgm:spPr/>
      <dgm:t>
        <a:bodyPr/>
        <a:lstStyle/>
        <a:p>
          <a:endParaRPr lang="en-US"/>
        </a:p>
      </dgm:t>
    </dgm:pt>
    <dgm:pt modelId="{DD59B274-DCEE-4B8D-B067-10F2B5CFEE91}" type="sibTrans" cxnId="{95CC0329-785E-4314-BE51-B757E95FCE91}">
      <dgm:prSet/>
      <dgm:spPr/>
      <dgm:t>
        <a:bodyPr/>
        <a:lstStyle/>
        <a:p>
          <a:endParaRPr lang="en-US"/>
        </a:p>
      </dgm:t>
    </dgm:pt>
    <dgm:pt modelId="{6844CB27-BDB5-4661-97CC-421612FACB8A}">
      <dgm:prSet custT="1"/>
      <dgm:spPr/>
      <dgm:t>
        <a:bodyPr/>
        <a:lstStyle/>
        <a:p>
          <a:r>
            <a:rPr lang="en-US" sz="2000" dirty="0" smtClean="0"/>
            <a:t>Exercise moderately to maintain a healthy immune system </a:t>
          </a:r>
          <a:endParaRPr lang="en-US" sz="2000" dirty="0"/>
        </a:p>
      </dgm:t>
    </dgm:pt>
    <dgm:pt modelId="{82603BA6-68CA-427E-9B9E-FDFC24806DCE}" type="parTrans" cxnId="{2DAF4A0B-7186-4DC4-941C-68E246BD0DFB}">
      <dgm:prSet/>
      <dgm:spPr/>
      <dgm:t>
        <a:bodyPr/>
        <a:lstStyle/>
        <a:p>
          <a:endParaRPr lang="en-US"/>
        </a:p>
      </dgm:t>
    </dgm:pt>
    <dgm:pt modelId="{0817DD15-BF38-44B4-8138-B4FD31C0E95A}" type="sibTrans" cxnId="{2DAF4A0B-7186-4DC4-941C-68E246BD0DFB}">
      <dgm:prSet/>
      <dgm:spPr/>
      <dgm:t>
        <a:bodyPr/>
        <a:lstStyle/>
        <a:p>
          <a:endParaRPr lang="en-US"/>
        </a:p>
      </dgm:t>
    </dgm:pt>
    <dgm:pt modelId="{B87A677D-AAA1-4740-9463-82856E8FE3DD}">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dirty="0" smtClean="0"/>
            <a:t>Eat healthy foods to strengthen your immune system</a:t>
          </a:r>
        </a:p>
      </dgm:t>
    </dgm:pt>
    <dgm:pt modelId="{025556B4-7842-4ECA-9A38-CA1B8E4A150E}" type="parTrans" cxnId="{990C72A9-9079-4D84-99F2-7102CD32161D}">
      <dgm:prSet/>
      <dgm:spPr/>
      <dgm:t>
        <a:bodyPr/>
        <a:lstStyle/>
        <a:p>
          <a:endParaRPr lang="en-US"/>
        </a:p>
      </dgm:t>
    </dgm:pt>
    <dgm:pt modelId="{82B93B66-6997-4390-90F6-B179E1A265F2}" type="sibTrans" cxnId="{990C72A9-9079-4D84-99F2-7102CD32161D}">
      <dgm:prSet/>
      <dgm:spPr/>
      <dgm:t>
        <a:bodyPr/>
        <a:lstStyle/>
        <a:p>
          <a:endParaRPr lang="en-US"/>
        </a:p>
      </dgm:t>
    </dgm:pt>
    <dgm:pt modelId="{06DDC144-FB1F-4775-B88A-35E8AB28248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dirty="0" smtClean="0"/>
            <a:t>Get plenty of rest</a:t>
          </a:r>
        </a:p>
        <a:p>
          <a:endParaRPr lang="en-US" sz="2000" dirty="0"/>
        </a:p>
      </dgm:t>
    </dgm:pt>
    <dgm:pt modelId="{1383CD51-9B10-4E50-A92A-E0C1A0E26CF3}" type="parTrans" cxnId="{335582ED-38FD-40BB-9D3C-BEAC307AD64D}">
      <dgm:prSet/>
      <dgm:spPr/>
      <dgm:t>
        <a:bodyPr/>
        <a:lstStyle/>
        <a:p>
          <a:endParaRPr lang="en-US"/>
        </a:p>
      </dgm:t>
    </dgm:pt>
    <dgm:pt modelId="{75F30C25-D611-44FB-B2C0-909D387B9B61}" type="sibTrans" cxnId="{335582ED-38FD-40BB-9D3C-BEAC307AD64D}">
      <dgm:prSet/>
      <dgm:spPr/>
      <dgm:t>
        <a:bodyPr/>
        <a:lstStyle/>
        <a:p>
          <a:endParaRPr lang="en-US"/>
        </a:p>
      </dgm:t>
    </dgm:pt>
    <dgm:pt modelId="{B501FF39-89EF-44B4-B102-A194D6A9E95E}" type="pres">
      <dgm:prSet presAssocID="{EAA23B02-13A4-45B3-B09D-E82123ADCF87}" presName="diagram" presStyleCnt="0">
        <dgm:presLayoutVars>
          <dgm:dir/>
          <dgm:resizeHandles val="exact"/>
        </dgm:presLayoutVars>
      </dgm:prSet>
      <dgm:spPr/>
      <dgm:t>
        <a:bodyPr/>
        <a:lstStyle/>
        <a:p>
          <a:endParaRPr lang="en-US"/>
        </a:p>
      </dgm:t>
    </dgm:pt>
    <dgm:pt modelId="{2CA3A255-2A8A-494C-917D-D00CEB5FF353}" type="pres">
      <dgm:prSet presAssocID="{AB16AC93-83B5-47E7-9A90-552BF1A1CCF1}" presName="node" presStyleLbl="node1" presStyleIdx="0" presStyleCnt="9">
        <dgm:presLayoutVars>
          <dgm:bulletEnabled val="1"/>
        </dgm:presLayoutVars>
      </dgm:prSet>
      <dgm:spPr/>
      <dgm:t>
        <a:bodyPr/>
        <a:lstStyle/>
        <a:p>
          <a:endParaRPr lang="en-US"/>
        </a:p>
      </dgm:t>
    </dgm:pt>
    <dgm:pt modelId="{F02EB86D-4378-4EF5-A4B3-3EAA53180330}" type="pres">
      <dgm:prSet presAssocID="{2D840E97-1481-4A15-8E84-3B6538D7082B}" presName="sibTrans" presStyleCnt="0"/>
      <dgm:spPr/>
    </dgm:pt>
    <dgm:pt modelId="{105AFF61-580D-48EE-B552-78DF388FD116}" type="pres">
      <dgm:prSet presAssocID="{3C4C66F1-358E-471D-AC40-18AD49B10AC0}" presName="node" presStyleLbl="node1" presStyleIdx="1" presStyleCnt="9">
        <dgm:presLayoutVars>
          <dgm:bulletEnabled val="1"/>
        </dgm:presLayoutVars>
      </dgm:prSet>
      <dgm:spPr/>
      <dgm:t>
        <a:bodyPr/>
        <a:lstStyle/>
        <a:p>
          <a:endParaRPr lang="en-US"/>
        </a:p>
      </dgm:t>
    </dgm:pt>
    <dgm:pt modelId="{B9B148B4-D06A-4783-A9E4-6FC7A2637F0F}" type="pres">
      <dgm:prSet presAssocID="{E6D69A99-B267-40B4-B376-8DD05B740849}" presName="sibTrans" presStyleCnt="0"/>
      <dgm:spPr/>
    </dgm:pt>
    <dgm:pt modelId="{DF44524A-BEAF-429E-B446-ADF0F5DE1129}" type="pres">
      <dgm:prSet presAssocID="{35ECC7D7-C3F0-45A5-8D06-78FAF97A151A}" presName="node" presStyleLbl="node1" presStyleIdx="2" presStyleCnt="9">
        <dgm:presLayoutVars>
          <dgm:bulletEnabled val="1"/>
        </dgm:presLayoutVars>
      </dgm:prSet>
      <dgm:spPr/>
      <dgm:t>
        <a:bodyPr/>
        <a:lstStyle/>
        <a:p>
          <a:endParaRPr lang="en-US"/>
        </a:p>
      </dgm:t>
    </dgm:pt>
    <dgm:pt modelId="{7750928E-7B08-42C5-8C2A-9D52A2D204C0}" type="pres">
      <dgm:prSet presAssocID="{9CFF98BB-230E-4C90-A189-C2C3D38C62F3}" presName="sibTrans" presStyleCnt="0"/>
      <dgm:spPr/>
    </dgm:pt>
    <dgm:pt modelId="{77E930DC-00AE-4174-AC5D-7A2EB1086272}" type="pres">
      <dgm:prSet presAssocID="{B87A677D-AAA1-4740-9463-82856E8FE3DD}" presName="node" presStyleLbl="node1" presStyleIdx="3" presStyleCnt="9">
        <dgm:presLayoutVars>
          <dgm:bulletEnabled val="1"/>
        </dgm:presLayoutVars>
      </dgm:prSet>
      <dgm:spPr/>
      <dgm:t>
        <a:bodyPr/>
        <a:lstStyle/>
        <a:p>
          <a:endParaRPr lang="en-US"/>
        </a:p>
      </dgm:t>
    </dgm:pt>
    <dgm:pt modelId="{CAF175D0-B800-4BED-9AE4-234E7FCBB065}" type="pres">
      <dgm:prSet presAssocID="{82B93B66-6997-4390-90F6-B179E1A265F2}" presName="sibTrans" presStyleCnt="0"/>
      <dgm:spPr/>
    </dgm:pt>
    <dgm:pt modelId="{C6003B38-D43F-40CD-9B94-9DE71978F6FD}" type="pres">
      <dgm:prSet presAssocID="{6844CB27-BDB5-4661-97CC-421612FACB8A}" presName="node" presStyleLbl="node1" presStyleIdx="4" presStyleCnt="9">
        <dgm:presLayoutVars>
          <dgm:bulletEnabled val="1"/>
        </dgm:presLayoutVars>
      </dgm:prSet>
      <dgm:spPr/>
      <dgm:t>
        <a:bodyPr/>
        <a:lstStyle/>
        <a:p>
          <a:endParaRPr lang="en-US"/>
        </a:p>
      </dgm:t>
    </dgm:pt>
    <dgm:pt modelId="{3CD67B80-08DA-4992-AF41-7A9403981F23}" type="pres">
      <dgm:prSet presAssocID="{0817DD15-BF38-44B4-8138-B4FD31C0E95A}" presName="sibTrans" presStyleCnt="0"/>
      <dgm:spPr/>
    </dgm:pt>
    <dgm:pt modelId="{232B73C4-3BDC-4525-B301-4F683495CFBA}" type="pres">
      <dgm:prSet presAssocID="{DE0A8495-C8F0-4C07-A576-AF3AD880D357}" presName="node" presStyleLbl="node1" presStyleIdx="5" presStyleCnt="9">
        <dgm:presLayoutVars>
          <dgm:bulletEnabled val="1"/>
        </dgm:presLayoutVars>
      </dgm:prSet>
      <dgm:spPr/>
      <dgm:t>
        <a:bodyPr/>
        <a:lstStyle/>
        <a:p>
          <a:endParaRPr lang="en-US"/>
        </a:p>
      </dgm:t>
    </dgm:pt>
    <dgm:pt modelId="{70EE0BDB-6885-48C9-B81A-1F3F18A51CC1}" type="pres">
      <dgm:prSet presAssocID="{C74B4A02-2F3C-4CDE-A9B1-1797919BAE4F}" presName="sibTrans" presStyleCnt="0"/>
      <dgm:spPr/>
    </dgm:pt>
    <dgm:pt modelId="{18207C25-FE35-47D3-880D-01A11E0DB96F}" type="pres">
      <dgm:prSet presAssocID="{63A7AF51-5A67-4C16-898B-D74D39FAA77E}" presName="node" presStyleLbl="node1" presStyleIdx="6" presStyleCnt="9">
        <dgm:presLayoutVars>
          <dgm:bulletEnabled val="1"/>
        </dgm:presLayoutVars>
      </dgm:prSet>
      <dgm:spPr/>
      <dgm:t>
        <a:bodyPr/>
        <a:lstStyle/>
        <a:p>
          <a:endParaRPr lang="en-US"/>
        </a:p>
      </dgm:t>
    </dgm:pt>
    <dgm:pt modelId="{C37333CA-381F-4925-A70E-95D4ECB262BD}" type="pres">
      <dgm:prSet presAssocID="{78900ECF-35CE-40A9-83C6-C0933D20649C}" presName="sibTrans" presStyleCnt="0"/>
      <dgm:spPr/>
    </dgm:pt>
    <dgm:pt modelId="{C8AD4097-2649-487D-AC39-B912746BE03A}" type="pres">
      <dgm:prSet presAssocID="{06DDC144-FB1F-4775-B88A-35E8AB282484}" presName="node" presStyleLbl="node1" presStyleIdx="7" presStyleCnt="9">
        <dgm:presLayoutVars>
          <dgm:bulletEnabled val="1"/>
        </dgm:presLayoutVars>
      </dgm:prSet>
      <dgm:spPr/>
      <dgm:t>
        <a:bodyPr/>
        <a:lstStyle/>
        <a:p>
          <a:endParaRPr lang="en-US"/>
        </a:p>
      </dgm:t>
    </dgm:pt>
    <dgm:pt modelId="{94515717-5B83-41E5-8117-A0BC2AB41BBC}" type="pres">
      <dgm:prSet presAssocID="{75F30C25-D611-44FB-B2C0-909D387B9B61}" presName="sibTrans" presStyleCnt="0"/>
      <dgm:spPr/>
    </dgm:pt>
    <dgm:pt modelId="{52C47C36-4A4E-4DDB-9EFB-0C40575C7F56}" type="pres">
      <dgm:prSet presAssocID="{E9330F84-4AFE-46FC-9288-5FBCD6737DF1}" presName="node" presStyleLbl="node1" presStyleIdx="8" presStyleCnt="9">
        <dgm:presLayoutVars>
          <dgm:bulletEnabled val="1"/>
        </dgm:presLayoutVars>
      </dgm:prSet>
      <dgm:spPr/>
      <dgm:t>
        <a:bodyPr/>
        <a:lstStyle/>
        <a:p>
          <a:endParaRPr lang="en-US"/>
        </a:p>
      </dgm:t>
    </dgm:pt>
  </dgm:ptLst>
  <dgm:cxnLst>
    <dgm:cxn modelId="{95CC0329-785E-4314-BE51-B757E95FCE91}" srcId="{EAA23B02-13A4-45B3-B09D-E82123ADCF87}" destId="{E9330F84-4AFE-46FC-9288-5FBCD6737DF1}" srcOrd="8" destOrd="0" parTransId="{77940343-DBFE-42F9-B60B-508C125A17BF}" sibTransId="{DD59B274-DCEE-4B8D-B067-10F2B5CFEE91}"/>
    <dgm:cxn modelId="{1ED82C1F-6345-4C10-A791-2FFD7D431A8F}" type="presOf" srcId="{EAA23B02-13A4-45B3-B09D-E82123ADCF87}" destId="{B501FF39-89EF-44B4-B102-A194D6A9E95E}" srcOrd="0" destOrd="0" presId="urn:microsoft.com/office/officeart/2005/8/layout/default"/>
    <dgm:cxn modelId="{FE788BA3-529A-4B48-A075-82EDA467A6C1}" srcId="{EAA23B02-13A4-45B3-B09D-E82123ADCF87}" destId="{35ECC7D7-C3F0-45A5-8D06-78FAF97A151A}" srcOrd="2" destOrd="0" parTransId="{A7C4B7F9-838C-4A8F-9E90-B20420035255}" sibTransId="{9CFF98BB-230E-4C90-A189-C2C3D38C62F3}"/>
    <dgm:cxn modelId="{CCC637E6-AE73-47A1-8E35-5469EF882AB8}" type="presOf" srcId="{B87A677D-AAA1-4740-9463-82856E8FE3DD}" destId="{77E930DC-00AE-4174-AC5D-7A2EB1086272}" srcOrd="0" destOrd="0" presId="urn:microsoft.com/office/officeart/2005/8/layout/default"/>
    <dgm:cxn modelId="{990C72A9-9079-4D84-99F2-7102CD32161D}" srcId="{EAA23B02-13A4-45B3-B09D-E82123ADCF87}" destId="{B87A677D-AAA1-4740-9463-82856E8FE3DD}" srcOrd="3" destOrd="0" parTransId="{025556B4-7842-4ECA-9A38-CA1B8E4A150E}" sibTransId="{82B93B66-6997-4390-90F6-B179E1A265F2}"/>
    <dgm:cxn modelId="{F7640FA0-5BFB-41E0-97C8-80C28C4D534D}" srcId="{EAA23B02-13A4-45B3-B09D-E82123ADCF87}" destId="{3C4C66F1-358E-471D-AC40-18AD49B10AC0}" srcOrd="1" destOrd="0" parTransId="{8A990A2C-DDB2-48BA-9DD9-A4DCC2966090}" sibTransId="{E6D69A99-B267-40B4-B376-8DD05B740849}"/>
    <dgm:cxn modelId="{D862C9CE-AD84-4819-A76F-50538C42B0B3}" type="presOf" srcId="{35ECC7D7-C3F0-45A5-8D06-78FAF97A151A}" destId="{DF44524A-BEAF-429E-B446-ADF0F5DE1129}" srcOrd="0" destOrd="0" presId="urn:microsoft.com/office/officeart/2005/8/layout/default"/>
    <dgm:cxn modelId="{72A7D14F-2F51-40C2-AF37-115B55B31B57}" type="presOf" srcId="{AB16AC93-83B5-47E7-9A90-552BF1A1CCF1}" destId="{2CA3A255-2A8A-494C-917D-D00CEB5FF353}" srcOrd="0" destOrd="0" presId="urn:microsoft.com/office/officeart/2005/8/layout/default"/>
    <dgm:cxn modelId="{D0DB8482-4A04-4F9D-8D20-2BEDA9DA2BDA}" srcId="{EAA23B02-13A4-45B3-B09D-E82123ADCF87}" destId="{AB16AC93-83B5-47E7-9A90-552BF1A1CCF1}" srcOrd="0" destOrd="0" parTransId="{2B752C3A-C75B-4894-8A25-ACBB0E39F606}" sibTransId="{2D840E97-1481-4A15-8E84-3B6538D7082B}"/>
    <dgm:cxn modelId="{AD6CE740-F034-4F0A-95C5-C895719B3F29}" srcId="{EAA23B02-13A4-45B3-B09D-E82123ADCF87}" destId="{63A7AF51-5A67-4C16-898B-D74D39FAA77E}" srcOrd="6" destOrd="0" parTransId="{32AEC9BD-43A0-4D18-BDFD-CBE38DB93790}" sibTransId="{78900ECF-35CE-40A9-83C6-C0933D20649C}"/>
    <dgm:cxn modelId="{A8DCD815-51DF-44F5-A496-BE4FBEC286A2}" type="presOf" srcId="{E9330F84-4AFE-46FC-9288-5FBCD6737DF1}" destId="{52C47C36-4A4E-4DDB-9EFB-0C40575C7F56}" srcOrd="0" destOrd="0" presId="urn:microsoft.com/office/officeart/2005/8/layout/default"/>
    <dgm:cxn modelId="{02A1FCFA-4A89-4E60-B7F2-B25E1130BAC0}" type="presOf" srcId="{6844CB27-BDB5-4661-97CC-421612FACB8A}" destId="{C6003B38-D43F-40CD-9B94-9DE71978F6FD}" srcOrd="0" destOrd="0" presId="urn:microsoft.com/office/officeart/2005/8/layout/default"/>
    <dgm:cxn modelId="{2DAF4A0B-7186-4DC4-941C-68E246BD0DFB}" srcId="{EAA23B02-13A4-45B3-B09D-E82123ADCF87}" destId="{6844CB27-BDB5-4661-97CC-421612FACB8A}" srcOrd="4" destOrd="0" parTransId="{82603BA6-68CA-427E-9B9E-FDFC24806DCE}" sibTransId="{0817DD15-BF38-44B4-8138-B4FD31C0E95A}"/>
    <dgm:cxn modelId="{A38CE2F0-A6A6-4BD8-A4C5-3A4839C0D61D}" srcId="{EAA23B02-13A4-45B3-B09D-E82123ADCF87}" destId="{DE0A8495-C8F0-4C07-A576-AF3AD880D357}" srcOrd="5" destOrd="0" parTransId="{63B9ABAC-A33A-4125-9BA7-2B1A50E6F791}" sibTransId="{C74B4A02-2F3C-4CDE-A9B1-1797919BAE4F}"/>
    <dgm:cxn modelId="{83B16AC7-83D4-4D3E-9663-328C04C514F4}" type="presOf" srcId="{DE0A8495-C8F0-4C07-A576-AF3AD880D357}" destId="{232B73C4-3BDC-4525-B301-4F683495CFBA}" srcOrd="0" destOrd="0" presId="urn:microsoft.com/office/officeart/2005/8/layout/default"/>
    <dgm:cxn modelId="{335582ED-38FD-40BB-9D3C-BEAC307AD64D}" srcId="{EAA23B02-13A4-45B3-B09D-E82123ADCF87}" destId="{06DDC144-FB1F-4775-B88A-35E8AB282484}" srcOrd="7" destOrd="0" parTransId="{1383CD51-9B10-4E50-A92A-E0C1A0E26CF3}" sibTransId="{75F30C25-D611-44FB-B2C0-909D387B9B61}"/>
    <dgm:cxn modelId="{5FAE8EAB-F7E5-4A51-8497-4A2DAE4DCAA3}" type="presOf" srcId="{63A7AF51-5A67-4C16-898B-D74D39FAA77E}" destId="{18207C25-FE35-47D3-880D-01A11E0DB96F}" srcOrd="0" destOrd="0" presId="urn:microsoft.com/office/officeart/2005/8/layout/default"/>
    <dgm:cxn modelId="{FA08095C-CA55-418E-917E-35CE8E8DC01C}" type="presOf" srcId="{3C4C66F1-358E-471D-AC40-18AD49B10AC0}" destId="{105AFF61-580D-48EE-B552-78DF388FD116}" srcOrd="0" destOrd="0" presId="urn:microsoft.com/office/officeart/2005/8/layout/default"/>
    <dgm:cxn modelId="{EDA9C393-8C20-489F-ACCE-68F1F3F04705}" type="presOf" srcId="{06DDC144-FB1F-4775-B88A-35E8AB282484}" destId="{C8AD4097-2649-487D-AC39-B912746BE03A}" srcOrd="0" destOrd="0" presId="urn:microsoft.com/office/officeart/2005/8/layout/default"/>
    <dgm:cxn modelId="{5682F327-1EC7-42FB-8235-40F32F11EDE0}" type="presParOf" srcId="{B501FF39-89EF-44B4-B102-A194D6A9E95E}" destId="{2CA3A255-2A8A-494C-917D-D00CEB5FF353}" srcOrd="0" destOrd="0" presId="urn:microsoft.com/office/officeart/2005/8/layout/default"/>
    <dgm:cxn modelId="{BBEA276D-5455-4A3E-9DBC-3AA89D4407FF}" type="presParOf" srcId="{B501FF39-89EF-44B4-B102-A194D6A9E95E}" destId="{F02EB86D-4378-4EF5-A4B3-3EAA53180330}" srcOrd="1" destOrd="0" presId="urn:microsoft.com/office/officeart/2005/8/layout/default"/>
    <dgm:cxn modelId="{7E442399-C781-4748-945A-EC0D0D24A6A1}" type="presParOf" srcId="{B501FF39-89EF-44B4-B102-A194D6A9E95E}" destId="{105AFF61-580D-48EE-B552-78DF388FD116}" srcOrd="2" destOrd="0" presId="urn:microsoft.com/office/officeart/2005/8/layout/default"/>
    <dgm:cxn modelId="{1CD1D3A0-3181-44E0-96EF-401B6A8B22C8}" type="presParOf" srcId="{B501FF39-89EF-44B4-B102-A194D6A9E95E}" destId="{B9B148B4-D06A-4783-A9E4-6FC7A2637F0F}" srcOrd="3" destOrd="0" presId="urn:microsoft.com/office/officeart/2005/8/layout/default"/>
    <dgm:cxn modelId="{D6BA786F-3C60-492B-BE59-D8569624F9CB}" type="presParOf" srcId="{B501FF39-89EF-44B4-B102-A194D6A9E95E}" destId="{DF44524A-BEAF-429E-B446-ADF0F5DE1129}" srcOrd="4" destOrd="0" presId="urn:microsoft.com/office/officeart/2005/8/layout/default"/>
    <dgm:cxn modelId="{2B822EB2-7C6E-430F-B10D-264D11CB9B8F}" type="presParOf" srcId="{B501FF39-89EF-44B4-B102-A194D6A9E95E}" destId="{7750928E-7B08-42C5-8C2A-9D52A2D204C0}" srcOrd="5" destOrd="0" presId="urn:microsoft.com/office/officeart/2005/8/layout/default"/>
    <dgm:cxn modelId="{160FA06C-861C-4CB4-8A7D-ACC139CDA1ED}" type="presParOf" srcId="{B501FF39-89EF-44B4-B102-A194D6A9E95E}" destId="{77E930DC-00AE-4174-AC5D-7A2EB1086272}" srcOrd="6" destOrd="0" presId="urn:microsoft.com/office/officeart/2005/8/layout/default"/>
    <dgm:cxn modelId="{09AAF602-14D2-4E06-8DC9-D053F08DB941}" type="presParOf" srcId="{B501FF39-89EF-44B4-B102-A194D6A9E95E}" destId="{CAF175D0-B800-4BED-9AE4-234E7FCBB065}" srcOrd="7" destOrd="0" presId="urn:microsoft.com/office/officeart/2005/8/layout/default"/>
    <dgm:cxn modelId="{75A5FC8B-D31F-4646-8397-E4F4F76E552F}" type="presParOf" srcId="{B501FF39-89EF-44B4-B102-A194D6A9E95E}" destId="{C6003B38-D43F-40CD-9B94-9DE71978F6FD}" srcOrd="8" destOrd="0" presId="urn:microsoft.com/office/officeart/2005/8/layout/default"/>
    <dgm:cxn modelId="{EE22B368-0545-4790-B7F4-221A998C9223}" type="presParOf" srcId="{B501FF39-89EF-44B4-B102-A194D6A9E95E}" destId="{3CD67B80-08DA-4992-AF41-7A9403981F23}" srcOrd="9" destOrd="0" presId="urn:microsoft.com/office/officeart/2005/8/layout/default"/>
    <dgm:cxn modelId="{0DEB3EC1-ED71-43C2-84A7-890B8F390060}" type="presParOf" srcId="{B501FF39-89EF-44B4-B102-A194D6A9E95E}" destId="{232B73C4-3BDC-4525-B301-4F683495CFBA}" srcOrd="10" destOrd="0" presId="urn:microsoft.com/office/officeart/2005/8/layout/default"/>
    <dgm:cxn modelId="{66A2F3FD-BC2A-45CE-A049-3A0C309CE55A}" type="presParOf" srcId="{B501FF39-89EF-44B4-B102-A194D6A9E95E}" destId="{70EE0BDB-6885-48C9-B81A-1F3F18A51CC1}" srcOrd="11" destOrd="0" presId="urn:microsoft.com/office/officeart/2005/8/layout/default"/>
    <dgm:cxn modelId="{B4B4A9C2-1247-43A1-A652-BC576F23414B}" type="presParOf" srcId="{B501FF39-89EF-44B4-B102-A194D6A9E95E}" destId="{18207C25-FE35-47D3-880D-01A11E0DB96F}" srcOrd="12" destOrd="0" presId="urn:microsoft.com/office/officeart/2005/8/layout/default"/>
    <dgm:cxn modelId="{169ECCF4-B1C2-4B63-B396-E5F6EC8D4F5C}" type="presParOf" srcId="{B501FF39-89EF-44B4-B102-A194D6A9E95E}" destId="{C37333CA-381F-4925-A70E-95D4ECB262BD}" srcOrd="13" destOrd="0" presId="urn:microsoft.com/office/officeart/2005/8/layout/default"/>
    <dgm:cxn modelId="{17BFC7CD-261D-4C6B-A955-5ED684F9C23A}" type="presParOf" srcId="{B501FF39-89EF-44B4-B102-A194D6A9E95E}" destId="{C8AD4097-2649-487D-AC39-B912746BE03A}" srcOrd="14" destOrd="0" presId="urn:microsoft.com/office/officeart/2005/8/layout/default"/>
    <dgm:cxn modelId="{943DCD06-A65B-44E0-A4B9-B6FE189684F0}" type="presParOf" srcId="{B501FF39-89EF-44B4-B102-A194D6A9E95E}" destId="{94515717-5B83-41E5-8117-A0BC2AB41BBC}" srcOrd="15" destOrd="0" presId="urn:microsoft.com/office/officeart/2005/8/layout/default"/>
    <dgm:cxn modelId="{508469BB-7D72-4919-BE76-262033728020}" type="presParOf" srcId="{B501FF39-89EF-44B4-B102-A194D6A9E95E}" destId="{52C47C36-4A4E-4DDB-9EFB-0C40575C7F5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3A255-2A8A-494C-917D-D00CEB5FF353}">
      <dsp:nvSpPr>
        <dsp:cNvPr id="0" name=""/>
        <dsp:cNvSpPr/>
      </dsp:nvSpPr>
      <dsp:spPr>
        <a:xfrm>
          <a:off x="154305" y="1190"/>
          <a:ext cx="2475309" cy="1485185"/>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Clean &amp; wipe down shared surfaces such as countertops, keyboards &amp; phones</a:t>
          </a:r>
          <a:endParaRPr lang="en-US" sz="2000" kern="1200" dirty="0"/>
        </a:p>
      </dsp:txBody>
      <dsp:txXfrm>
        <a:off x="154305" y="1190"/>
        <a:ext cx="2475309" cy="1485185"/>
      </dsp:txXfrm>
    </dsp:sp>
    <dsp:sp modelId="{105AFF61-580D-48EE-B552-78DF388FD116}">
      <dsp:nvSpPr>
        <dsp:cNvPr id="0" name=""/>
        <dsp:cNvSpPr/>
      </dsp:nvSpPr>
      <dsp:spPr>
        <a:xfrm>
          <a:off x="2877145" y="1190"/>
          <a:ext cx="2475309" cy="1485185"/>
        </a:xfrm>
        <a:prstGeom prst="rect">
          <a:avLst/>
        </a:prstGeom>
        <a:gradFill rotWithShape="0">
          <a:gsLst>
            <a:gs pos="0">
              <a:schemeClr val="accent5">
                <a:hueOff val="407128"/>
                <a:satOff val="1399"/>
                <a:lumOff val="-6716"/>
                <a:alphaOff val="0"/>
                <a:tint val="50000"/>
                <a:satMod val="300000"/>
              </a:schemeClr>
            </a:gs>
            <a:gs pos="35000">
              <a:schemeClr val="accent5">
                <a:hueOff val="407128"/>
                <a:satOff val="1399"/>
                <a:lumOff val="-6716"/>
                <a:alphaOff val="0"/>
                <a:tint val="37000"/>
                <a:satMod val="300000"/>
              </a:schemeClr>
            </a:gs>
            <a:gs pos="100000">
              <a:schemeClr val="accent5">
                <a:hueOff val="407128"/>
                <a:satOff val="1399"/>
                <a:lumOff val="-67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Avoid touching your mouth, nose &amp; eyes, &amp; wash hands thoroughly and often</a:t>
          </a:r>
          <a:endParaRPr lang="en-US" sz="2000" kern="1200" dirty="0"/>
        </a:p>
      </dsp:txBody>
      <dsp:txXfrm>
        <a:off x="2877145" y="1190"/>
        <a:ext cx="2475309" cy="1485185"/>
      </dsp:txXfrm>
    </dsp:sp>
    <dsp:sp modelId="{DF44524A-BEAF-429E-B446-ADF0F5DE1129}">
      <dsp:nvSpPr>
        <dsp:cNvPr id="0" name=""/>
        <dsp:cNvSpPr/>
      </dsp:nvSpPr>
      <dsp:spPr>
        <a:xfrm>
          <a:off x="5599985" y="1190"/>
          <a:ext cx="2475309" cy="1485185"/>
        </a:xfrm>
        <a:prstGeom prst="rect">
          <a:avLst/>
        </a:prstGeom>
        <a:gradFill rotWithShape="0">
          <a:gsLst>
            <a:gs pos="0">
              <a:schemeClr val="accent5">
                <a:hueOff val="814257"/>
                <a:satOff val="2799"/>
                <a:lumOff val="-13432"/>
                <a:alphaOff val="0"/>
                <a:tint val="50000"/>
                <a:satMod val="300000"/>
              </a:schemeClr>
            </a:gs>
            <a:gs pos="35000">
              <a:schemeClr val="accent5">
                <a:hueOff val="814257"/>
                <a:satOff val="2799"/>
                <a:lumOff val="-13432"/>
                <a:alphaOff val="0"/>
                <a:tint val="37000"/>
                <a:satMod val="300000"/>
              </a:schemeClr>
            </a:gs>
            <a:gs pos="100000">
              <a:schemeClr val="accent5">
                <a:hueOff val="814257"/>
                <a:satOff val="2799"/>
                <a:lumOff val="-1343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755650">
            <a:lnSpc>
              <a:spcPct val="90000"/>
            </a:lnSpc>
            <a:spcBef>
              <a:spcPct val="0"/>
            </a:spcBef>
            <a:spcAft>
              <a:spcPct val="35000"/>
            </a:spcAft>
          </a:pPr>
          <a:r>
            <a:rPr lang="en-US" sz="2000" kern="1200" dirty="0" smtClean="0"/>
            <a:t>Get a flu shot if possible – it’s most important for children &amp; elderly </a:t>
          </a:r>
          <a:endParaRPr lang="en-US" sz="2000" kern="1200" dirty="0"/>
        </a:p>
      </dsp:txBody>
      <dsp:txXfrm>
        <a:off x="5599985" y="1190"/>
        <a:ext cx="2475309" cy="1485185"/>
      </dsp:txXfrm>
    </dsp:sp>
    <dsp:sp modelId="{77E930DC-00AE-4174-AC5D-7A2EB1086272}">
      <dsp:nvSpPr>
        <dsp:cNvPr id="0" name=""/>
        <dsp:cNvSpPr/>
      </dsp:nvSpPr>
      <dsp:spPr>
        <a:xfrm>
          <a:off x="154305" y="1733907"/>
          <a:ext cx="2475309" cy="1485185"/>
        </a:xfrm>
        <a:prstGeom prst="rect">
          <a:avLst/>
        </a:prstGeom>
        <a:gradFill rotWithShape="0">
          <a:gsLst>
            <a:gs pos="0">
              <a:schemeClr val="accent5">
                <a:hueOff val="1221385"/>
                <a:satOff val="4198"/>
                <a:lumOff val="-20147"/>
                <a:alphaOff val="0"/>
                <a:tint val="50000"/>
                <a:satMod val="300000"/>
              </a:schemeClr>
            </a:gs>
            <a:gs pos="35000">
              <a:schemeClr val="accent5">
                <a:hueOff val="1221385"/>
                <a:satOff val="4198"/>
                <a:lumOff val="-20147"/>
                <a:alphaOff val="0"/>
                <a:tint val="37000"/>
                <a:satMod val="300000"/>
              </a:schemeClr>
            </a:gs>
            <a:gs pos="100000">
              <a:schemeClr val="accent5">
                <a:hueOff val="1221385"/>
                <a:satOff val="4198"/>
                <a:lumOff val="-201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t>Eat healthy foods to strengthen your immune system</a:t>
          </a:r>
        </a:p>
      </dsp:txBody>
      <dsp:txXfrm>
        <a:off x="154305" y="1733907"/>
        <a:ext cx="2475309" cy="1485185"/>
      </dsp:txXfrm>
    </dsp:sp>
    <dsp:sp modelId="{C6003B38-D43F-40CD-9B94-9DE71978F6FD}">
      <dsp:nvSpPr>
        <dsp:cNvPr id="0" name=""/>
        <dsp:cNvSpPr/>
      </dsp:nvSpPr>
      <dsp:spPr>
        <a:xfrm>
          <a:off x="2877145" y="1733907"/>
          <a:ext cx="2475309" cy="1485185"/>
        </a:xfrm>
        <a:prstGeom prst="rect">
          <a:avLst/>
        </a:prstGeom>
        <a:gradFill rotWithShape="0">
          <a:gsLst>
            <a:gs pos="0">
              <a:schemeClr val="accent5">
                <a:hueOff val="1628513"/>
                <a:satOff val="5598"/>
                <a:lumOff val="-26863"/>
                <a:alphaOff val="0"/>
                <a:tint val="50000"/>
                <a:satMod val="300000"/>
              </a:schemeClr>
            </a:gs>
            <a:gs pos="35000">
              <a:schemeClr val="accent5">
                <a:hueOff val="1628513"/>
                <a:satOff val="5598"/>
                <a:lumOff val="-26863"/>
                <a:alphaOff val="0"/>
                <a:tint val="37000"/>
                <a:satMod val="300000"/>
              </a:schemeClr>
            </a:gs>
            <a:gs pos="100000">
              <a:schemeClr val="accent5">
                <a:hueOff val="1628513"/>
                <a:satOff val="5598"/>
                <a:lumOff val="-268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Exercise moderately to maintain a healthy immune system </a:t>
          </a:r>
          <a:endParaRPr lang="en-US" sz="2000" kern="1200" dirty="0"/>
        </a:p>
      </dsp:txBody>
      <dsp:txXfrm>
        <a:off x="2877145" y="1733907"/>
        <a:ext cx="2475309" cy="1485185"/>
      </dsp:txXfrm>
    </dsp:sp>
    <dsp:sp modelId="{232B73C4-3BDC-4525-B301-4F683495CFBA}">
      <dsp:nvSpPr>
        <dsp:cNvPr id="0" name=""/>
        <dsp:cNvSpPr/>
      </dsp:nvSpPr>
      <dsp:spPr>
        <a:xfrm>
          <a:off x="5599985" y="1733907"/>
          <a:ext cx="2475309" cy="1485185"/>
        </a:xfrm>
        <a:prstGeom prst="rect">
          <a:avLst/>
        </a:prstGeom>
        <a:gradFill rotWithShape="0">
          <a:gsLst>
            <a:gs pos="0">
              <a:schemeClr val="accent5">
                <a:hueOff val="2035641"/>
                <a:satOff val="6997"/>
                <a:lumOff val="-33579"/>
                <a:alphaOff val="0"/>
                <a:tint val="50000"/>
                <a:satMod val="300000"/>
              </a:schemeClr>
            </a:gs>
            <a:gs pos="35000">
              <a:schemeClr val="accent5">
                <a:hueOff val="2035641"/>
                <a:satOff val="6997"/>
                <a:lumOff val="-33579"/>
                <a:alphaOff val="0"/>
                <a:tint val="37000"/>
                <a:satMod val="300000"/>
              </a:schemeClr>
            </a:gs>
            <a:gs pos="100000">
              <a:schemeClr val="accent5">
                <a:hueOff val="2035641"/>
                <a:satOff val="6997"/>
                <a:lumOff val="-335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0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t>Ask your doctor about vitamin supplements to help support your immune system</a:t>
          </a:r>
        </a:p>
        <a:p>
          <a:pPr lvl="0" algn="ctr" defTabSz="800100">
            <a:lnSpc>
              <a:spcPct val="90000"/>
            </a:lnSpc>
            <a:spcBef>
              <a:spcPct val="0"/>
            </a:spcBef>
            <a:spcAft>
              <a:spcPct val="35000"/>
            </a:spcAft>
          </a:pPr>
          <a:endParaRPr lang="en-US" sz="2000" kern="1200" dirty="0"/>
        </a:p>
      </dsp:txBody>
      <dsp:txXfrm>
        <a:off x="5599985" y="1733907"/>
        <a:ext cx="2475309" cy="1485185"/>
      </dsp:txXfrm>
    </dsp:sp>
    <dsp:sp modelId="{18207C25-FE35-47D3-880D-01A11E0DB96F}">
      <dsp:nvSpPr>
        <dsp:cNvPr id="0" name=""/>
        <dsp:cNvSpPr/>
      </dsp:nvSpPr>
      <dsp:spPr>
        <a:xfrm>
          <a:off x="154305" y="3466623"/>
          <a:ext cx="2475309" cy="1485185"/>
        </a:xfrm>
        <a:prstGeom prst="rect">
          <a:avLst/>
        </a:prstGeom>
        <a:gradFill rotWithShape="0">
          <a:gsLst>
            <a:gs pos="0">
              <a:schemeClr val="accent5">
                <a:hueOff val="2442770"/>
                <a:satOff val="8397"/>
                <a:lumOff val="-40295"/>
                <a:alphaOff val="0"/>
                <a:tint val="50000"/>
                <a:satMod val="300000"/>
              </a:schemeClr>
            </a:gs>
            <a:gs pos="35000">
              <a:schemeClr val="accent5">
                <a:hueOff val="2442770"/>
                <a:satOff val="8397"/>
                <a:lumOff val="-40295"/>
                <a:alphaOff val="0"/>
                <a:tint val="37000"/>
                <a:satMod val="300000"/>
              </a:schemeClr>
            </a:gs>
            <a:gs pos="100000">
              <a:schemeClr val="accent5">
                <a:hueOff val="2442770"/>
                <a:satOff val="8397"/>
                <a:lumOff val="-402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lang="en-US" sz="2000" kern="1200" dirty="0" smtClean="0"/>
        </a:p>
        <a:p>
          <a:pPr marL="0" marR="0" lvl="0" indent="0" algn="ctr" defTabSz="889000" eaLnBrk="1" fontAlgn="auto" latinLnBrk="0" hangingPunct="1">
            <a:lnSpc>
              <a:spcPct val="90000"/>
            </a:lnSpc>
            <a:spcBef>
              <a:spcPct val="0"/>
            </a:spcBef>
            <a:spcAft>
              <a:spcPct val="35000"/>
            </a:spcAft>
            <a:buClrTx/>
            <a:buSzTx/>
            <a:buFontTx/>
            <a:buNone/>
            <a:tabLst/>
            <a:defRPr/>
          </a:pPr>
          <a:r>
            <a:rPr lang="en-US" sz="2000" kern="1200" dirty="0" smtClean="0"/>
            <a:t>Drink plenty of water to stay hydrated</a:t>
          </a:r>
        </a:p>
        <a:p>
          <a:pPr lvl="0" algn="ctr" defTabSz="889000">
            <a:lnSpc>
              <a:spcPct val="90000"/>
            </a:lnSpc>
            <a:spcBef>
              <a:spcPct val="0"/>
            </a:spcBef>
            <a:spcAft>
              <a:spcPct val="35000"/>
            </a:spcAft>
          </a:pPr>
          <a:endParaRPr lang="en-US" sz="2000" kern="1200" dirty="0"/>
        </a:p>
      </dsp:txBody>
      <dsp:txXfrm>
        <a:off x="154305" y="3466623"/>
        <a:ext cx="2475309" cy="1485185"/>
      </dsp:txXfrm>
    </dsp:sp>
    <dsp:sp modelId="{C8AD4097-2649-487D-AC39-B912746BE03A}">
      <dsp:nvSpPr>
        <dsp:cNvPr id="0" name=""/>
        <dsp:cNvSpPr/>
      </dsp:nvSpPr>
      <dsp:spPr>
        <a:xfrm>
          <a:off x="2877145" y="3466623"/>
          <a:ext cx="2475309" cy="1485185"/>
        </a:xfrm>
        <a:prstGeom prst="rect">
          <a:avLst/>
        </a:prstGeom>
        <a:gradFill rotWithShape="0">
          <a:gsLst>
            <a:gs pos="0">
              <a:schemeClr val="accent5">
                <a:hueOff val="2849898"/>
                <a:satOff val="9796"/>
                <a:lumOff val="-47010"/>
                <a:alphaOff val="0"/>
                <a:tint val="50000"/>
                <a:satMod val="300000"/>
              </a:schemeClr>
            </a:gs>
            <a:gs pos="35000">
              <a:schemeClr val="accent5">
                <a:hueOff val="2849898"/>
                <a:satOff val="9796"/>
                <a:lumOff val="-47010"/>
                <a:alphaOff val="0"/>
                <a:tint val="37000"/>
                <a:satMod val="300000"/>
              </a:schemeClr>
            </a:gs>
            <a:gs pos="100000">
              <a:schemeClr val="accent5">
                <a:hueOff val="2849898"/>
                <a:satOff val="9796"/>
                <a:lumOff val="-4701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t>Get plenty of rest</a:t>
          </a:r>
        </a:p>
        <a:p>
          <a:pPr lvl="0" algn="ctr">
            <a:spcBef>
              <a:spcPct val="0"/>
            </a:spcBef>
          </a:pPr>
          <a:endParaRPr lang="en-US" sz="2000" kern="1200" dirty="0"/>
        </a:p>
      </dsp:txBody>
      <dsp:txXfrm>
        <a:off x="2877145" y="3466623"/>
        <a:ext cx="2475309" cy="1485185"/>
      </dsp:txXfrm>
    </dsp:sp>
    <dsp:sp modelId="{52C47C36-4A4E-4DDB-9EFB-0C40575C7F56}">
      <dsp:nvSpPr>
        <dsp:cNvPr id="0" name=""/>
        <dsp:cNvSpPr/>
      </dsp:nvSpPr>
      <dsp:spPr>
        <a:xfrm>
          <a:off x="5599985" y="3466623"/>
          <a:ext cx="2475309" cy="1485185"/>
        </a:xfrm>
        <a:prstGeom prst="rect">
          <a:avLst/>
        </a:prstGeom>
        <a:gradFill rotWithShape="0">
          <a:gsLst>
            <a:gs pos="0">
              <a:schemeClr val="accent5">
                <a:hueOff val="3257026"/>
                <a:satOff val="11196"/>
                <a:lumOff val="-53726"/>
                <a:alphaOff val="0"/>
                <a:tint val="50000"/>
                <a:satMod val="300000"/>
              </a:schemeClr>
            </a:gs>
            <a:gs pos="35000">
              <a:schemeClr val="accent5">
                <a:hueOff val="3257026"/>
                <a:satOff val="11196"/>
                <a:lumOff val="-53726"/>
                <a:alphaOff val="0"/>
                <a:tint val="37000"/>
                <a:satMod val="300000"/>
              </a:schemeClr>
            </a:gs>
            <a:gs pos="100000">
              <a:schemeClr val="accent5">
                <a:hueOff val="3257026"/>
                <a:satOff val="11196"/>
                <a:lumOff val="-53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00100">
            <a:lnSpc>
              <a:spcPct val="90000"/>
            </a:lnSpc>
            <a:spcBef>
              <a:spcPct val="0"/>
            </a:spcBef>
            <a:spcAft>
              <a:spcPct val="35000"/>
            </a:spcAft>
          </a:pPr>
          <a:r>
            <a:rPr lang="en-US" sz="2000" kern="1200" dirty="0" smtClean="0"/>
            <a:t>Try to avoid people who are sick &amp; know when to stay home if you become sick </a:t>
          </a:r>
          <a:endParaRPr lang="en-US" sz="2000" kern="1200" dirty="0"/>
        </a:p>
      </dsp:txBody>
      <dsp:txXfrm>
        <a:off x="5599985" y="3466623"/>
        <a:ext cx="2475309" cy="14851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75FC138-FD8F-4621-94BF-D0B114AC2B48}" type="datetimeFigureOut">
              <a:rPr lang="en-US" smtClean="0"/>
              <a:t>11/15/2019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3FF4A83-3598-424A-9C26-3094308D3E8F}" type="slidenum">
              <a:rPr lang="en-US" smtClean="0"/>
              <a:t>‹#›</a:t>
            </a:fld>
            <a:endParaRPr lang="en-US" dirty="0"/>
          </a:p>
        </p:txBody>
      </p:sp>
    </p:spTree>
    <p:extLst>
      <p:ext uri="{BB962C8B-B14F-4D97-AF65-F5344CB8AC3E}">
        <p14:creationId xmlns:p14="http://schemas.microsoft.com/office/powerpoint/2010/main" val="176449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FF4A83-3598-424A-9C26-3094308D3E8F}" type="slidenum">
              <a:rPr lang="en-US" smtClean="0"/>
              <a:t>1</a:t>
            </a:fld>
            <a:endParaRPr lang="en-US" dirty="0"/>
          </a:p>
        </p:txBody>
      </p:sp>
    </p:spTree>
    <p:extLst>
      <p:ext uri="{BB962C8B-B14F-4D97-AF65-F5344CB8AC3E}">
        <p14:creationId xmlns:p14="http://schemas.microsoft.com/office/powerpoint/2010/main" val="401587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prevent the spread of germs, cover your nose and mouth when you sneeze or cough. Use tissues when you sneeze or if you have the sniffles. If tissues aren’t available,</a:t>
            </a:r>
          </a:p>
          <a:p>
            <a:r>
              <a:rPr lang="en-US" sz="1200" b="0" i="0" u="none" strike="noStrike" kern="1200" baseline="0" dirty="0" smtClean="0">
                <a:solidFill>
                  <a:schemeClr val="tx1"/>
                </a:solidFill>
                <a:latin typeface="+mn-lt"/>
                <a:ea typeface="+mn-ea"/>
                <a:cs typeface="+mn-cs"/>
              </a:rPr>
              <a:t>sneeze into your sleeve – it is another great weapon against germs.</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10</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But don’t just throw tissues on the floor to pick up later; toss them in the trash and wash your hands frequently. Any kind of soap is effective in removing germs if you vigorously rub your hands together under running water for at least 15-30 seconds.</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11</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Cold and flu are the most common contagious diseases in the workplace. But should you go to work sick or stay home? There are few</a:t>
            </a:r>
          </a:p>
          <a:p>
            <a:r>
              <a:rPr lang="en-US" sz="1200" b="0" i="0" u="none" strike="noStrike" kern="1200" baseline="0" dirty="0" smtClean="0">
                <a:solidFill>
                  <a:schemeClr val="tx1"/>
                </a:solidFill>
                <a:latin typeface="+mn-lt"/>
                <a:ea typeface="+mn-ea"/>
                <a:cs typeface="+mn-cs"/>
              </a:rPr>
              <a:t>hard and fast rules to help you decide. Health experts and HR professionals say personal judgment and common sense should be your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guide.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You should stay home if you have a fever because you are probably the most contagious at that time, or if you cannot control your sneezing and coughing.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in doubt, call your physician. And don’t overtax your immune system by going to work if you’re really suffering. Common colds can</a:t>
            </a:r>
          </a:p>
          <a:p>
            <a:r>
              <a:rPr lang="en-US" sz="1200" b="0" i="0" u="none" strike="noStrike" kern="1200" baseline="0" dirty="0" smtClean="0">
                <a:solidFill>
                  <a:schemeClr val="tx1"/>
                </a:solidFill>
                <a:latin typeface="+mn-lt"/>
                <a:ea typeface="+mn-ea"/>
                <a:cs typeface="+mn-cs"/>
              </a:rPr>
              <a:t>become more serious bacterial infections such as sinusitis, and influenza can turn into pneumonia.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12</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you decide to work and treat your symptoms with over-the-counter medications, check the label and ingredients, and talk to your</a:t>
            </a:r>
          </a:p>
          <a:p>
            <a:r>
              <a:rPr lang="en-US" sz="1200" b="0" i="0" u="none" strike="noStrike" kern="1200" baseline="0" dirty="0" smtClean="0">
                <a:solidFill>
                  <a:schemeClr val="tx1"/>
                </a:solidFill>
                <a:latin typeface="+mn-lt"/>
                <a:ea typeface="+mn-ea"/>
                <a:cs typeface="+mn-cs"/>
              </a:rPr>
              <a:t>pharmacist. Some cold and flu medicines (with antihistamines) can make you drowsy, and that can be dangerous when you drive a vehicle or work around any kind of machinery. Other over-the-counter medications can negatively react with maintenance medications you take regularly.</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13</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Most companies have formal sick day or attendance policies. HR professionals say that supervisors have the right and responsibility</a:t>
            </a:r>
          </a:p>
          <a:p>
            <a:r>
              <a:rPr lang="en-US" sz="1200" b="0" i="0" u="none" strike="noStrike" kern="1200" baseline="0" dirty="0" smtClean="0">
                <a:solidFill>
                  <a:schemeClr val="tx1"/>
                </a:solidFill>
                <a:latin typeface="+mn-lt"/>
                <a:ea typeface="+mn-ea"/>
                <a:cs typeface="+mn-cs"/>
              </a:rPr>
              <a:t>to tactfully and privately tell an obviously sick employee to go home, if necessary. The ultimate decision rests with the individual</a:t>
            </a:r>
          </a:p>
          <a:p>
            <a:r>
              <a:rPr lang="en-US" sz="1200" b="0" i="0" u="none" strike="noStrike" kern="1200" baseline="0" dirty="0" smtClean="0">
                <a:solidFill>
                  <a:schemeClr val="tx1"/>
                </a:solidFill>
                <a:latin typeface="+mn-lt"/>
                <a:ea typeface="+mn-ea"/>
                <a:cs typeface="+mn-cs"/>
              </a:rPr>
              <a:t>worker. Most employers expect their workers to use common sense and courtesy and stay home when they are very sick.</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14</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Display this poster in high traffic areas as a reminder to everyone on the best ways to avoid germs and to STAY HOME if sick. </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15</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t>Take a quiz and find out who knows their cold and flu facts  </a:t>
            </a:r>
          </a:p>
          <a:p>
            <a:pPr algn="l"/>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The quiz and poster can be found in the Cold and Flu Toolkit on the Member Exclusive Workplace Safety Team Toolkits page. </a:t>
            </a:r>
          </a:p>
          <a:p>
            <a:pPr algn="l"/>
            <a:endParaRPr lang="en-US" sz="1200" dirty="0"/>
          </a:p>
        </p:txBody>
      </p:sp>
      <p:sp>
        <p:nvSpPr>
          <p:cNvPr id="4" name="Slide Number Placeholder 3"/>
          <p:cNvSpPr>
            <a:spLocks noGrp="1"/>
          </p:cNvSpPr>
          <p:nvPr>
            <p:ph type="sldNum" sz="quarter" idx="10"/>
          </p:nvPr>
        </p:nvSpPr>
        <p:spPr/>
        <p:txBody>
          <a:bodyPr/>
          <a:lstStyle/>
          <a:p>
            <a:fld id="{C3FF4A83-3598-424A-9C26-3094308D3E8F}" type="slidenum">
              <a:rPr lang="en-US" smtClean="0"/>
              <a:t>16</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17</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It is estimated that one billion colds are caught annually in the United States. </a:t>
            </a:r>
          </a:p>
          <a:p>
            <a:r>
              <a:rPr lang="en-US" sz="1200" b="0" i="0" u="none" strike="noStrike" kern="1200" baseline="0" dirty="0" smtClean="0">
                <a:solidFill>
                  <a:schemeClr val="tx1"/>
                </a:solidFill>
                <a:latin typeface="+mn-lt"/>
                <a:ea typeface="+mn-ea"/>
                <a:cs typeface="+mn-cs"/>
              </a:rPr>
              <a:t>According to the Centers for Disease Control and Prevention, 5 to 20 percent of the U.S. population catches the flu annually.</a:t>
            </a:r>
          </a:p>
        </p:txBody>
      </p:sp>
      <p:sp>
        <p:nvSpPr>
          <p:cNvPr id="4" name="Slide Number Placeholder 3"/>
          <p:cNvSpPr>
            <a:spLocks noGrp="1"/>
          </p:cNvSpPr>
          <p:nvPr>
            <p:ph type="sldNum" sz="quarter" idx="10"/>
          </p:nvPr>
        </p:nvSpPr>
        <p:spPr/>
        <p:txBody>
          <a:bodyPr/>
          <a:lstStyle/>
          <a:p>
            <a:fld id="{C3FF4A83-3598-424A-9C26-3094308D3E8F}" type="slidenum">
              <a:rPr lang="en-US" smtClean="0"/>
              <a:t>2</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flu season in the U.S. typically ranges from November to April.</a:t>
            </a:r>
          </a:p>
          <a:p>
            <a:r>
              <a:rPr lang="en-US" sz="1200" b="0" i="0" u="none" strike="noStrike" kern="1200" baseline="0" dirty="0" smtClean="0">
                <a:solidFill>
                  <a:schemeClr val="tx1"/>
                </a:solidFill>
                <a:latin typeface="+mn-lt"/>
                <a:ea typeface="+mn-ea"/>
                <a:cs typeface="+mn-cs"/>
              </a:rPr>
              <a:t>While it is a myth that cold temperatures cause colds, it is true that cold weather keeps people indoors, making exposure more likely.</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3</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Here are some tips to help you avoid colds and the flu:</a:t>
            </a:r>
          </a:p>
          <a:p>
            <a:r>
              <a:rPr lang="en-US" sz="1200" b="0" i="0" u="none" strike="noStrike" kern="1200" baseline="0" dirty="0" smtClean="0">
                <a:solidFill>
                  <a:schemeClr val="tx1"/>
                </a:solidFill>
                <a:latin typeface="+mn-lt"/>
                <a:ea typeface="+mn-ea"/>
                <a:cs typeface="+mn-cs"/>
              </a:rPr>
              <a:t>• Clean and wipe down shared surfaces such as countertops, keyboards and phones.</a:t>
            </a:r>
          </a:p>
          <a:p>
            <a:r>
              <a:rPr lang="en-US" sz="1200" b="0" i="0" u="none" strike="noStrike" kern="1200" baseline="0" dirty="0" smtClean="0">
                <a:solidFill>
                  <a:schemeClr val="tx1"/>
                </a:solidFill>
                <a:latin typeface="+mn-lt"/>
                <a:ea typeface="+mn-ea"/>
                <a:cs typeface="+mn-cs"/>
              </a:rPr>
              <a:t>• Avoid touching your mouth, nose and eyes, and wash hands thoroughly and often.</a:t>
            </a:r>
          </a:p>
          <a:p>
            <a:r>
              <a:rPr lang="en-US" sz="1200" b="0" i="0" u="none" strike="noStrike" kern="1200" baseline="0" dirty="0" smtClean="0">
                <a:solidFill>
                  <a:schemeClr val="tx1"/>
                </a:solidFill>
                <a:latin typeface="+mn-lt"/>
                <a:ea typeface="+mn-ea"/>
                <a:cs typeface="+mn-cs"/>
              </a:rPr>
              <a:t>• Get a flu shot if possible (it is most important for children and the elderly).</a:t>
            </a:r>
          </a:p>
          <a:p>
            <a:r>
              <a:rPr lang="en-US" sz="1200" b="0" i="0" u="none" strike="noStrike" kern="1200" baseline="0" dirty="0" smtClean="0">
                <a:solidFill>
                  <a:schemeClr val="tx1"/>
                </a:solidFill>
                <a:latin typeface="+mn-lt"/>
                <a:ea typeface="+mn-ea"/>
                <a:cs typeface="+mn-cs"/>
              </a:rPr>
              <a:t>• Eat healthy foods to strengthen your immune system.</a:t>
            </a:r>
          </a:p>
          <a:p>
            <a:r>
              <a:rPr lang="en-US" sz="1200" b="0" i="0" u="none" strike="noStrike" kern="1200" baseline="0" dirty="0" smtClean="0">
                <a:solidFill>
                  <a:schemeClr val="tx1"/>
                </a:solidFill>
                <a:latin typeface="+mn-lt"/>
                <a:ea typeface="+mn-ea"/>
                <a:cs typeface="+mn-cs"/>
              </a:rPr>
              <a:t>• Exercise moderately to maintain a healthy immune system.</a:t>
            </a:r>
          </a:p>
          <a:p>
            <a:r>
              <a:rPr lang="en-US" sz="1200" b="0" i="0" u="none" strike="noStrike" kern="1200" baseline="0" dirty="0" smtClean="0">
                <a:solidFill>
                  <a:schemeClr val="tx1"/>
                </a:solidFill>
                <a:latin typeface="+mn-lt"/>
                <a:ea typeface="+mn-ea"/>
                <a:cs typeface="+mn-cs"/>
              </a:rPr>
              <a:t>• Ask your doctor about vitamin supplements to help support your immune system.</a:t>
            </a:r>
          </a:p>
          <a:p>
            <a:r>
              <a:rPr lang="en-US" sz="1200" b="0" i="0" u="none" strike="noStrike" kern="1200" baseline="0" dirty="0" smtClean="0">
                <a:solidFill>
                  <a:schemeClr val="tx1"/>
                </a:solidFill>
                <a:latin typeface="+mn-lt"/>
                <a:ea typeface="+mn-ea"/>
                <a:cs typeface="+mn-cs"/>
              </a:rPr>
              <a:t>• Drink plenty of water to stay hydrated.</a:t>
            </a:r>
          </a:p>
          <a:p>
            <a:r>
              <a:rPr lang="en-US" sz="1200" b="0" i="0" u="none" strike="noStrike" kern="1200" baseline="0" dirty="0" smtClean="0">
                <a:solidFill>
                  <a:schemeClr val="tx1"/>
                </a:solidFill>
                <a:latin typeface="+mn-lt"/>
                <a:ea typeface="+mn-ea"/>
                <a:cs typeface="+mn-cs"/>
              </a:rPr>
              <a:t>• Get plenty of rest.</a:t>
            </a:r>
          </a:p>
          <a:p>
            <a:r>
              <a:rPr lang="en-US" sz="1200" b="0" i="0" u="none" strike="noStrike" kern="1200" baseline="0" dirty="0" smtClean="0">
                <a:solidFill>
                  <a:schemeClr val="tx1"/>
                </a:solidFill>
                <a:latin typeface="+mn-lt"/>
                <a:ea typeface="+mn-ea"/>
                <a:cs typeface="+mn-cs"/>
              </a:rPr>
              <a:t>• Try to avoid people who are sick, and know when to stay home if you become sick.</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4</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The symptoms</a:t>
            </a:r>
            <a:r>
              <a:rPr lang="de-DE" baseline="0" dirty="0" smtClean="0"/>
              <a:t> of the flu are: </a:t>
            </a:r>
            <a:endParaRPr lang="de-DE" dirty="0" smtClean="0"/>
          </a:p>
          <a:p>
            <a:pPr marL="171450" indent="-171450">
              <a:buFont typeface="Arial" pitchFamily="34" charset="0"/>
              <a:buChar char="•"/>
            </a:pPr>
            <a:r>
              <a:rPr lang="de-DE" dirty="0" smtClean="0"/>
              <a:t>High fever 102-104 degrees Fahrenheit</a:t>
            </a:r>
          </a:p>
          <a:p>
            <a:pPr marL="171450" indent="-171450">
              <a:buFont typeface="Arial" pitchFamily="34" charset="0"/>
              <a:buChar char="•"/>
            </a:pPr>
            <a:r>
              <a:rPr lang="en-US" dirty="0" smtClean="0"/>
              <a:t>Headache</a:t>
            </a:r>
          </a:p>
          <a:p>
            <a:pPr marL="171450" indent="-171450">
              <a:buFont typeface="Arial" pitchFamily="34" charset="0"/>
              <a:buChar char="•"/>
            </a:pPr>
            <a:r>
              <a:rPr lang="en-US" dirty="0" smtClean="0"/>
              <a:t>Extreme fatigue</a:t>
            </a:r>
          </a:p>
          <a:p>
            <a:pPr marL="171450" indent="-171450">
              <a:buFont typeface="Arial" pitchFamily="34" charset="0"/>
              <a:buChar char="•"/>
            </a:pPr>
            <a:r>
              <a:rPr lang="en-US" dirty="0" smtClean="0"/>
              <a:t>Dry cough and sore throat</a:t>
            </a:r>
          </a:p>
          <a:p>
            <a:pPr marL="171450" indent="-171450">
              <a:buFont typeface="Arial" pitchFamily="34" charset="0"/>
              <a:buChar char="•"/>
            </a:pPr>
            <a:r>
              <a:rPr lang="en-US" dirty="0" smtClean="0"/>
              <a:t>Runny or stuffy nose</a:t>
            </a:r>
          </a:p>
          <a:p>
            <a:pPr marL="171450" indent="-171450">
              <a:buFont typeface="Arial" pitchFamily="34" charset="0"/>
              <a:buChar char="•"/>
            </a:pPr>
            <a:r>
              <a:rPr lang="en-US" dirty="0" smtClean="0"/>
              <a:t>Muscle aches</a:t>
            </a:r>
          </a:p>
          <a:p>
            <a:pPr marL="171450" indent="-171450">
              <a:buFont typeface="Arial" pitchFamily="34" charset="0"/>
              <a:buChar char="•"/>
            </a:pPr>
            <a:r>
              <a:rPr lang="en-US" dirty="0" smtClean="0"/>
              <a:t>Nausea, vomiting and diarrhea</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5</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Cold Symptoms include: </a:t>
            </a:r>
            <a:endParaRPr lang="en-US" baseline="0" dirty="0" smtClean="0"/>
          </a:p>
          <a:p>
            <a:pPr marL="171450" indent="-171450">
              <a:buFont typeface="Arial" pitchFamily="34" charset="0"/>
              <a:buChar char="•"/>
            </a:pPr>
            <a:r>
              <a:rPr lang="en-US" dirty="0" smtClean="0"/>
              <a:t>Sore throat</a:t>
            </a:r>
          </a:p>
          <a:p>
            <a:pPr marL="171450" indent="-171450">
              <a:buFont typeface="Arial" pitchFamily="34" charset="0"/>
              <a:buChar char="•"/>
            </a:pPr>
            <a:r>
              <a:rPr lang="en-US" dirty="0" smtClean="0"/>
              <a:t>Cough, chest discomfort</a:t>
            </a:r>
          </a:p>
          <a:p>
            <a:pPr marL="171450" indent="-171450">
              <a:buFont typeface="Arial" pitchFamily="34" charset="0"/>
              <a:buChar char="•"/>
            </a:pPr>
            <a:r>
              <a:rPr lang="en-US" dirty="0" smtClean="0"/>
              <a:t>Mild fatigue</a:t>
            </a:r>
          </a:p>
          <a:p>
            <a:pPr marL="171450" indent="-171450">
              <a:buFont typeface="Arial" pitchFamily="34" charset="0"/>
              <a:buChar char="•"/>
            </a:pPr>
            <a:r>
              <a:rPr lang="en-US" dirty="0" smtClean="0"/>
              <a:t>Fever and headache are rare</a:t>
            </a:r>
          </a:p>
          <a:p>
            <a:pPr marL="171450" indent="-171450">
              <a:buFont typeface="Arial" pitchFamily="34" charset="0"/>
              <a:buChar char="•"/>
            </a:pPr>
            <a:r>
              <a:rPr lang="en-US" dirty="0" smtClean="0"/>
              <a:t>Runny nose</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6</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Usually children and the elderly, or people with certain health conditions are at risk for serious flu complications. Complications may include bacterial pneumonia, dehydration and worsening of chronic medical conditions, such as congestive heart failure, asthma or diabetes. Children may develop sinus problems and ear</a:t>
            </a:r>
          </a:p>
          <a:p>
            <a:pPr marL="0" indent="0">
              <a:buNone/>
            </a:pPr>
            <a:r>
              <a:rPr lang="en-US" dirty="0" smtClean="0"/>
              <a:t>infections.</a:t>
            </a:r>
          </a:p>
          <a:p>
            <a:endParaRPr lang="en-US" b="1" dirty="0"/>
          </a:p>
        </p:txBody>
      </p:sp>
      <p:sp>
        <p:nvSpPr>
          <p:cNvPr id="4" name="Slide Number Placeholder 3"/>
          <p:cNvSpPr>
            <a:spLocks noGrp="1"/>
          </p:cNvSpPr>
          <p:nvPr>
            <p:ph type="sldNum" sz="quarter" idx="10"/>
          </p:nvPr>
        </p:nvSpPr>
        <p:spPr/>
        <p:txBody>
          <a:bodyPr/>
          <a:lstStyle/>
          <a:p>
            <a:fld id="{C3FF4A83-3598-424A-9C26-3094308D3E8F}" type="slidenum">
              <a:rPr lang="en-US" smtClean="0"/>
              <a:t>7</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Germs are spread in respiratory droplets caused by coughing and sneezing. They usually spread from person to person, though sometimes people can become infected by touching something contaminated by germs.</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8</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Most healthy adults may be able to infect others beginning one day before symptoms develop and up to five days after becoming sick.</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9</a:t>
            </a:fld>
            <a:endParaRPr lang="en-US" dirty="0"/>
          </a:p>
        </p:txBody>
      </p:sp>
    </p:spTree>
    <p:extLst>
      <p:ext uri="{BB962C8B-B14F-4D97-AF65-F5344CB8AC3E}">
        <p14:creationId xmlns:p14="http://schemas.microsoft.com/office/powerpoint/2010/main" val="1407491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B44339-5F27-4DAD-82AF-248A27DA0FF5}" type="datetimeFigureOut">
              <a:rPr lang="en-US" smtClean="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800" y="5029200"/>
            <a:ext cx="1743075" cy="1676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44339-5F27-4DAD-82AF-248A27DA0FF5}" type="datetimeFigureOut">
              <a:rPr lang="en-US" smtClean="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B44339-5F27-4DAD-82AF-248A27DA0FF5}" type="datetimeFigureOut">
              <a:rPr lang="en-US" smtClean="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a:gsLst>
              <a:gs pos="0">
                <a:srgbClr val="8CC050">
                  <a:alpha val="53000"/>
                </a:srgbClr>
              </a:gs>
              <a:gs pos="76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Text Box 25"/>
          <p:cNvSpPr txBox="1">
            <a:spLocks noChangeArrowheads="1"/>
          </p:cNvSpPr>
          <p:nvPr userDrawn="1"/>
        </p:nvSpPr>
        <p:spPr bwMode="auto">
          <a:xfrm>
            <a:off x="8648700" y="6400800"/>
            <a:ext cx="190500" cy="13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r>
              <a:rPr lang="en-US" sz="500" baseline="30000" dirty="0" smtClean="0">
                <a:solidFill>
                  <a:schemeClr val="bg1"/>
                </a:solidFill>
              </a:rPr>
              <a:t>®</a:t>
            </a:r>
          </a:p>
        </p:txBody>
      </p:sp>
      <p:sp>
        <p:nvSpPr>
          <p:cNvPr id="6" name="Rectangle 6"/>
          <p:cNvSpPr>
            <a:spLocks noChangeArrowheads="1"/>
          </p:cNvSpPr>
          <p:nvPr userDrawn="1"/>
        </p:nvSpPr>
        <p:spPr bwMode="auto">
          <a:xfrm>
            <a:off x="246063" y="6553200"/>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700" dirty="0"/>
              <a:t>© </a:t>
            </a:r>
            <a:r>
              <a:rPr lang="en-US" sz="700" dirty="0" smtClean="0"/>
              <a:t>2016 </a:t>
            </a:r>
            <a:r>
              <a:rPr lang="en-US" sz="700" dirty="0"/>
              <a:t>National Safety Council</a:t>
            </a:r>
          </a:p>
        </p:txBody>
      </p:sp>
      <p:pic>
        <p:nvPicPr>
          <p:cNvPr id="8" name="Picture 16" descr="MGM.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73800" y="6173788"/>
            <a:ext cx="28702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ctrTitle"/>
          </p:nvPr>
        </p:nvSpPr>
        <p:spPr>
          <a:xfrm>
            <a:off x="1333500" y="3276600"/>
            <a:ext cx="6477000" cy="1143000"/>
          </a:xfrm>
        </p:spPr>
        <p:txBody>
          <a:bodyPr/>
          <a:lstStyle>
            <a:lvl1pPr algn="ctr">
              <a:defRPr>
                <a:solidFill>
                  <a:schemeClr val="tx1"/>
                </a:solidFill>
              </a:defRPr>
            </a:lvl1pPr>
          </a:lstStyle>
          <a:p>
            <a:pPr lvl="0"/>
            <a:r>
              <a:rPr lang="en-US" noProof="0" dirty="0" smtClean="0"/>
              <a:t>Click to edit Master title style</a:t>
            </a:r>
          </a:p>
        </p:txBody>
      </p:sp>
      <p:pic>
        <p:nvPicPr>
          <p:cNvPr id="9" name="Picture 8" descr="MEM_halo_2685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0082" t="19445"/>
          <a:stretch/>
        </p:blipFill>
        <p:spPr>
          <a:xfrm>
            <a:off x="0" y="0"/>
            <a:ext cx="4757058" cy="2209800"/>
          </a:xfrm>
          <a:prstGeom prst="rect">
            <a:avLst/>
          </a:prstGeom>
        </p:spPr>
      </p:pic>
      <p:pic>
        <p:nvPicPr>
          <p:cNvPr id="10" name="Picture 9" descr="clock graphic.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15263" y="0"/>
            <a:ext cx="5343393" cy="2975776"/>
          </a:xfrm>
          <a:prstGeom prst="rect">
            <a:avLst/>
          </a:prstGeom>
        </p:spPr>
      </p:pic>
    </p:spTree>
    <p:extLst>
      <p:ext uri="{BB962C8B-B14F-4D97-AF65-F5344CB8AC3E}">
        <p14:creationId xmlns:p14="http://schemas.microsoft.com/office/powerpoint/2010/main" val="89710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620000" cy="685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66800" y="1447800"/>
            <a:ext cx="76200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3500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16280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828800"/>
            <a:ext cx="3771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8288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2532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6785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957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838200"/>
            <a:ext cx="7086600" cy="6858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533400" y="1676400"/>
            <a:ext cx="39243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10100" y="1676400"/>
            <a:ext cx="3924300" cy="4724400"/>
          </a:xfrm>
        </p:spPr>
        <p:txBody>
          <a:bodyPr/>
          <a:lstStyle/>
          <a:p>
            <a:pPr lvl="0"/>
            <a:endParaRPr lang="en-US" noProof="0" dirty="0" smtClean="0"/>
          </a:p>
        </p:txBody>
      </p:sp>
    </p:spTree>
    <p:extLst>
      <p:ext uri="{BB962C8B-B14F-4D97-AF65-F5344CB8AC3E}">
        <p14:creationId xmlns:p14="http://schemas.microsoft.com/office/powerpoint/2010/main" val="276658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44339-5F27-4DAD-82AF-248A27DA0FF5}" type="datetimeFigureOut">
              <a:rPr lang="en-US" smtClean="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15977"/>
            <a:ext cx="914400" cy="87942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B44339-5F27-4DAD-82AF-248A27DA0FF5}" type="datetimeFigureOut">
              <a:rPr lang="en-US" smtClean="0"/>
              <a:t>11/15/2019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44339-5F27-4DAD-82AF-248A27DA0FF5}" type="datetimeFigureOut">
              <a:rPr lang="en-US" smtClean="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B44339-5F27-4DAD-82AF-248A27DA0FF5}" type="datetimeFigureOut">
              <a:rPr lang="en-US" smtClean="0"/>
              <a:t>11/15/2019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944CC7-734D-4DB4-A25A-EECF85887237}"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B44339-5F27-4DAD-82AF-248A27DA0FF5}" type="datetimeFigureOut">
              <a:rPr lang="en-US" smtClean="0"/>
              <a:t>11/15/2019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44339-5F27-4DAD-82AF-248A27DA0FF5}" type="datetimeFigureOut">
              <a:rPr lang="en-US" smtClean="0"/>
              <a:t>11/15/2019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44339-5F27-4DAD-82AF-248A27DA0FF5}" type="datetimeFigureOut">
              <a:rPr lang="en-US" smtClean="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44339-5F27-4DAD-82AF-248A27DA0FF5}" type="datetimeFigureOut">
              <a:rPr lang="en-US" smtClean="0"/>
              <a:t>11/15/2019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9B44339-5F27-4DAD-82AF-248A27DA0FF5}" type="datetimeFigureOut">
              <a:rPr lang="en-US" smtClean="0"/>
              <a:t>11/15/2019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A944CC7-734D-4DB4-A25A-EECF8588723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676400"/>
          </a:xfrm>
          <a:prstGeom prst="rect">
            <a:avLst/>
          </a:prstGeom>
          <a:gradFill>
            <a:gsLst>
              <a:gs pos="0">
                <a:srgbClr val="8CC050">
                  <a:alpha val="53000"/>
                </a:srgb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27" name="Rectangle 2"/>
          <p:cNvSpPr>
            <a:spLocks noGrp="1" noChangeArrowheads="1"/>
          </p:cNvSpPr>
          <p:nvPr>
            <p:ph type="title"/>
          </p:nvPr>
        </p:nvSpPr>
        <p:spPr bwMode="auto">
          <a:xfrm>
            <a:off x="1066800" y="1295400"/>
            <a:ext cx="7620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066800" y="2057400"/>
            <a:ext cx="7620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ChangeArrowheads="1"/>
          </p:cNvSpPr>
          <p:nvPr userDrawn="1"/>
        </p:nvSpPr>
        <p:spPr bwMode="auto">
          <a:xfrm>
            <a:off x="685800" y="6596063"/>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700" dirty="0"/>
              <a:t>© </a:t>
            </a:r>
            <a:r>
              <a:rPr lang="en-US" sz="700" dirty="0" smtClean="0"/>
              <a:t>2016 </a:t>
            </a:r>
            <a:r>
              <a:rPr lang="en-US" sz="700" dirty="0"/>
              <a:t>National Safety Council</a:t>
            </a:r>
          </a:p>
        </p:txBody>
      </p:sp>
      <p:sp>
        <p:nvSpPr>
          <p:cNvPr id="1032" name="TextBox 1"/>
          <p:cNvSpPr txBox="1">
            <a:spLocks noChangeArrowheads="1"/>
          </p:cNvSpPr>
          <p:nvPr userDrawn="1"/>
        </p:nvSpPr>
        <p:spPr bwMode="auto">
          <a:xfrm>
            <a:off x="152400" y="65532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fld id="{2E2769C2-C150-614D-9064-58EC9BEFFFD3}" type="slidenum">
              <a:rPr lang="en-US" sz="1000" smtClean="0">
                <a:solidFill>
                  <a:srgbClr val="001400"/>
                </a:solidFill>
                <a:cs typeface="Arial" charset="0"/>
              </a:rPr>
              <a:pPr>
                <a:defRPr/>
              </a:pPr>
              <a:t>‹#›</a:t>
            </a:fld>
            <a:endParaRPr lang="en-US" sz="1000" dirty="0" smtClean="0">
              <a:solidFill>
                <a:srgbClr val="001400"/>
              </a:solidFill>
              <a:cs typeface="Arial" charset="0"/>
            </a:endParaRPr>
          </a:p>
          <a:p>
            <a:pPr>
              <a:defRPr/>
            </a:pPr>
            <a:endParaRPr lang="en-US" sz="1000" dirty="0" smtClean="0"/>
          </a:p>
        </p:txBody>
      </p:sp>
      <p:pic>
        <p:nvPicPr>
          <p:cNvPr id="2" name="Picture 2" descr="MGM.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621463" y="6257925"/>
            <a:ext cx="25225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MEM_halo_2685_logo.png"/>
          <p:cNvPicPr>
            <a:picLocks noChangeAspect="1"/>
          </p:cNvPicPr>
          <p:nvPr userDrawn="1"/>
        </p:nvPicPr>
        <p:blipFill rotWithShape="1">
          <a:blip r:embed="rId9" cstate="print">
            <a:extLst>
              <a:ext uri="{28A0092B-C50C-407E-A947-70E740481C1C}">
                <a14:useLocalDpi xmlns:a14="http://schemas.microsoft.com/office/drawing/2010/main" val="0"/>
              </a:ext>
            </a:extLst>
          </a:blip>
          <a:srcRect l="10082" t="19445"/>
          <a:stretch/>
        </p:blipFill>
        <p:spPr>
          <a:xfrm>
            <a:off x="-1" y="0"/>
            <a:ext cx="3608803" cy="1676400"/>
          </a:xfrm>
          <a:prstGeom prst="rect">
            <a:avLst/>
          </a:prstGeom>
        </p:spPr>
      </p:pic>
    </p:spTree>
    <p:extLst>
      <p:ext uri="{BB962C8B-B14F-4D97-AF65-F5344CB8AC3E}">
        <p14:creationId xmlns:p14="http://schemas.microsoft.com/office/powerpoint/2010/main" val="2548534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iming>
    <p:tnLst>
      <p:par>
        <p:cTn id="1" dur="indefinite" restart="never" nodeType="tmRoot"/>
      </p:par>
    </p:tnLst>
  </p:timing>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2pPr>
      <a:lvl3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3pPr>
      <a:lvl4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4pPr>
      <a:lvl5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5pPr>
      <a:lvl6pPr marL="457200" algn="l" rtl="0" fontAlgn="base">
        <a:spcBef>
          <a:spcPct val="0"/>
        </a:spcBef>
        <a:spcAft>
          <a:spcPct val="0"/>
        </a:spcAft>
        <a:defRPr sz="4400" b="1">
          <a:solidFill>
            <a:schemeClr val="tx2"/>
          </a:solidFill>
          <a:latin typeface="Helvetica" charset="0"/>
          <a:ea typeface="ＭＳ Ｐゴシック" charset="0"/>
          <a:cs typeface="ＭＳ Ｐゴシック" charset="0"/>
        </a:defRPr>
      </a:lvl6pPr>
      <a:lvl7pPr marL="914400" algn="l" rtl="0" fontAlgn="base">
        <a:spcBef>
          <a:spcPct val="0"/>
        </a:spcBef>
        <a:spcAft>
          <a:spcPct val="0"/>
        </a:spcAft>
        <a:defRPr sz="4400" b="1">
          <a:solidFill>
            <a:schemeClr val="tx2"/>
          </a:solidFill>
          <a:latin typeface="Helvetica" charset="0"/>
          <a:ea typeface="ＭＳ Ｐゴシック" charset="0"/>
          <a:cs typeface="ＭＳ Ｐゴシック" charset="0"/>
        </a:defRPr>
      </a:lvl7pPr>
      <a:lvl8pPr marL="1371600" algn="l" rtl="0" fontAlgn="base">
        <a:spcBef>
          <a:spcPct val="0"/>
        </a:spcBef>
        <a:spcAft>
          <a:spcPct val="0"/>
        </a:spcAft>
        <a:defRPr sz="4400" b="1">
          <a:solidFill>
            <a:schemeClr val="tx2"/>
          </a:solidFill>
          <a:latin typeface="Helvetica" charset="0"/>
          <a:ea typeface="ＭＳ Ｐゴシック" charset="0"/>
          <a:cs typeface="ＭＳ Ｐゴシック" charset="0"/>
        </a:defRPr>
      </a:lvl8pPr>
      <a:lvl9pPr marL="1828800" algn="l" rtl="0" fontAlgn="base">
        <a:spcBef>
          <a:spcPct val="0"/>
        </a:spcBef>
        <a:spcAft>
          <a:spcPct val="0"/>
        </a:spcAft>
        <a:defRPr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085850" indent="-228600" algn="l" rtl="0" eaLnBrk="0" fontAlgn="base" hangingPunct="0">
        <a:spcBef>
          <a:spcPct val="20000"/>
        </a:spcBef>
        <a:spcAft>
          <a:spcPct val="0"/>
        </a:spcAft>
        <a:buChar char="•"/>
        <a:defRPr sz="2400">
          <a:solidFill>
            <a:schemeClr val="tx1"/>
          </a:solidFill>
          <a:latin typeface="+mn-lt"/>
          <a:ea typeface="+mn-ea"/>
          <a:cs typeface="+mn-cs"/>
        </a:defRPr>
      </a:lvl3pPr>
      <a:lvl4pPr marL="1428750" indent="-228600" algn="l" rtl="0" eaLnBrk="0" fontAlgn="base" hangingPunct="0">
        <a:spcBef>
          <a:spcPct val="20000"/>
        </a:spcBef>
        <a:spcAft>
          <a:spcPct val="0"/>
        </a:spcAft>
        <a:buChar char="–"/>
        <a:defRPr sz="2000">
          <a:solidFill>
            <a:schemeClr val="tx1"/>
          </a:solidFill>
          <a:latin typeface="+mn-lt"/>
          <a:ea typeface="+mn-ea"/>
          <a:cs typeface="+mn-cs"/>
        </a:defRPr>
      </a:lvl4pPr>
      <a:lvl5pPr marL="1771650" indent="-228600" algn="l" rtl="0" eaLnBrk="0" fontAlgn="base" hangingPunct="0">
        <a:spcBef>
          <a:spcPct val="20000"/>
        </a:spcBef>
        <a:spcAft>
          <a:spcPct val="0"/>
        </a:spcAft>
        <a:buChar char="»"/>
        <a:defRPr sz="2000">
          <a:solidFill>
            <a:schemeClr val="tx1"/>
          </a:solidFill>
          <a:latin typeface="+mn-lt"/>
          <a:ea typeface="+mn-ea"/>
          <a:cs typeface="+mn-cs"/>
        </a:defRPr>
      </a:lvl5pPr>
      <a:lvl6pPr marL="2228850" indent="-228600" algn="l" rtl="0" fontAlgn="base">
        <a:spcBef>
          <a:spcPct val="20000"/>
        </a:spcBef>
        <a:spcAft>
          <a:spcPct val="0"/>
        </a:spcAft>
        <a:buChar char="»"/>
        <a:defRPr sz="2000">
          <a:solidFill>
            <a:schemeClr val="tx1"/>
          </a:solidFill>
          <a:latin typeface="+mn-lt"/>
          <a:ea typeface="+mn-ea"/>
          <a:cs typeface="+mn-cs"/>
        </a:defRPr>
      </a:lvl6pPr>
      <a:lvl7pPr marL="2686050" indent="-228600" algn="l" rtl="0" fontAlgn="base">
        <a:spcBef>
          <a:spcPct val="20000"/>
        </a:spcBef>
        <a:spcAft>
          <a:spcPct val="0"/>
        </a:spcAft>
        <a:buChar char="»"/>
        <a:defRPr sz="2000">
          <a:solidFill>
            <a:schemeClr val="tx1"/>
          </a:solidFill>
          <a:latin typeface="+mn-lt"/>
          <a:ea typeface="+mn-ea"/>
          <a:cs typeface="+mn-cs"/>
        </a:defRPr>
      </a:lvl7pPr>
      <a:lvl8pPr marL="3143250" indent="-228600" algn="l" rtl="0" fontAlgn="base">
        <a:spcBef>
          <a:spcPct val="20000"/>
        </a:spcBef>
        <a:spcAft>
          <a:spcPct val="0"/>
        </a:spcAft>
        <a:buChar char="»"/>
        <a:defRPr sz="2000">
          <a:solidFill>
            <a:schemeClr val="tx1"/>
          </a:solidFill>
          <a:latin typeface="+mn-lt"/>
          <a:ea typeface="+mn-ea"/>
          <a:cs typeface="+mn-cs"/>
        </a:defRPr>
      </a:lvl8pPr>
      <a:lvl9pPr marL="360045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mailto:MEMBERSHIPINFO@nsc.org"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970" y="3505200"/>
            <a:ext cx="8229600" cy="2209800"/>
          </a:xfrm>
        </p:spPr>
        <p:txBody>
          <a:bodyPr/>
          <a:lstStyle/>
          <a:p>
            <a:r>
              <a:rPr lang="en-US" sz="4800" dirty="0" smtClean="0"/>
              <a:t>Preventing the Spread </a:t>
            </a:r>
            <a:br>
              <a:rPr lang="en-US" sz="4800" dirty="0" smtClean="0"/>
            </a:br>
            <a:r>
              <a:rPr lang="en-US" sz="4800" dirty="0" smtClean="0"/>
              <a:t>of Colds &amp; Flu </a:t>
            </a:r>
            <a:endParaRPr lang="en-US" sz="4800" dirty="0"/>
          </a:p>
        </p:txBody>
      </p:sp>
      <p:sp>
        <p:nvSpPr>
          <p:cNvPr id="3" name="TextBox 2"/>
          <p:cNvSpPr txBox="1"/>
          <p:nvPr/>
        </p:nvSpPr>
        <p:spPr>
          <a:xfrm>
            <a:off x="369570" y="5715000"/>
            <a:ext cx="4735830" cy="338554"/>
          </a:xfrm>
          <a:prstGeom prst="rect">
            <a:avLst/>
          </a:prstGeom>
          <a:noFill/>
        </p:spPr>
        <p:txBody>
          <a:bodyPr wrap="square" rtlCol="0">
            <a:spAutoFit/>
          </a:bodyPr>
          <a:lstStyle/>
          <a:p>
            <a:r>
              <a:rPr lang="en-US" sz="1600" dirty="0" smtClean="0"/>
              <a:t>For use in conjunction with 5-Minute Safety Talk</a:t>
            </a:r>
          </a:p>
        </p:txBody>
      </p:sp>
    </p:spTree>
    <p:extLst>
      <p:ext uri="{BB962C8B-B14F-4D97-AF65-F5344CB8AC3E}">
        <p14:creationId xmlns:p14="http://schemas.microsoft.com/office/powerpoint/2010/main" val="134866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lstStyle/>
          <a:p>
            <a:pPr algn="ctr"/>
            <a:r>
              <a:rPr lang="en-US" dirty="0" smtClean="0"/>
              <a:t>Prevent the Spread of Germs</a:t>
            </a:r>
            <a:endParaRPr lang="en-US" dirty="0"/>
          </a:p>
        </p:txBody>
      </p:sp>
      <p:sp>
        <p:nvSpPr>
          <p:cNvPr id="4" name="Rectangle 3"/>
          <p:cNvSpPr/>
          <p:nvPr/>
        </p:nvSpPr>
        <p:spPr>
          <a:xfrm>
            <a:off x="609600" y="1537424"/>
            <a:ext cx="5486400" cy="3339376"/>
          </a:xfrm>
          <a:prstGeom prst="rect">
            <a:avLst/>
          </a:prstGeom>
        </p:spPr>
        <p:txBody>
          <a:bodyPr wrap="square">
            <a:spAutoFit/>
          </a:bodyPr>
          <a:lstStyle/>
          <a:p>
            <a:pPr marL="342900" indent="-342900">
              <a:spcBef>
                <a:spcPts val="600"/>
              </a:spcBef>
              <a:spcAft>
                <a:spcPts val="600"/>
              </a:spcAft>
              <a:buFont typeface="Wingdings" pitchFamily="2" charset="2"/>
              <a:buChar char="ü"/>
            </a:pPr>
            <a:r>
              <a:rPr lang="en-US" sz="2800" dirty="0" smtClean="0"/>
              <a:t>Cover </a:t>
            </a:r>
            <a:r>
              <a:rPr lang="en-US" sz="2800" dirty="0"/>
              <a:t>your nose </a:t>
            </a:r>
            <a:r>
              <a:rPr lang="en-US" sz="2800" dirty="0" smtClean="0"/>
              <a:t>&amp; mouth </a:t>
            </a:r>
            <a:r>
              <a:rPr lang="en-US" sz="2800" dirty="0"/>
              <a:t>when you sneeze or </a:t>
            </a:r>
            <a:r>
              <a:rPr lang="en-US" sz="2800" dirty="0" smtClean="0"/>
              <a:t>cough</a:t>
            </a:r>
          </a:p>
          <a:p>
            <a:pPr marL="342900" indent="-342900">
              <a:spcBef>
                <a:spcPts val="600"/>
              </a:spcBef>
              <a:spcAft>
                <a:spcPts val="600"/>
              </a:spcAft>
              <a:buFont typeface="Wingdings" pitchFamily="2" charset="2"/>
              <a:buChar char="ü"/>
            </a:pPr>
            <a:r>
              <a:rPr lang="en-US" sz="2800" dirty="0" smtClean="0"/>
              <a:t>Use tissues when you sneeze or have sniffles</a:t>
            </a:r>
          </a:p>
          <a:p>
            <a:pPr marL="342900" indent="-342900">
              <a:spcBef>
                <a:spcPts val="600"/>
              </a:spcBef>
              <a:spcAft>
                <a:spcPts val="600"/>
              </a:spcAft>
              <a:buFont typeface="Wingdings" pitchFamily="2" charset="2"/>
              <a:buChar char="ü"/>
            </a:pPr>
            <a:r>
              <a:rPr lang="en-US" sz="2800" dirty="0" smtClean="0"/>
              <a:t>Sneeze into your sleeve if tissues aren’t available</a:t>
            </a: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4498683"/>
            <a:ext cx="2840956" cy="213071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7344" y="2684493"/>
            <a:ext cx="2951856" cy="2362200"/>
          </a:xfrm>
          <a:prstGeom prst="rect">
            <a:avLst/>
          </a:prstGeom>
        </p:spPr>
      </p:pic>
    </p:spTree>
    <p:extLst>
      <p:ext uri="{BB962C8B-B14F-4D97-AF65-F5344CB8AC3E}">
        <p14:creationId xmlns:p14="http://schemas.microsoft.com/office/powerpoint/2010/main" val="403871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FornarisC\AppData\Local\Microsoft\Windows\Temporary Internet Files\Content.IE5\0KWX2T9S\Washing-Hand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4384962"/>
            <a:ext cx="3352800" cy="22444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8489" y="685800"/>
            <a:ext cx="8440711" cy="3677930"/>
          </a:xfrm>
          <a:prstGeom prst="rect">
            <a:avLst/>
          </a:prstGeom>
        </p:spPr>
        <p:txBody>
          <a:bodyPr wrap="square">
            <a:spAutoFit/>
          </a:bodyPr>
          <a:lstStyle/>
          <a:p>
            <a:pPr marL="342900" indent="-342900">
              <a:buFont typeface="Wingdings" pitchFamily="2" charset="2"/>
              <a:buChar char="ü"/>
            </a:pPr>
            <a:endParaRPr lang="en-US" sz="2800" dirty="0" smtClean="0"/>
          </a:p>
          <a:p>
            <a:pPr marL="342900" indent="-342900">
              <a:lnSpc>
                <a:spcPct val="150000"/>
              </a:lnSpc>
              <a:spcBef>
                <a:spcPts val="600"/>
              </a:spcBef>
              <a:spcAft>
                <a:spcPts val="600"/>
              </a:spcAft>
              <a:buFont typeface="Wingdings" pitchFamily="2" charset="2"/>
              <a:buChar char="ü"/>
            </a:pPr>
            <a:r>
              <a:rPr lang="en-US" sz="2600" dirty="0" smtClean="0"/>
              <a:t>Toss your tissues in the trash</a:t>
            </a:r>
          </a:p>
          <a:p>
            <a:pPr marL="342900" indent="-342900">
              <a:lnSpc>
                <a:spcPct val="150000"/>
              </a:lnSpc>
              <a:buFont typeface="Wingdings" pitchFamily="2" charset="2"/>
              <a:buChar char="ü"/>
            </a:pPr>
            <a:r>
              <a:rPr lang="en-US" sz="2600" dirty="0" smtClean="0"/>
              <a:t>Wash hands frequently</a:t>
            </a:r>
          </a:p>
          <a:p>
            <a:pPr lvl="1">
              <a:lnSpc>
                <a:spcPct val="150000"/>
              </a:lnSpc>
            </a:pPr>
            <a:r>
              <a:rPr lang="en-US" sz="2600" dirty="0" smtClean="0"/>
              <a:t>Any </a:t>
            </a:r>
            <a:r>
              <a:rPr lang="en-US" sz="2600" dirty="0"/>
              <a:t>kind of soap is effective in removing germs if you vigorously rub your hands together </a:t>
            </a:r>
            <a:r>
              <a:rPr lang="en-US" sz="2600" dirty="0" smtClean="0"/>
              <a:t>for </a:t>
            </a:r>
            <a:r>
              <a:rPr lang="en-US" sz="2600" dirty="0"/>
              <a:t>at least 15-30 </a:t>
            </a:r>
            <a:r>
              <a:rPr lang="en-US" sz="2600" dirty="0" smtClean="0"/>
              <a:t>seconds and rinse well under running water.</a:t>
            </a:r>
            <a:endParaRPr lang="en-US" sz="2600" dirty="0"/>
          </a:p>
        </p:txBody>
      </p:sp>
      <p:sp>
        <p:nvSpPr>
          <p:cNvPr id="13" name="Title 1"/>
          <p:cNvSpPr>
            <a:spLocks noGrp="1"/>
          </p:cNvSpPr>
          <p:nvPr>
            <p:ph type="title"/>
          </p:nvPr>
        </p:nvSpPr>
        <p:spPr>
          <a:xfrm>
            <a:off x="533400" y="609600"/>
            <a:ext cx="8229600" cy="685800"/>
          </a:xfrm>
        </p:spPr>
        <p:txBody>
          <a:bodyPr/>
          <a:lstStyle/>
          <a:p>
            <a:pPr algn="ctr"/>
            <a:r>
              <a:rPr lang="en-US" dirty="0" smtClean="0"/>
              <a:t>Prevent the Spread of Germs</a:t>
            </a:r>
            <a:endParaRPr lang="en-US" dirty="0"/>
          </a:p>
        </p:txBody>
      </p:sp>
    </p:spTree>
    <p:extLst>
      <p:ext uri="{BB962C8B-B14F-4D97-AF65-F5344CB8AC3E}">
        <p14:creationId xmlns:p14="http://schemas.microsoft.com/office/powerpoint/2010/main" val="93440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lstStyle/>
          <a:p>
            <a:pPr algn="ctr"/>
            <a:r>
              <a:rPr lang="en-US" dirty="0" smtClean="0"/>
              <a:t>Work or Stay Home?</a:t>
            </a:r>
            <a:endParaRPr lang="en-US" dirty="0"/>
          </a:p>
        </p:txBody>
      </p:sp>
      <p:sp>
        <p:nvSpPr>
          <p:cNvPr id="3" name="Content Placeholder 2"/>
          <p:cNvSpPr>
            <a:spLocks noGrp="1"/>
          </p:cNvSpPr>
          <p:nvPr>
            <p:ph idx="1"/>
          </p:nvPr>
        </p:nvSpPr>
        <p:spPr>
          <a:xfrm>
            <a:off x="533400" y="1295400"/>
            <a:ext cx="8229600" cy="4953000"/>
          </a:xfrm>
        </p:spPr>
        <p:txBody>
          <a:bodyPr>
            <a:noAutofit/>
          </a:bodyPr>
          <a:lstStyle/>
          <a:p>
            <a:pPr marL="0" indent="0">
              <a:lnSpc>
                <a:spcPct val="120000"/>
              </a:lnSpc>
              <a:spcAft>
                <a:spcPts val="600"/>
              </a:spcAft>
              <a:buNone/>
            </a:pPr>
            <a:r>
              <a:rPr lang="en-US" sz="2600" b="1" dirty="0" smtClean="0"/>
              <a:t>Let common sense be your guide!</a:t>
            </a:r>
          </a:p>
          <a:p>
            <a:pPr marL="0" indent="0">
              <a:lnSpc>
                <a:spcPct val="120000"/>
              </a:lnSpc>
              <a:spcAft>
                <a:spcPts val="600"/>
              </a:spcAft>
              <a:buNone/>
            </a:pPr>
            <a:r>
              <a:rPr lang="en-US" sz="2600" kern="1200" dirty="0" smtClean="0"/>
              <a:t>Stay </a:t>
            </a:r>
            <a:r>
              <a:rPr lang="en-US" sz="2600" kern="1200" dirty="0"/>
              <a:t>home if you:</a:t>
            </a:r>
          </a:p>
          <a:p>
            <a:pPr>
              <a:lnSpc>
                <a:spcPct val="120000"/>
              </a:lnSpc>
              <a:spcAft>
                <a:spcPts val="600"/>
              </a:spcAft>
              <a:buFont typeface="Wingdings" pitchFamily="2" charset="2"/>
              <a:buChar char="ü"/>
            </a:pPr>
            <a:r>
              <a:rPr lang="en-US" sz="2600" kern="1200" dirty="0"/>
              <a:t>Have a fever</a:t>
            </a:r>
          </a:p>
          <a:p>
            <a:pPr>
              <a:lnSpc>
                <a:spcPct val="120000"/>
              </a:lnSpc>
              <a:spcAft>
                <a:spcPts val="1200"/>
              </a:spcAft>
              <a:buFont typeface="Wingdings" pitchFamily="2" charset="2"/>
              <a:buChar char="ü"/>
            </a:pPr>
            <a:r>
              <a:rPr lang="en-US" sz="2600" kern="1200" dirty="0"/>
              <a:t>Cannot control your sneezing &amp; coughing</a:t>
            </a:r>
          </a:p>
          <a:p>
            <a:pPr marL="0" indent="0">
              <a:lnSpc>
                <a:spcPct val="120000"/>
              </a:lnSpc>
              <a:spcAft>
                <a:spcPts val="600"/>
              </a:spcAft>
              <a:buNone/>
            </a:pPr>
            <a:r>
              <a:rPr lang="en-US" sz="2600" b="1" kern="1200" dirty="0" smtClean="0"/>
              <a:t>When </a:t>
            </a:r>
            <a:r>
              <a:rPr lang="en-US" sz="2600" b="1" kern="1200" dirty="0"/>
              <a:t>in doubt, call you physician! </a:t>
            </a:r>
            <a:endParaRPr lang="en-US" sz="2600" b="1" kern="1200" dirty="0" smtClean="0"/>
          </a:p>
          <a:p>
            <a:pPr>
              <a:lnSpc>
                <a:spcPct val="120000"/>
              </a:lnSpc>
              <a:spcAft>
                <a:spcPts val="600"/>
              </a:spcAft>
              <a:buFont typeface="Wingdings" pitchFamily="2" charset="2"/>
              <a:buChar char="ü"/>
            </a:pPr>
            <a:r>
              <a:rPr lang="en-US" sz="2600" kern="1200" dirty="0" smtClean="0"/>
              <a:t>Don’t </a:t>
            </a:r>
            <a:r>
              <a:rPr lang="en-US" sz="2600" kern="1200" dirty="0"/>
              <a:t>overtax your immune system. </a:t>
            </a:r>
            <a:endParaRPr lang="en-US" sz="2600" kern="1200" dirty="0" smtClean="0"/>
          </a:p>
          <a:p>
            <a:pPr>
              <a:lnSpc>
                <a:spcPct val="120000"/>
              </a:lnSpc>
              <a:spcAft>
                <a:spcPts val="600"/>
              </a:spcAft>
              <a:buFont typeface="Wingdings" pitchFamily="2" charset="2"/>
              <a:buChar char="ü"/>
            </a:pPr>
            <a:r>
              <a:rPr lang="en-US" sz="2600" kern="1200" dirty="0" smtClean="0"/>
              <a:t>Common </a:t>
            </a:r>
            <a:r>
              <a:rPr lang="en-US" sz="2600" kern="1200" dirty="0"/>
              <a:t>colds become more serious bacterial infections such as </a:t>
            </a:r>
            <a:r>
              <a:rPr lang="en-US" sz="2600" kern="1200" dirty="0" smtClean="0"/>
              <a:t>sinusitis - and </a:t>
            </a:r>
            <a:r>
              <a:rPr lang="en-US" sz="2600" kern="1200" dirty="0"/>
              <a:t>influenza can turn into pneumonia</a:t>
            </a:r>
            <a:r>
              <a:rPr lang="en-US" sz="2600" kern="1200" dirty="0" smtClean="0"/>
              <a:t>.</a:t>
            </a:r>
            <a:endParaRPr lang="en-US" sz="2600" dirty="0"/>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95631"/>
            <a:ext cx="3016494"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97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620000" cy="685800"/>
          </a:xfrm>
        </p:spPr>
        <p:txBody>
          <a:bodyPr/>
          <a:lstStyle/>
          <a:p>
            <a:r>
              <a:rPr lang="en-US" dirty="0" smtClean="0"/>
              <a:t>Over-the-Counter Medications  </a:t>
            </a:r>
            <a:endParaRPr lang="en-US" dirty="0"/>
          </a:p>
        </p:txBody>
      </p:sp>
      <p:sp>
        <p:nvSpPr>
          <p:cNvPr id="3" name="Content Placeholder 2"/>
          <p:cNvSpPr>
            <a:spLocks noGrp="1"/>
          </p:cNvSpPr>
          <p:nvPr>
            <p:ph idx="1"/>
          </p:nvPr>
        </p:nvSpPr>
        <p:spPr>
          <a:xfrm>
            <a:off x="381000" y="1905000"/>
            <a:ext cx="8534400" cy="4419600"/>
          </a:xfrm>
        </p:spPr>
        <p:txBody>
          <a:bodyPr>
            <a:normAutofit fontScale="92500" lnSpcReduction="20000"/>
          </a:bodyPr>
          <a:lstStyle/>
          <a:p>
            <a:pPr>
              <a:lnSpc>
                <a:spcPct val="150000"/>
              </a:lnSpc>
              <a:spcBef>
                <a:spcPts val="600"/>
              </a:spcBef>
              <a:spcAft>
                <a:spcPts val="600"/>
              </a:spcAft>
              <a:buFont typeface="Wingdings" pitchFamily="2" charset="2"/>
              <a:buChar char="ü"/>
            </a:pPr>
            <a:r>
              <a:rPr lang="en-US" sz="2800" dirty="0" smtClean="0"/>
              <a:t>Check label &amp; ingredients </a:t>
            </a:r>
          </a:p>
          <a:p>
            <a:pPr>
              <a:lnSpc>
                <a:spcPct val="150000"/>
              </a:lnSpc>
              <a:spcBef>
                <a:spcPts val="600"/>
              </a:spcBef>
              <a:spcAft>
                <a:spcPts val="600"/>
              </a:spcAft>
              <a:buFont typeface="Wingdings" pitchFamily="2" charset="2"/>
              <a:buChar char="ü"/>
            </a:pPr>
            <a:r>
              <a:rPr lang="en-US" sz="2800" dirty="0" smtClean="0"/>
              <a:t>Talk to pharmacist</a:t>
            </a:r>
          </a:p>
          <a:p>
            <a:pPr>
              <a:lnSpc>
                <a:spcPct val="150000"/>
              </a:lnSpc>
              <a:spcBef>
                <a:spcPts val="600"/>
              </a:spcBef>
              <a:spcAft>
                <a:spcPts val="600"/>
              </a:spcAft>
              <a:buFont typeface="Wingdings" pitchFamily="2" charset="2"/>
              <a:buChar char="ü"/>
            </a:pPr>
            <a:r>
              <a:rPr lang="en-US" sz="2800" dirty="0" smtClean="0"/>
              <a:t>Can negatively </a:t>
            </a:r>
            <a:r>
              <a:rPr lang="en-US" sz="2800" dirty="0"/>
              <a:t>react with your regular medications.</a:t>
            </a:r>
            <a:endParaRPr lang="en-US" sz="2800" dirty="0" smtClean="0"/>
          </a:p>
          <a:p>
            <a:pPr marL="0" indent="0">
              <a:lnSpc>
                <a:spcPct val="150000"/>
              </a:lnSpc>
              <a:spcBef>
                <a:spcPts val="600"/>
              </a:spcBef>
              <a:spcAft>
                <a:spcPts val="600"/>
              </a:spcAft>
              <a:buNone/>
            </a:pPr>
            <a:r>
              <a:rPr lang="en-US" sz="2800" b="1" dirty="0" smtClean="0">
                <a:solidFill>
                  <a:srgbClr val="FF0000"/>
                </a:solidFill>
              </a:rPr>
              <a:t>Some cold and flu medicines (with antihistamines) can make you drowsy and that can be dangerous when driving or working around any kind of machinery. </a:t>
            </a:r>
            <a:endParaRPr lang="en-US" sz="2800" b="1" dirty="0">
              <a:solidFill>
                <a:srgbClr val="FF0000"/>
              </a:solidFill>
            </a:endParaRPr>
          </a:p>
        </p:txBody>
      </p:sp>
      <p:pic>
        <p:nvPicPr>
          <p:cNvPr id="5125" name="Picture 5" descr="C:\Users\FornarisC\AppData\Local\Microsoft\Windows\Temporary Internet Files\Content.IE5\JXEHM7RP\7035932329_b91d092854_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002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57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FornarisC\AppData\Local\Microsoft\Windows\Temporary Internet Files\Content.IE5\CG0EPQCU\Tissue-Box-Desig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39624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94544" y="762000"/>
            <a:ext cx="7611256" cy="685800"/>
          </a:xfrm>
        </p:spPr>
        <p:txBody>
          <a:bodyPr/>
          <a:lstStyle/>
          <a:p>
            <a:pPr algn="ctr"/>
            <a:r>
              <a:rPr lang="en-US" dirty="0"/>
              <a:t>It’s </a:t>
            </a:r>
            <a:r>
              <a:rPr lang="en-US" dirty="0" smtClean="0"/>
              <a:t>Your Decision</a:t>
            </a:r>
            <a:endParaRPr lang="en-US" dirty="0"/>
          </a:p>
        </p:txBody>
      </p:sp>
      <p:sp>
        <p:nvSpPr>
          <p:cNvPr id="4" name="Rectangle 3"/>
          <p:cNvSpPr/>
          <p:nvPr/>
        </p:nvSpPr>
        <p:spPr>
          <a:xfrm>
            <a:off x="304800" y="3630811"/>
            <a:ext cx="8466944" cy="2769989"/>
          </a:xfrm>
          <a:prstGeom prst="rect">
            <a:avLst/>
          </a:prstGeom>
        </p:spPr>
        <p:txBody>
          <a:bodyPr wrap="square">
            <a:spAutoFit/>
          </a:bodyPr>
          <a:lstStyle/>
          <a:p>
            <a:endParaRPr lang="en-US" sz="2600" dirty="0" smtClean="0"/>
          </a:p>
          <a:p>
            <a:pPr algn="ctr"/>
            <a:r>
              <a:rPr lang="en-US" sz="2600" dirty="0" smtClean="0"/>
              <a:t>Supervisors </a:t>
            </a:r>
            <a:r>
              <a:rPr lang="en-US" sz="2600" dirty="0"/>
              <a:t>have the right and </a:t>
            </a:r>
            <a:r>
              <a:rPr lang="en-US" sz="2600" dirty="0" smtClean="0"/>
              <a:t>responsibility to </a:t>
            </a:r>
          </a:p>
          <a:p>
            <a:pPr algn="ctr"/>
            <a:r>
              <a:rPr lang="en-US" sz="2600" dirty="0" smtClean="0"/>
              <a:t>tactfully and privately tell a sick employee to </a:t>
            </a:r>
          </a:p>
          <a:p>
            <a:pPr algn="ctr"/>
            <a:r>
              <a:rPr lang="en-US" sz="2600" dirty="0" smtClean="0"/>
              <a:t>go home - if necessary. </a:t>
            </a:r>
          </a:p>
          <a:p>
            <a:pPr algn="ctr"/>
            <a:endParaRPr lang="en-US" dirty="0" smtClean="0"/>
          </a:p>
          <a:p>
            <a:pPr algn="ctr"/>
            <a:r>
              <a:rPr lang="en-US" sz="2600" dirty="0" smtClean="0"/>
              <a:t>Use common sense and courtesy;</a:t>
            </a:r>
          </a:p>
          <a:p>
            <a:pPr algn="ctr"/>
            <a:r>
              <a:rPr lang="en-US" sz="2600" dirty="0" smtClean="0"/>
              <a:t>stay </a:t>
            </a:r>
            <a:r>
              <a:rPr lang="en-US" sz="2600" dirty="0"/>
              <a:t>home when </a:t>
            </a:r>
            <a:r>
              <a:rPr lang="en-US" sz="2600" dirty="0" smtClean="0"/>
              <a:t>sick</a:t>
            </a:r>
            <a:r>
              <a:rPr lang="en-US" sz="2600" dirty="0"/>
              <a:t>.</a:t>
            </a:r>
          </a:p>
        </p:txBody>
      </p:sp>
    </p:spTree>
    <p:extLst>
      <p:ext uri="{BB962C8B-B14F-4D97-AF65-F5344CB8AC3E}">
        <p14:creationId xmlns:p14="http://schemas.microsoft.com/office/powerpoint/2010/main" val="74947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pPr algn="ctr"/>
            <a:r>
              <a:rPr lang="en-US" dirty="0" smtClean="0"/>
              <a:t>GERM-FREE ZONE Poster </a:t>
            </a:r>
            <a:endParaRPr lang="en-US" dirty="0"/>
          </a:p>
        </p:txBody>
      </p:sp>
      <p:sp>
        <p:nvSpPr>
          <p:cNvPr id="5" name="Rectangle 4"/>
          <p:cNvSpPr/>
          <p:nvPr/>
        </p:nvSpPr>
        <p:spPr>
          <a:xfrm>
            <a:off x="4724400" y="1905000"/>
            <a:ext cx="3429000" cy="3108543"/>
          </a:xfrm>
          <a:prstGeom prst="rect">
            <a:avLst/>
          </a:prstGeom>
        </p:spPr>
        <p:txBody>
          <a:bodyPr wrap="square">
            <a:spAutoFit/>
          </a:bodyPr>
          <a:lstStyle/>
          <a:p>
            <a:pPr algn="ctr"/>
            <a:r>
              <a:rPr lang="en-US" sz="2800" dirty="0"/>
              <a:t>Display this poster in high traffic areas as a reminder to everyone </a:t>
            </a:r>
            <a:r>
              <a:rPr lang="en-US" sz="2800" dirty="0" smtClean="0"/>
              <a:t>of </a:t>
            </a:r>
            <a:r>
              <a:rPr lang="en-US" sz="2800" dirty="0"/>
              <a:t>the best ways to avoid germs and to </a:t>
            </a:r>
            <a:endParaRPr lang="en-US" sz="2800" dirty="0" smtClean="0"/>
          </a:p>
          <a:p>
            <a:pPr algn="ctr"/>
            <a:r>
              <a:rPr lang="en-US" sz="2800" dirty="0" smtClean="0"/>
              <a:t>STAY </a:t>
            </a:r>
            <a:r>
              <a:rPr lang="en-US" sz="2800" dirty="0"/>
              <a:t>HOME if sick. </a:t>
            </a:r>
          </a:p>
        </p:txBody>
      </p:sp>
      <p:pic>
        <p:nvPicPr>
          <p:cNvPr id="6" name="Picture 5"/>
          <p:cNvPicPr>
            <a:picLocks noChangeAspect="1"/>
          </p:cNvPicPr>
          <p:nvPr/>
        </p:nvPicPr>
        <p:blipFill>
          <a:blip r:embed="rId3"/>
          <a:stretch>
            <a:fillRect/>
          </a:stretch>
        </p:blipFill>
        <p:spPr>
          <a:xfrm>
            <a:off x="1295400" y="1330120"/>
            <a:ext cx="3027712" cy="4715501"/>
          </a:xfrm>
          <a:prstGeom prst="rect">
            <a:avLst/>
          </a:prstGeom>
          <a:ln>
            <a:solidFill>
              <a:schemeClr val="bg1">
                <a:lumMod val="65000"/>
              </a:schemeClr>
            </a:solidFill>
          </a:ln>
        </p:spPr>
      </p:pic>
    </p:spTree>
    <p:extLst>
      <p:ext uri="{BB962C8B-B14F-4D97-AF65-F5344CB8AC3E}">
        <p14:creationId xmlns:p14="http://schemas.microsoft.com/office/powerpoint/2010/main" val="192726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lstStyle/>
          <a:p>
            <a:pPr algn="ctr"/>
            <a:r>
              <a:rPr lang="en-US" b="0" dirty="0" smtClean="0"/>
              <a:t>Quiz</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447800"/>
            <a:ext cx="3571178" cy="4648200"/>
          </a:xfrm>
          <a:ln w="3175">
            <a:solidFill>
              <a:srgbClr val="103C10"/>
            </a:solidFill>
          </a:ln>
        </p:spPr>
      </p:pic>
      <p:sp>
        <p:nvSpPr>
          <p:cNvPr id="6" name="TextBox 5"/>
          <p:cNvSpPr txBox="1"/>
          <p:nvPr/>
        </p:nvSpPr>
        <p:spPr>
          <a:xfrm>
            <a:off x="5486400" y="2286000"/>
            <a:ext cx="2819400" cy="3908762"/>
          </a:xfrm>
          <a:prstGeom prst="rect">
            <a:avLst/>
          </a:prstGeom>
          <a:noFill/>
        </p:spPr>
        <p:txBody>
          <a:bodyPr wrap="square" rtlCol="0">
            <a:spAutoFit/>
          </a:bodyPr>
          <a:lstStyle/>
          <a:p>
            <a:pPr algn="ctr"/>
            <a:r>
              <a:rPr lang="en-US" sz="2800" dirty="0" smtClean="0"/>
              <a:t>Take a quiz and find out who knows their cold and flu facts.</a:t>
            </a:r>
          </a:p>
          <a:p>
            <a:pPr algn="ctr"/>
            <a:endParaRPr lang="en-US" sz="2800" dirty="0"/>
          </a:p>
          <a:p>
            <a:pPr algn="ctr"/>
            <a:r>
              <a:rPr lang="en-US" i="1" dirty="0" smtClean="0"/>
              <a:t>The quiz and poster can be found in the Cold and Flu Toolkit on the Member Exclusive Workplace Safety Team Toolkits page. </a:t>
            </a:r>
            <a:endParaRPr lang="en-US" i="1" dirty="0"/>
          </a:p>
        </p:txBody>
      </p:sp>
    </p:spTree>
    <p:extLst>
      <p:ext uri="{BB962C8B-B14F-4D97-AF65-F5344CB8AC3E}">
        <p14:creationId xmlns:p14="http://schemas.microsoft.com/office/powerpoint/2010/main" val="149041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229600" cy="4038600"/>
          </a:xfrm>
        </p:spPr>
        <p:txBody>
          <a:bodyPr>
            <a:normAutofit fontScale="92500" lnSpcReduction="20000"/>
          </a:bodyPr>
          <a:lstStyle/>
          <a:p>
            <a:pPr marL="0" indent="0" algn="ctr">
              <a:buNone/>
            </a:pPr>
            <a:r>
              <a:rPr lang="en-US" dirty="0"/>
              <a:t>For more member-exclusive safety presentations, webinars, posters and resources visit: </a:t>
            </a:r>
            <a:r>
              <a:rPr lang="en-US" b="1" dirty="0">
                <a:latin typeface="Arial"/>
                <a:cs typeface="Arial"/>
              </a:rPr>
              <a:t>nsc.org/members</a:t>
            </a:r>
          </a:p>
          <a:p>
            <a:pPr algn="ctr"/>
            <a:endParaRPr lang="en-US" dirty="0"/>
          </a:p>
          <a:p>
            <a:pPr marL="0" indent="0" algn="ctr">
              <a:buNone/>
            </a:pPr>
            <a:r>
              <a:rPr lang="en-US" dirty="0"/>
              <a:t>Customer Service – (800) 621-7619 </a:t>
            </a:r>
          </a:p>
          <a:p>
            <a:pPr marL="0" indent="0" algn="ctr">
              <a:buNone/>
            </a:pPr>
            <a:r>
              <a:rPr lang="en-US" dirty="0"/>
              <a:t>Outside U.S. – +1-630-775-2056</a:t>
            </a:r>
          </a:p>
          <a:p>
            <a:pPr algn="ctr"/>
            <a:endParaRPr lang="en-US" dirty="0"/>
          </a:p>
          <a:p>
            <a:pPr marL="0" indent="0" algn="ctr">
              <a:buNone/>
            </a:pPr>
            <a:r>
              <a:rPr lang="en-US" dirty="0"/>
              <a:t>Email us at: </a:t>
            </a:r>
          </a:p>
          <a:p>
            <a:pPr marL="0" indent="0" algn="ctr">
              <a:buNone/>
            </a:pPr>
            <a:r>
              <a:rPr lang="en-US" dirty="0">
                <a:solidFill>
                  <a:srgbClr val="305E30"/>
                </a:solidFill>
                <a:hlinkClick r:id="rId3"/>
              </a:rPr>
              <a:t>MEMBERSHIPINFO@nsc.org</a:t>
            </a:r>
            <a:r>
              <a:rPr lang="en-US" dirty="0">
                <a:solidFill>
                  <a:srgbClr val="305E30"/>
                </a:solidFill>
              </a:rPr>
              <a:t> </a:t>
            </a:r>
          </a:p>
          <a:p>
            <a:pPr marL="0" indent="0" algn="ctr">
              <a:spcAft>
                <a:spcPts val="600"/>
              </a:spcAft>
              <a:buNone/>
            </a:pPr>
            <a:endParaRPr lang="en-US" dirty="0"/>
          </a:p>
        </p:txBody>
      </p:sp>
    </p:spTree>
    <p:extLst>
      <p:ext uri="{BB962C8B-B14F-4D97-AF65-F5344CB8AC3E}">
        <p14:creationId xmlns:p14="http://schemas.microsoft.com/office/powerpoint/2010/main" val="3498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lstStyle/>
          <a:p>
            <a:pPr algn="ctr"/>
            <a:r>
              <a:rPr lang="en-US" dirty="0" smtClean="0"/>
              <a:t>Flu Season </a:t>
            </a:r>
            <a:endParaRPr lang="en-US" dirty="0"/>
          </a:p>
        </p:txBody>
      </p:sp>
      <p:sp>
        <p:nvSpPr>
          <p:cNvPr id="3" name="Content Placeholder 2"/>
          <p:cNvSpPr>
            <a:spLocks noGrp="1"/>
          </p:cNvSpPr>
          <p:nvPr>
            <p:ph idx="1"/>
          </p:nvPr>
        </p:nvSpPr>
        <p:spPr>
          <a:xfrm>
            <a:off x="533400" y="1447800"/>
            <a:ext cx="8305800" cy="4953000"/>
          </a:xfrm>
        </p:spPr>
        <p:txBody>
          <a:bodyPr>
            <a:normAutofit/>
          </a:bodyPr>
          <a:lstStyle/>
          <a:p>
            <a:pPr marL="0" indent="0" algn="ctr">
              <a:buNone/>
            </a:pPr>
            <a:r>
              <a:rPr lang="en-US" sz="3000" kern="1200" dirty="0"/>
              <a:t>It is estimated that one billion colds are caught annually in the United States. </a:t>
            </a:r>
            <a:endParaRPr lang="en-US" sz="3000" kern="1200" dirty="0" smtClean="0"/>
          </a:p>
          <a:p>
            <a:pPr marL="0" indent="0" algn="ctr">
              <a:buNone/>
            </a:pPr>
            <a:r>
              <a:rPr lang="en-US" sz="3000" kern="1200" dirty="0" smtClean="0"/>
              <a:t>According </a:t>
            </a:r>
            <a:r>
              <a:rPr lang="en-US" sz="3000" kern="1200" dirty="0"/>
              <a:t>to the Centers for Disease Control and Prevention, </a:t>
            </a:r>
            <a:r>
              <a:rPr lang="en-US" sz="3000" kern="1200" dirty="0" smtClean="0"/>
              <a:t>5% - 20% </a:t>
            </a:r>
            <a:r>
              <a:rPr lang="en-US" sz="3000" kern="1200" dirty="0"/>
              <a:t>of the U.S. population catches the flu </a:t>
            </a:r>
            <a:r>
              <a:rPr lang="en-US" sz="3000" kern="1200" dirty="0" smtClean="0"/>
              <a:t>annually.</a:t>
            </a:r>
          </a:p>
          <a:p>
            <a:pPr marL="0" indent="0">
              <a:spcAft>
                <a:spcPts val="600"/>
              </a:spcAft>
              <a:buNone/>
            </a:pPr>
            <a:endParaRPr lang="en-US" dirty="0"/>
          </a:p>
        </p:txBody>
      </p:sp>
      <p:pic>
        <p:nvPicPr>
          <p:cNvPr id="1026" name="Picture 2" descr="C:\Users\FornarisC\AppData\Local\Microsoft\Windows\Temporary Internet Files\Content.IE5\6XCUW887\flu-sic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0386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7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10600" cy="5410200"/>
          </a:xfrm>
        </p:spPr>
        <p:txBody>
          <a:bodyPr>
            <a:normAutofit/>
          </a:bodyPr>
          <a:lstStyle/>
          <a:p>
            <a:pPr marL="0" indent="0" algn="ctr">
              <a:buNone/>
            </a:pPr>
            <a:r>
              <a:rPr lang="en-US" sz="3000" kern="1200" dirty="0" smtClean="0"/>
              <a:t>The </a:t>
            </a:r>
            <a:r>
              <a:rPr lang="en-US" sz="3000" kern="1200" dirty="0"/>
              <a:t>flu season in the U.S. </a:t>
            </a:r>
            <a:r>
              <a:rPr lang="en-US" sz="3000" kern="1200" dirty="0" smtClean="0"/>
              <a:t>ranges from: </a:t>
            </a:r>
          </a:p>
          <a:p>
            <a:pPr marL="0" indent="0" algn="ctr">
              <a:buNone/>
            </a:pPr>
            <a:endParaRPr lang="en-US" sz="3000" kern="1200" dirty="0"/>
          </a:p>
          <a:p>
            <a:pPr marL="0" indent="0" algn="ctr">
              <a:buNone/>
            </a:pPr>
            <a:endParaRPr lang="en-US" sz="1000" kern="1200" dirty="0" smtClean="0"/>
          </a:p>
          <a:p>
            <a:pPr marL="0" indent="0" algn="ctr">
              <a:buNone/>
            </a:pPr>
            <a:endParaRPr lang="en-US" sz="1000" kern="1200" dirty="0" smtClean="0"/>
          </a:p>
          <a:p>
            <a:pPr marL="0" indent="0" algn="ctr">
              <a:buNone/>
            </a:pPr>
            <a:r>
              <a:rPr lang="en-US" sz="3000" kern="1200" dirty="0" smtClean="0"/>
              <a:t>While </a:t>
            </a:r>
            <a:r>
              <a:rPr lang="en-US" sz="3000" kern="1200" dirty="0"/>
              <a:t>it is a myth that cold temperatures cause colds, </a:t>
            </a:r>
            <a:r>
              <a:rPr lang="en-US" sz="3000" kern="1200" dirty="0" smtClean="0"/>
              <a:t>it’s </a:t>
            </a:r>
            <a:r>
              <a:rPr lang="en-US" sz="3000" kern="1200" dirty="0"/>
              <a:t>true that cold weather keeps people indoors, making exposure more likely.</a:t>
            </a:r>
            <a:endParaRPr lang="en-US" sz="3000" dirty="0"/>
          </a:p>
          <a:p>
            <a:pPr marL="0" indent="0">
              <a:spcAft>
                <a:spcPts val="600"/>
              </a:spcAft>
              <a:buNone/>
            </a:pPr>
            <a:endParaRPr lang="en-US" dirty="0"/>
          </a:p>
        </p:txBody>
      </p:sp>
      <p:sp>
        <p:nvSpPr>
          <p:cNvPr id="4" name="Rectangle 3"/>
          <p:cNvSpPr/>
          <p:nvPr/>
        </p:nvSpPr>
        <p:spPr>
          <a:xfrm>
            <a:off x="1447800" y="1524000"/>
            <a:ext cx="63246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November- April</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7" name="Picture 5" descr="C:\Users\FornarisC\AppData\Local\Microsoft\Windows\Temporary Internet Files\Content.IE5\6XCUW887\3209662723_f5580447a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3962400"/>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72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pPr algn="ctr"/>
            <a:r>
              <a:rPr lang="en-US" dirty="0" smtClean="0"/>
              <a:t>Tips to Avoid Colds &amp; Flu</a:t>
            </a:r>
            <a:endParaRPr lang="en-US" dirty="0"/>
          </a:p>
        </p:txBody>
      </p:sp>
      <p:graphicFrame>
        <p:nvGraphicFramePr>
          <p:cNvPr id="4" name="Diagram 3"/>
          <p:cNvGraphicFramePr/>
          <p:nvPr>
            <p:extLst>
              <p:ext uri="{D42A27DB-BD31-4B8C-83A1-F6EECF244321}">
                <p14:modId xmlns:p14="http://schemas.microsoft.com/office/powerpoint/2010/main" val="1771076038"/>
              </p:ext>
            </p:extLst>
          </p:nvPr>
        </p:nvGraphicFramePr>
        <p:xfrm>
          <a:off x="533400" y="13716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56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305800" cy="4572000"/>
          </a:xfrm>
        </p:spPr>
        <p:txBody>
          <a:bodyPr>
            <a:normAutofit/>
          </a:bodyPr>
          <a:lstStyle/>
          <a:p>
            <a:r>
              <a:rPr lang="de-DE" sz="3000" dirty="0" smtClean="0"/>
              <a:t>High </a:t>
            </a:r>
            <a:r>
              <a:rPr lang="de-DE" sz="3000" dirty="0"/>
              <a:t>fever 102-104 degrees Fahrenheit</a:t>
            </a:r>
          </a:p>
          <a:p>
            <a:r>
              <a:rPr lang="en-US" sz="3000" dirty="0" smtClean="0"/>
              <a:t>Headache</a:t>
            </a:r>
            <a:endParaRPr lang="en-US" sz="3000" dirty="0"/>
          </a:p>
          <a:p>
            <a:r>
              <a:rPr lang="en-US" sz="3000" dirty="0" smtClean="0"/>
              <a:t>Extreme </a:t>
            </a:r>
            <a:r>
              <a:rPr lang="en-US" sz="3000" dirty="0"/>
              <a:t>fatigue</a:t>
            </a:r>
          </a:p>
          <a:p>
            <a:r>
              <a:rPr lang="en-US" sz="3000" dirty="0" smtClean="0"/>
              <a:t>Dry </a:t>
            </a:r>
            <a:r>
              <a:rPr lang="en-US" sz="3000" dirty="0"/>
              <a:t>cough and sore </a:t>
            </a:r>
            <a:endParaRPr lang="en-US" sz="3000" dirty="0" smtClean="0"/>
          </a:p>
          <a:p>
            <a:pPr marL="0" indent="0">
              <a:buNone/>
            </a:pPr>
            <a:r>
              <a:rPr lang="en-US" sz="3000" dirty="0"/>
              <a:t> </a:t>
            </a:r>
            <a:r>
              <a:rPr lang="en-US" sz="3000" dirty="0" smtClean="0"/>
              <a:t>  throat</a:t>
            </a:r>
            <a:endParaRPr lang="en-US" sz="3000" dirty="0"/>
          </a:p>
          <a:p>
            <a:r>
              <a:rPr lang="en-US" sz="3000" dirty="0" smtClean="0"/>
              <a:t>Runny </a:t>
            </a:r>
            <a:r>
              <a:rPr lang="en-US" sz="3000" dirty="0"/>
              <a:t>or stuffy nose</a:t>
            </a:r>
          </a:p>
          <a:p>
            <a:r>
              <a:rPr lang="en-US" sz="3000" dirty="0" smtClean="0"/>
              <a:t>Muscle </a:t>
            </a:r>
            <a:r>
              <a:rPr lang="en-US" sz="3000" dirty="0"/>
              <a:t>aches</a:t>
            </a:r>
          </a:p>
          <a:p>
            <a:r>
              <a:rPr lang="en-US" sz="3000" dirty="0" smtClean="0"/>
              <a:t>Nausea</a:t>
            </a:r>
            <a:r>
              <a:rPr lang="en-US" sz="3000" dirty="0"/>
              <a:t>, vomiting and diarrhea</a:t>
            </a:r>
          </a:p>
        </p:txBody>
      </p:sp>
      <p:sp>
        <p:nvSpPr>
          <p:cNvPr id="4" name="Title 3"/>
          <p:cNvSpPr>
            <a:spLocks noGrp="1"/>
          </p:cNvSpPr>
          <p:nvPr>
            <p:ph type="title"/>
          </p:nvPr>
        </p:nvSpPr>
        <p:spPr>
          <a:xfrm>
            <a:off x="914400" y="685800"/>
            <a:ext cx="7772400" cy="685800"/>
          </a:xfrm>
        </p:spPr>
        <p:txBody>
          <a:bodyPr/>
          <a:lstStyle/>
          <a:p>
            <a:pPr algn="ctr"/>
            <a:r>
              <a:rPr lang="en-US" dirty="0"/>
              <a:t>Flu Symptoms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362200"/>
            <a:ext cx="4110391" cy="2743199"/>
          </a:xfrm>
          <a:prstGeom prst="rect">
            <a:avLst/>
          </a:prstGeom>
        </p:spPr>
      </p:pic>
    </p:spTree>
    <p:extLst>
      <p:ext uri="{BB962C8B-B14F-4D97-AF65-F5344CB8AC3E}">
        <p14:creationId xmlns:p14="http://schemas.microsoft.com/office/powerpoint/2010/main" val="142158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33400"/>
          </a:xfrm>
        </p:spPr>
        <p:txBody>
          <a:bodyPr/>
          <a:lstStyle/>
          <a:p>
            <a:pPr algn="ctr"/>
            <a:r>
              <a:rPr lang="en-US" dirty="0"/>
              <a:t>Cold Symptoms</a:t>
            </a:r>
            <a:br>
              <a:rPr lang="en-US" dirty="0"/>
            </a:br>
            <a:endParaRPr lang="en-US" dirty="0"/>
          </a:p>
        </p:txBody>
      </p:sp>
      <p:sp>
        <p:nvSpPr>
          <p:cNvPr id="10" name="Rectangle 9"/>
          <p:cNvSpPr/>
          <p:nvPr/>
        </p:nvSpPr>
        <p:spPr>
          <a:xfrm>
            <a:off x="5257800" y="1676400"/>
            <a:ext cx="3657600" cy="3939540"/>
          </a:xfrm>
          <a:prstGeom prst="rect">
            <a:avLst/>
          </a:prstGeom>
        </p:spPr>
        <p:txBody>
          <a:bodyPr wrap="square">
            <a:spAutoFit/>
          </a:bodyPr>
          <a:lstStyle/>
          <a:p>
            <a:pPr marL="285750" indent="-285750">
              <a:spcBef>
                <a:spcPts val="600"/>
              </a:spcBef>
              <a:spcAft>
                <a:spcPts val="600"/>
              </a:spcAft>
              <a:buFont typeface="Arial" pitchFamily="34" charset="0"/>
              <a:buChar char="•"/>
            </a:pPr>
            <a:r>
              <a:rPr lang="en-US" sz="3000" dirty="0"/>
              <a:t>Sore throat</a:t>
            </a:r>
          </a:p>
          <a:p>
            <a:pPr marL="285750" indent="-285750">
              <a:spcBef>
                <a:spcPts val="600"/>
              </a:spcBef>
              <a:spcAft>
                <a:spcPts val="600"/>
              </a:spcAft>
              <a:buFont typeface="Arial" pitchFamily="34" charset="0"/>
              <a:buChar char="•"/>
            </a:pPr>
            <a:r>
              <a:rPr lang="en-US" sz="3000" dirty="0"/>
              <a:t>Cough, chest discomfort</a:t>
            </a:r>
          </a:p>
          <a:p>
            <a:pPr marL="285750" indent="-285750">
              <a:spcBef>
                <a:spcPts val="600"/>
              </a:spcBef>
              <a:spcAft>
                <a:spcPts val="600"/>
              </a:spcAft>
              <a:buFont typeface="Arial" pitchFamily="34" charset="0"/>
              <a:buChar char="•"/>
            </a:pPr>
            <a:r>
              <a:rPr lang="en-US" sz="3000" dirty="0"/>
              <a:t>Mild fatigue</a:t>
            </a:r>
          </a:p>
          <a:p>
            <a:pPr marL="285750" indent="-285750">
              <a:spcBef>
                <a:spcPts val="600"/>
              </a:spcBef>
              <a:spcAft>
                <a:spcPts val="600"/>
              </a:spcAft>
              <a:buFont typeface="Arial" pitchFamily="34" charset="0"/>
              <a:buChar char="•"/>
            </a:pPr>
            <a:r>
              <a:rPr lang="en-US" sz="3000" dirty="0"/>
              <a:t>Fever </a:t>
            </a:r>
            <a:r>
              <a:rPr lang="en-US" sz="3000" dirty="0" smtClean="0"/>
              <a:t>&amp; headache </a:t>
            </a:r>
            <a:r>
              <a:rPr lang="en-US" sz="3000" dirty="0"/>
              <a:t>are rare</a:t>
            </a:r>
          </a:p>
          <a:p>
            <a:pPr marL="285750" indent="-285750">
              <a:spcBef>
                <a:spcPts val="600"/>
              </a:spcBef>
              <a:spcAft>
                <a:spcPts val="600"/>
              </a:spcAft>
              <a:buFont typeface="Arial" pitchFamily="34" charset="0"/>
              <a:buChar char="•"/>
            </a:pPr>
            <a:r>
              <a:rPr lang="en-US" sz="3000" dirty="0"/>
              <a:t>Runny nose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25" y="1712626"/>
            <a:ext cx="4768296" cy="40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18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pPr algn="ctr"/>
            <a:r>
              <a:rPr lang="en-US" dirty="0" smtClean="0"/>
              <a:t>Complications </a:t>
            </a:r>
            <a:r>
              <a:rPr lang="en-US" dirty="0"/>
              <a:t>of the Flu</a:t>
            </a:r>
          </a:p>
        </p:txBody>
      </p:sp>
      <p:sp>
        <p:nvSpPr>
          <p:cNvPr id="3" name="Content Placeholder 2"/>
          <p:cNvSpPr>
            <a:spLocks noGrp="1"/>
          </p:cNvSpPr>
          <p:nvPr>
            <p:ph idx="1"/>
          </p:nvPr>
        </p:nvSpPr>
        <p:spPr>
          <a:xfrm>
            <a:off x="2895600" y="1447800"/>
            <a:ext cx="5791200" cy="4800600"/>
          </a:xfrm>
        </p:spPr>
        <p:txBody>
          <a:bodyPr>
            <a:noAutofit/>
          </a:bodyPr>
          <a:lstStyle/>
          <a:p>
            <a:pPr marL="0" indent="0">
              <a:spcBef>
                <a:spcPts val="600"/>
              </a:spcBef>
              <a:spcAft>
                <a:spcPts val="600"/>
              </a:spcAft>
              <a:buNone/>
            </a:pPr>
            <a:r>
              <a:rPr lang="en-US" sz="2800" b="1" dirty="0" smtClean="0"/>
              <a:t>Most at Risk:</a:t>
            </a:r>
          </a:p>
          <a:p>
            <a:pPr marL="0" indent="0">
              <a:spcBef>
                <a:spcPts val="600"/>
              </a:spcBef>
              <a:spcAft>
                <a:spcPts val="600"/>
              </a:spcAft>
              <a:buNone/>
            </a:pPr>
            <a:r>
              <a:rPr lang="en-US" sz="2800" dirty="0" smtClean="0"/>
              <a:t>Children  -  Elderly  -  People with certain health conditions</a:t>
            </a:r>
          </a:p>
          <a:p>
            <a:pPr marL="0" indent="0">
              <a:lnSpc>
                <a:spcPct val="110000"/>
              </a:lnSpc>
              <a:spcBef>
                <a:spcPts val="600"/>
              </a:spcBef>
              <a:spcAft>
                <a:spcPts val="600"/>
              </a:spcAft>
              <a:buNone/>
            </a:pPr>
            <a:endParaRPr lang="en-US" sz="1400" b="1" dirty="0" smtClean="0"/>
          </a:p>
          <a:p>
            <a:pPr marL="0" indent="0">
              <a:spcBef>
                <a:spcPts val="600"/>
              </a:spcBef>
              <a:spcAft>
                <a:spcPts val="600"/>
              </a:spcAft>
              <a:buNone/>
            </a:pPr>
            <a:r>
              <a:rPr lang="en-US" sz="2800" b="1" dirty="0" smtClean="0"/>
              <a:t>Complications may Include:</a:t>
            </a:r>
          </a:p>
          <a:p>
            <a:pPr marL="0" indent="0">
              <a:spcBef>
                <a:spcPts val="600"/>
              </a:spcBef>
              <a:spcAft>
                <a:spcPts val="600"/>
              </a:spcAft>
              <a:buNone/>
            </a:pPr>
            <a:r>
              <a:rPr lang="en-US" sz="2800" dirty="0" smtClean="0"/>
              <a:t>Pneumonia, dehydration  &amp; worsening of conditions like congestive heart failure, asthma, diabetes or sinus &amp; ear infections in children</a:t>
            </a:r>
            <a:endParaRPr lang="en-US" sz="2800" dirty="0"/>
          </a:p>
        </p:txBody>
      </p:sp>
      <p:pic>
        <p:nvPicPr>
          <p:cNvPr id="3074" name="Picture 2" descr="C:\Users\FornarisC\AppData\Local\Microsoft\Windows\Temporary Internet Files\Content.IE5\0KWX2T9S\3899651321_6d04112f0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2286000" cy="3422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24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lstStyle/>
          <a:p>
            <a:pPr algn="ctr"/>
            <a:r>
              <a:rPr lang="en-US" dirty="0"/>
              <a:t>Stop the Spread of Germs</a:t>
            </a:r>
          </a:p>
        </p:txBody>
      </p:sp>
      <p:sp>
        <p:nvSpPr>
          <p:cNvPr id="3" name="Content Placeholder 2"/>
          <p:cNvSpPr>
            <a:spLocks noGrp="1"/>
          </p:cNvSpPr>
          <p:nvPr>
            <p:ph idx="1"/>
          </p:nvPr>
        </p:nvSpPr>
        <p:spPr>
          <a:xfrm>
            <a:off x="381000" y="1600200"/>
            <a:ext cx="8610600" cy="4724400"/>
          </a:xfrm>
        </p:spPr>
        <p:txBody>
          <a:bodyPr>
            <a:noAutofit/>
          </a:bodyPr>
          <a:lstStyle/>
          <a:p>
            <a:pPr marL="0" indent="0">
              <a:spcBef>
                <a:spcPts val="0"/>
              </a:spcBef>
              <a:spcAft>
                <a:spcPts val="0"/>
              </a:spcAft>
              <a:buNone/>
            </a:pPr>
            <a:r>
              <a:rPr lang="en-US" sz="3000" kern="1200" dirty="0"/>
              <a:t>Germs are spread in </a:t>
            </a:r>
            <a:endParaRPr lang="en-US" sz="3000" kern="1200" dirty="0" smtClean="0"/>
          </a:p>
          <a:p>
            <a:pPr marL="0" indent="0">
              <a:spcBef>
                <a:spcPts val="0"/>
              </a:spcBef>
              <a:spcAft>
                <a:spcPts val="0"/>
              </a:spcAft>
              <a:buNone/>
            </a:pPr>
            <a:r>
              <a:rPr lang="en-US" sz="3000" kern="1200" dirty="0" smtClean="0"/>
              <a:t>respiratory </a:t>
            </a:r>
            <a:r>
              <a:rPr lang="en-US" sz="3000" kern="1200" dirty="0"/>
              <a:t>droplets </a:t>
            </a:r>
            <a:endParaRPr lang="en-US" sz="3000" kern="1200" dirty="0" smtClean="0"/>
          </a:p>
          <a:p>
            <a:pPr marL="0" indent="0">
              <a:spcBef>
                <a:spcPts val="0"/>
              </a:spcBef>
              <a:spcAft>
                <a:spcPts val="0"/>
              </a:spcAft>
              <a:buNone/>
            </a:pPr>
            <a:r>
              <a:rPr lang="en-US" sz="3000" kern="1200" dirty="0" smtClean="0"/>
              <a:t>caused </a:t>
            </a:r>
            <a:r>
              <a:rPr lang="en-US" sz="3000" kern="1200" dirty="0"/>
              <a:t>by coughing </a:t>
            </a:r>
            <a:endParaRPr lang="en-US" sz="3000" kern="1200" dirty="0" smtClean="0"/>
          </a:p>
          <a:p>
            <a:pPr marL="0" indent="0">
              <a:spcBef>
                <a:spcPts val="0"/>
              </a:spcBef>
              <a:spcAft>
                <a:spcPts val="0"/>
              </a:spcAft>
              <a:buNone/>
            </a:pPr>
            <a:r>
              <a:rPr lang="en-US" sz="3000" kern="1200" dirty="0" smtClean="0"/>
              <a:t>and </a:t>
            </a:r>
            <a:r>
              <a:rPr lang="en-US" sz="3000" kern="1200" dirty="0"/>
              <a:t>sneezing. </a:t>
            </a:r>
            <a:endParaRPr lang="en-US" sz="3000" kern="1200" dirty="0" smtClean="0"/>
          </a:p>
          <a:p>
            <a:pPr marL="0" indent="0">
              <a:spcBef>
                <a:spcPts val="0"/>
              </a:spcBef>
              <a:spcAft>
                <a:spcPts val="0"/>
              </a:spcAft>
              <a:buNone/>
            </a:pPr>
            <a:endParaRPr lang="en-US" sz="3000" kern="1200" dirty="0" smtClean="0"/>
          </a:p>
          <a:p>
            <a:pPr marL="0" indent="0">
              <a:spcBef>
                <a:spcPts val="0"/>
              </a:spcBef>
              <a:spcAft>
                <a:spcPts val="0"/>
              </a:spcAft>
              <a:buNone/>
            </a:pPr>
            <a:r>
              <a:rPr lang="en-US" sz="3000" kern="1200" dirty="0" smtClean="0"/>
              <a:t>They </a:t>
            </a:r>
            <a:r>
              <a:rPr lang="en-US" sz="3000" kern="1200" dirty="0"/>
              <a:t>usually spread </a:t>
            </a:r>
            <a:endParaRPr lang="en-US" sz="3000" kern="1200" dirty="0" smtClean="0"/>
          </a:p>
          <a:p>
            <a:pPr marL="0" indent="0">
              <a:spcBef>
                <a:spcPts val="0"/>
              </a:spcBef>
              <a:spcAft>
                <a:spcPts val="0"/>
              </a:spcAft>
              <a:buNone/>
            </a:pPr>
            <a:r>
              <a:rPr lang="en-US" sz="3000" kern="1200" dirty="0" smtClean="0"/>
              <a:t>from </a:t>
            </a:r>
            <a:r>
              <a:rPr lang="en-US" sz="3000" kern="1200" dirty="0"/>
              <a:t>person to person, </a:t>
            </a:r>
            <a:endParaRPr lang="en-US" sz="3000" kern="1200" dirty="0" smtClean="0"/>
          </a:p>
          <a:p>
            <a:pPr marL="0" indent="0">
              <a:spcBef>
                <a:spcPts val="0"/>
              </a:spcBef>
              <a:spcAft>
                <a:spcPts val="0"/>
              </a:spcAft>
              <a:buNone/>
            </a:pPr>
            <a:r>
              <a:rPr lang="en-US" sz="3000" kern="1200" dirty="0" smtClean="0"/>
              <a:t>though </a:t>
            </a:r>
            <a:r>
              <a:rPr lang="en-US" sz="3000" kern="1200" dirty="0"/>
              <a:t>sometimes people can become infected by touching something contaminated by germs.</a:t>
            </a:r>
            <a:endParaRPr lang="en-US" sz="3000" dirty="0"/>
          </a:p>
          <a:p>
            <a:pPr marL="0" indent="0" algn="ctr">
              <a:spcAft>
                <a:spcPts val="600"/>
              </a:spcAft>
              <a:buNone/>
            </a:pPr>
            <a:endParaRPr lang="en-US" sz="3000" dirty="0"/>
          </a:p>
        </p:txBody>
      </p:sp>
      <p:pic>
        <p:nvPicPr>
          <p:cNvPr id="4098" name="Picture 2" descr="C:\Users\FornarisC\AppData\Local\Microsoft\Windows\Temporary Internet Files\Content.IE5\CG0EPQCU\Bacteria_illuminat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28800"/>
            <a:ext cx="4127503" cy="262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0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0528" y="990600"/>
            <a:ext cx="7086600" cy="5078313"/>
          </a:xfrm>
          <a:prstGeom prst="rect">
            <a:avLst/>
          </a:prstGeom>
        </p:spPr>
        <p:txBody>
          <a:bodyPr wrap="square">
            <a:spAutoFit/>
          </a:bodyPr>
          <a:lstStyle/>
          <a:p>
            <a:pPr algn="ctr">
              <a:lnSpc>
                <a:spcPct val="150000"/>
              </a:lnSpc>
            </a:pPr>
            <a:r>
              <a:rPr lang="en-US" sz="4800" b="1" i="1" dirty="0">
                <a:solidFill>
                  <a:srgbClr val="FF0000"/>
                </a:solidFill>
              </a:rPr>
              <a:t>Infection </a:t>
            </a:r>
            <a:r>
              <a:rPr lang="en-US" sz="4800" b="1" i="1" dirty="0">
                <a:solidFill>
                  <a:srgbClr val="103C10"/>
                </a:solidFill>
              </a:rPr>
              <a:t>Can Occur…</a:t>
            </a:r>
          </a:p>
          <a:p>
            <a:pPr algn="ctr">
              <a:lnSpc>
                <a:spcPct val="150000"/>
              </a:lnSpc>
            </a:pPr>
            <a:r>
              <a:rPr lang="en-US" sz="6000" b="1" dirty="0" smtClean="0">
                <a:solidFill>
                  <a:srgbClr val="FF0000"/>
                </a:solidFill>
              </a:rPr>
              <a:t>1</a:t>
            </a:r>
            <a:r>
              <a:rPr lang="en-US" sz="4800" dirty="0" smtClean="0">
                <a:solidFill>
                  <a:srgbClr val="FF0000"/>
                </a:solidFill>
              </a:rPr>
              <a:t> </a:t>
            </a:r>
            <a:r>
              <a:rPr lang="en-US" sz="4800" dirty="0">
                <a:solidFill>
                  <a:srgbClr val="103C10"/>
                </a:solidFill>
              </a:rPr>
              <a:t>Day Before &amp;</a:t>
            </a:r>
          </a:p>
          <a:p>
            <a:pPr algn="ctr">
              <a:lnSpc>
                <a:spcPct val="150000"/>
              </a:lnSpc>
            </a:pPr>
            <a:r>
              <a:rPr lang="en-US" sz="4800" dirty="0">
                <a:solidFill>
                  <a:srgbClr val="103C10"/>
                </a:solidFill>
              </a:rPr>
              <a:t>Up to </a:t>
            </a:r>
            <a:r>
              <a:rPr lang="en-US" sz="6000" b="1" dirty="0">
                <a:solidFill>
                  <a:srgbClr val="FF0000"/>
                </a:solidFill>
              </a:rPr>
              <a:t>5</a:t>
            </a:r>
            <a:r>
              <a:rPr lang="en-US" sz="4800" dirty="0">
                <a:solidFill>
                  <a:srgbClr val="FF0000"/>
                </a:solidFill>
              </a:rPr>
              <a:t> </a:t>
            </a:r>
            <a:r>
              <a:rPr lang="en-US" sz="4800" dirty="0">
                <a:solidFill>
                  <a:srgbClr val="103C10"/>
                </a:solidFill>
              </a:rPr>
              <a:t>Days After</a:t>
            </a:r>
          </a:p>
          <a:p>
            <a:pPr algn="ctr">
              <a:lnSpc>
                <a:spcPct val="150000"/>
              </a:lnSpc>
            </a:pPr>
            <a:r>
              <a:rPr lang="en-US" sz="4800" dirty="0">
                <a:solidFill>
                  <a:srgbClr val="103C10"/>
                </a:solidFill>
              </a:rPr>
              <a:t>Becoming Sick</a:t>
            </a:r>
          </a:p>
        </p:txBody>
      </p:sp>
    </p:spTree>
    <p:extLst>
      <p:ext uri="{BB962C8B-B14F-4D97-AF65-F5344CB8AC3E}">
        <p14:creationId xmlns:p14="http://schemas.microsoft.com/office/powerpoint/2010/main" val="102708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cation xmlns="b35a27d7-1396-409e-8fc2-873a3cc5d79b" xsi:nil="true"/>
    <TaxKeywordTaxHTField xmlns="b35a27d7-1396-409e-8fc2-873a3cc5d79b">
      <Terms xmlns="http://schemas.microsoft.com/office/infopath/2007/PartnerControls">
        <TermInfo xmlns="http://schemas.microsoft.com/office/infopath/2007/PartnerControls">
          <TermName xmlns="http://schemas.microsoft.com/office/infopath/2007/PartnerControls">Membership</TermName>
          <TermId xmlns="http://schemas.microsoft.com/office/infopath/2007/PartnerControls">614043ac-0d47-4be0-ad1b-b92ed81fdb2f</TermId>
        </TermInfo>
      </Terms>
    </TaxKeywordTaxHTField>
    <CTA_x0020_LinkType xmlns="b35a27d7-1396-409e-8fc2-873a3cc5d79b">Open in same window</CTA_x0020_LinkType>
    <SubHeadline1 xmlns="b35a27d7-1396-409e-8fc2-873a3cc5d79b" xsi:nil="true"/>
    <pffc795a1d454bd58a32634e2f45c3e9 xmlns="b35a27d7-1396-409e-8fc2-873a3cc5d79b">
      <Terms xmlns="http://schemas.microsoft.com/office/infopath/2007/PartnerControls">
        <TermInfo xmlns="http://schemas.microsoft.com/office/infopath/2007/PartnerControls">
          <TermName xmlns="http://schemas.microsoft.com/office/infopath/2007/PartnerControls">Educational</TermName>
          <TermId xmlns="http://schemas.microsoft.com/office/infopath/2007/PartnerControls">2ccee355-b2dd-4a32-acde-0a8b816bffd5</TermId>
        </TermInfo>
      </Terms>
    </pffc795a1d454bd58a32634e2f45c3e9>
    <Destination_x0020_URL xmlns="b35a27d7-1396-409e-8fc2-873a3cc5d79b">
      <Url xsi:nil="true"/>
      <Description xsi:nil="true"/>
    </Destination_x0020_URL>
    <ContentAuthor xmlns="b35a27d7-1396-409e-8fc2-873a3cc5d79b" xsi:nil="true"/>
    <nscDescription xmlns="b35a27d7-1396-409e-8fc2-873a3cc5d79b" xsi:nil="true"/>
    <CTA_x0020_Text xmlns="b35a27d7-1396-409e-8fc2-873a3cc5d79b" xsi:nil="true"/>
    <ExpirationDate xmlns="b35a27d7-1396-409e-8fc2-873a3cc5d79b">2099-03-02T06:00:00+00:00</ExpirationDate>
    <BulletSet1 xmlns="b35a27d7-1396-409e-8fc2-873a3cc5d79b" xsi:nil="true"/>
    <wic_System_Copyright xmlns="http://schemas.microsoft.com/sharepoint/v3/fields" xsi:nil="true"/>
    <Memberships xmlns="b35a27d7-1396-409e-8fc2-873a3cc5d79b">Public</Memberships>
    <TaxCatchAll xmlns="b35a27d7-1396-409e-8fc2-873a3cc5d79b">
      <Value>401</Value>
      <Value>111</Value>
    </TaxCatchAll>
    <LaunchDate xmlns="b35a27d7-1396-409e-8fc2-873a3cc5d79b">2016-09-02T05:00:00+00:00</LaunchDate>
    <Document_x0020_Date xmlns="b35a27d7-1396-409e-8fc2-873a3cc5d79b">2016-09-02T05:00:00+00:00</Document_x0020_Date>
    <Preview_x0020_Image xmlns="b35a27d7-1396-409e-8fc2-873a3cc5d79b" xsi:nil="true"/>
    <i5013cc543cb4191806f0ebb65c7ab1c xmlns="b35a27d7-1396-409e-8fc2-873a3cc5d79b">
      <Terms xmlns="http://schemas.microsoft.com/office/infopath/2007/PartnerControls"/>
    </i5013cc543cb4191806f0ebb65c7ab1c>
    <jac045112f9b45ec8df8bef00c629050 xmlns="b35a27d7-1396-409e-8fc2-873a3cc5d79b">
      <Terms xmlns="http://schemas.microsoft.com/office/infopath/2007/PartnerControls"/>
    </jac045112f9b45ec8df8bef00c62905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nfographicDocument" ma:contentTypeID="0x010100FFB43682ABBC854F8797EFF07C6E2BC000E85E59ABB4567B4E84ACBF91684DE326" ma:contentTypeVersion="35" ma:contentTypeDescription="" ma:contentTypeScope="" ma:versionID="2ed87280d5d88c0d3152b990479275f6">
  <xsd:schema xmlns:xsd="http://www.w3.org/2001/XMLSchema" xmlns:xs="http://www.w3.org/2001/XMLSchema" xmlns:p="http://schemas.microsoft.com/office/2006/metadata/properties" xmlns:ns1="b35a27d7-1396-409e-8fc2-873a3cc5d79b" xmlns:ns3="http://schemas.microsoft.com/sharepoint/v3/fields" targetNamespace="http://schemas.microsoft.com/office/2006/metadata/properties" ma:root="true" ma:fieldsID="22bc1d0ddbba6613ee5476b37e1367e7" ns1:_="" ns3:_="">
    <xsd:import namespace="b35a27d7-1396-409e-8fc2-873a3cc5d79b"/>
    <xsd:import namespace="http://schemas.microsoft.com/sharepoint/v3/fields"/>
    <xsd:element name="properties">
      <xsd:complexType>
        <xsd:sequence>
          <xsd:element name="documentManagement">
            <xsd:complexType>
              <xsd:all>
                <xsd:element ref="ns1:ContentAuthor" minOccurs="0"/>
                <xsd:element ref="ns1:SubHeadline1" minOccurs="0"/>
                <xsd:element ref="ns1:nscDescription" minOccurs="0"/>
                <xsd:element ref="ns1:LaunchDate"/>
                <xsd:element ref="ns1:Document_x0020_Date" minOccurs="0"/>
                <xsd:element ref="ns1:ExpirationDate"/>
                <xsd:element ref="ns1:Preview_x0020_Image" minOccurs="0"/>
                <xsd:element ref="ns1:Publication" minOccurs="0"/>
                <xsd:element ref="ns1:CTA_x0020_Text" minOccurs="0"/>
                <xsd:element ref="ns1:Destination_x0020_URL" minOccurs="0"/>
                <xsd:element ref="ns1:CTA_x0020_LinkType" minOccurs="0"/>
                <xsd:element ref="ns1:BulletSet1" minOccurs="0"/>
                <xsd:element ref="ns3:wic_System_Copyright" minOccurs="0"/>
                <xsd:element ref="ns1:TaxCatchAll" minOccurs="0"/>
                <xsd:element ref="ns1:i5013cc543cb4191806f0ebb65c7ab1c" minOccurs="0"/>
                <xsd:element ref="ns1:pffc795a1d454bd58a32634e2f45c3e9" minOccurs="0"/>
                <xsd:element ref="ns1:TaxCatchAllLabel" minOccurs="0"/>
                <xsd:element ref="ns1:jac045112f9b45ec8df8bef00c629050" minOccurs="0"/>
                <xsd:element ref="ns1:TaxKeywordTaxHTField" minOccurs="0"/>
                <xsd:element ref="ns1:Membership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5a27d7-1396-409e-8fc2-873a3cc5d79b" elementFormDefault="qualified">
    <xsd:import namespace="http://schemas.microsoft.com/office/2006/documentManagement/types"/>
    <xsd:import namespace="http://schemas.microsoft.com/office/infopath/2007/PartnerControls"/>
    <xsd:element name="ContentAuthor" ma:index="0" nillable="true" ma:displayName="Content Author" ma:internalName="ContentAuthor">
      <xsd:simpleType>
        <xsd:restriction base="dms:Text">
          <xsd:maxLength value="255"/>
        </xsd:restriction>
      </xsd:simpleType>
    </xsd:element>
    <xsd:element name="SubHeadline1" ma:index="3" nillable="true" ma:displayName="SubHeadline" ma:internalName="SubHeadline1">
      <xsd:simpleType>
        <xsd:restriction base="dms:Unknown"/>
      </xsd:simpleType>
    </xsd:element>
    <xsd:element name="nscDescription" ma:index="4" nillable="true" ma:displayName="Descriptions" ma:internalName="nscDescription">
      <xsd:simpleType>
        <xsd:restriction base="dms:Unknown"/>
      </xsd:simpleType>
    </xsd:element>
    <xsd:element name="LaunchDate" ma:index="5" ma:displayName="Launch Date" ma:format="DateOnly" ma:internalName="LaunchDate">
      <xsd:simpleType>
        <xsd:restriction base="dms:DateTime"/>
      </xsd:simpleType>
    </xsd:element>
    <xsd:element name="Document_x0020_Date" ma:index="6" nillable="true" ma:displayName="Document Date" ma:default="[today]" ma:format="DateOnly" ma:internalName="Document_x0020_Date">
      <xsd:simpleType>
        <xsd:restriction base="dms:DateTime"/>
      </xsd:simpleType>
    </xsd:element>
    <xsd:element name="ExpirationDate" ma:index="7" ma:displayName="ExpirationDate" ma:format="DateOnly" ma:internalName="ExpirationDate">
      <xsd:simpleType>
        <xsd:restriction base="dms:DateTime"/>
      </xsd:simpleType>
    </xsd:element>
    <xsd:element name="Preview_x0020_Image" ma:index="9" nillable="true" ma:displayName="Preview Image" ma:internalName="Preview_x0020_Image" ma:readOnly="false">
      <xsd:simpleType>
        <xsd:restriction base="dms:Unknown"/>
      </xsd:simpleType>
    </xsd:element>
    <xsd:element name="Publication" ma:index="10" nillable="true" ma:displayName="Publication" ma:internalName="Publication">
      <xsd:simpleType>
        <xsd:restriction base="dms:Text">
          <xsd:maxLength value="255"/>
        </xsd:restriction>
      </xsd:simpleType>
    </xsd:element>
    <xsd:element name="CTA_x0020_Text" ma:index="11" nillable="true" ma:displayName="CTA Text" ma:internalName="CTA_x0020_Text">
      <xsd:simpleType>
        <xsd:restriction base="dms:Text">
          <xsd:maxLength value="20"/>
        </xsd:restriction>
      </xsd:simpleType>
    </xsd:element>
    <xsd:element name="Destination_x0020_URL" ma:index="12" nillable="true" ma:displayName="Destination URL" ma:format="Hyperlink" ma:internalName="Destination_x0020_URL">
      <xsd:complexType>
        <xsd:complexContent>
          <xsd:extension base="dms:URL">
            <xsd:sequence>
              <xsd:element name="Url" type="dms:ValidUrl" minOccurs="0" nillable="true"/>
              <xsd:element name="Description" type="xsd:string" nillable="true"/>
            </xsd:sequence>
          </xsd:extension>
        </xsd:complexContent>
      </xsd:complexType>
    </xsd:element>
    <xsd:element name="CTA_x0020_LinkType" ma:index="13" nillable="true" ma:displayName="CTA LinkType" ma:default="Open in same window" ma:format="RadioButtons" ma:internalName="CTA_x0020_LinkType">
      <xsd:simpleType>
        <xsd:restriction base="dms:Choice">
          <xsd:enumeration value="Open in same window"/>
          <xsd:enumeration value="Open in new window"/>
        </xsd:restriction>
      </xsd:simpleType>
    </xsd:element>
    <xsd:element name="BulletSet1" ma:index="16" nillable="true" ma:displayName="Bullet Set1" ma:internalName="BulletSet1">
      <xsd:simpleType>
        <xsd:restriction base="dms:Unknown"/>
      </xsd:simpleType>
    </xsd:element>
    <xsd:element name="TaxCatchAll" ma:index="19" nillable="true" ma:displayName="Taxonomy Catch All Column" ma:hidden="true" ma:list="{9c8e5353-3816-46fe-94d4-6ace37e6d7a7}" ma:internalName="TaxCatchAll" ma:showField="CatchAllData" ma:web="b35a27d7-1396-409e-8fc2-873a3cc5d79b">
      <xsd:complexType>
        <xsd:complexContent>
          <xsd:extension base="dms:MultiChoiceLookup">
            <xsd:sequence>
              <xsd:element name="Value" type="dms:Lookup" maxOccurs="unbounded" minOccurs="0" nillable="true"/>
            </xsd:sequence>
          </xsd:extension>
        </xsd:complexContent>
      </xsd:complexType>
    </xsd:element>
    <xsd:element name="i5013cc543cb4191806f0ebb65c7ab1c" ma:index="22" nillable="true" ma:taxonomy="true" ma:internalName="i5013cc543cb4191806f0ebb65c7ab1c" ma:taxonomyFieldName="Topic" ma:displayName="Topic" ma:default="" ma:fieldId="{25013cc5-43cb-4191-806f-0ebb65c7ab1c}" ma:taxonomyMulti="true" ma:sspId="1f17f519-9b20-4ccb-881f-8db445a03a3d" ma:termSetId="c53e90aa-3e63-4332-afa8-bdb26bbd734a" ma:anchorId="00000000-0000-0000-0000-000000000000" ma:open="false" ma:isKeyword="false">
      <xsd:complexType>
        <xsd:sequence>
          <xsd:element ref="pc:Terms" minOccurs="0" maxOccurs="1"/>
        </xsd:sequence>
      </xsd:complexType>
    </xsd:element>
    <xsd:element name="pffc795a1d454bd58a32634e2f45c3e9" ma:index="24" ma:taxonomy="true" ma:internalName="pffc795a1d454bd58a32634e2f45c3e9" ma:taxonomyFieldName="Document_x0020_Type" ma:displayName="Document Type" ma:readOnly="false" ma:default="" ma:fieldId="{9ffc795a-1d45-4bd5-8a32-634e2f45c3e9}" ma:taxonomyMulti="true" ma:sspId="1f17f519-9b20-4ccb-881f-8db445a03a3d" ma:termSetId="50aae46d-0de5-40b4-95ad-db57947ff977" ma:anchorId="00000000-0000-0000-0000-000000000000" ma:open="false" ma:isKeyword="false">
      <xsd:complexType>
        <xsd:sequence>
          <xsd:element ref="pc:Terms" minOccurs="0" maxOccurs="1"/>
        </xsd:sequence>
      </xsd:complexType>
    </xsd:element>
    <xsd:element name="TaxCatchAllLabel" ma:index="25" nillable="true" ma:displayName="Taxonomy Catch All Column1" ma:hidden="true" ma:list="{9c8e5353-3816-46fe-94d4-6ace37e6d7a7}" ma:internalName="TaxCatchAllLabel" ma:readOnly="true" ma:showField="CatchAllDataLabel" ma:web="b35a27d7-1396-409e-8fc2-873a3cc5d79b">
      <xsd:complexType>
        <xsd:complexContent>
          <xsd:extension base="dms:MultiChoiceLookup">
            <xsd:sequence>
              <xsd:element name="Value" type="dms:Lookup" maxOccurs="unbounded" minOccurs="0" nillable="true"/>
            </xsd:sequence>
          </xsd:extension>
        </xsd:complexContent>
      </xsd:complexType>
    </xsd:element>
    <xsd:element name="jac045112f9b45ec8df8bef00c629050" ma:index="27" nillable="true" ma:taxonomy="true" ma:internalName="jac045112f9b45ec8df8bef00c629050" ma:taxonomyFieldName="Departments" ma:displayName="Departments" ma:default="" ma:fieldId="{3ac04511-2f9b-45ec-8df8-bef00c629050}" ma:taxonomyMulti="true" ma:sspId="1f17f519-9b20-4ccb-881f-8db445a03a3d" ma:termSetId="1b61d99c-7899-49fb-8c90-bc92c9126ca4" ma:anchorId="00000000-0000-0000-0000-000000000000" ma:open="false" ma:isKeyword="false">
      <xsd:complexType>
        <xsd:sequence>
          <xsd:element ref="pc:Terms" minOccurs="0" maxOccurs="1"/>
        </xsd:sequence>
      </xsd:complexType>
    </xsd:element>
    <xsd:element name="TaxKeywordTaxHTField" ma:index="29" ma:taxonomy="true" ma:internalName="TaxKeywordTaxHTField" ma:taxonomyFieldName="Enterprise_x0020_Keywords" ma:displayName="Enterprise Keywords" ma:fieldId="{23f27201-bee3-471e-b2e7-b64fd8b7ca38}" ma:taxonomyMulti="true" ma:sspId="7cbe96f4-19d9-4ba1-b99e-d0d61778c09d" ma:termSetId="00000000-0000-0000-0000-000000000000" ma:anchorId="00000000-0000-0000-0000-000000000000" ma:open="true" ma:isKeyword="true">
      <xsd:complexType>
        <xsd:sequence>
          <xsd:element ref="pc:Terms" minOccurs="0" maxOccurs="1"/>
        </xsd:sequence>
      </xsd:complexType>
    </xsd:element>
    <xsd:element name="Memberships" ma:index="32" nillable="true" ma:displayName="Memberships" ma:default="Public" ma:format="Dropdown" ma:internalName="Memberships">
      <xsd:simpleType>
        <xsd:restriction base="dms:Choice">
          <xsd:enumeration value="Public"/>
          <xsd:enumeration value="Membership Level1"/>
          <xsd:enumeration value="Membership Level2"/>
          <xsd:enumeration value="Membership Level3"/>
          <xsd:enumeration value="Membership Level4"/>
          <xsd:enumeration value="Membership Level5"/>
          <xsd:enumeration value="Student"/>
          <xsd:enumeration value="Community Service"/>
          <xsd:enumeration value="NSC Members"/>
          <xsd:enumeration value="NSC Chapters"/>
          <xsd:enumeration value="Faculty"/>
          <xsd:enumeration value="First Aid &amp; CPR Instructor"/>
          <xsd:enumeration value="Training Center"/>
          <xsd:enumeration value="DDC Instructor"/>
          <xsd:enumeration value="JSE Joiner"/>
          <xsd:enumeration value="ASA"/>
          <xsd:enumeration value="MSCI"/>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7"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axOccurs="1" ma:index="2" ma:displayName="HeadLine"/>
        <xsd:element ref="dc:subject" minOccurs="0" maxOccurs="1"/>
        <xsd:element ref="dc:description" minOccurs="0" maxOccurs="1" ma:index="14"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D11512-74FE-4568-9E9D-B6BF86126A6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35a27d7-1396-409e-8fc2-873a3cc5d79b"/>
    <ds:schemaRef ds:uri="http://purl.org/dc/terms/"/>
    <ds:schemaRef ds:uri="http://schemas.openxmlformats.org/package/2006/metadata/core-propertie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1BBACA6B-9189-4E74-A9F7-4B3945D66939}">
  <ds:schemaRefs>
    <ds:schemaRef ds:uri="http://schemas.microsoft.com/sharepoint/v3/contenttype/forms"/>
  </ds:schemaRefs>
</ds:datastoreItem>
</file>

<file path=customXml/itemProps3.xml><?xml version="1.0" encoding="utf-8"?>
<ds:datastoreItem xmlns:ds="http://schemas.openxmlformats.org/officeDocument/2006/customXml" ds:itemID="{48616BCB-FFB6-40EF-B048-80CFBE5002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5a27d7-1396-409e-8fc2-873a3cc5d79b"/>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Clarity</Template>
  <TotalTime>4150</TotalTime>
  <Words>1450</Words>
  <Application>Microsoft Office PowerPoint</Application>
  <PresentationFormat>On-screen Show (4:3)</PresentationFormat>
  <Paragraphs>169</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ＭＳ Ｐゴシック</vt:lpstr>
      <vt:lpstr>Arial</vt:lpstr>
      <vt:lpstr>Calibri</vt:lpstr>
      <vt:lpstr>Helvetica</vt:lpstr>
      <vt:lpstr>Wingdings</vt:lpstr>
      <vt:lpstr>Clarity</vt:lpstr>
      <vt:lpstr>Blank Presentation</vt:lpstr>
      <vt:lpstr>Preventing the Spread  of Colds &amp; Flu </vt:lpstr>
      <vt:lpstr>Flu Season </vt:lpstr>
      <vt:lpstr>PowerPoint Presentation</vt:lpstr>
      <vt:lpstr>Tips to Avoid Colds &amp; Flu</vt:lpstr>
      <vt:lpstr>Flu Symptoms</vt:lpstr>
      <vt:lpstr>Cold Symptoms </vt:lpstr>
      <vt:lpstr>Complications of the Flu</vt:lpstr>
      <vt:lpstr>Stop the Spread of Germs</vt:lpstr>
      <vt:lpstr>PowerPoint Presentation</vt:lpstr>
      <vt:lpstr>Prevent the Spread of Germs</vt:lpstr>
      <vt:lpstr>Prevent the Spread of Germs</vt:lpstr>
      <vt:lpstr>Work or Stay Home?</vt:lpstr>
      <vt:lpstr>Over-the-Counter Medications  </vt:lpstr>
      <vt:lpstr>It’s Your Decision</vt:lpstr>
      <vt:lpstr>GERM-FREE ZONE Poster </vt:lpstr>
      <vt:lpstr>Quiz</vt:lpstr>
      <vt:lpstr>PowerPoint Presentation</vt:lpstr>
    </vt:vector>
  </TitlesOfParts>
  <Company>National Safety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the Spread of Colds and Flu</dc:title>
  <dc:creator>Ingrid Schoen</dc:creator>
  <cp:keywords>Membership</cp:keywords>
  <dc:description/>
  <cp:lastModifiedBy>Cathy.Fornaris@nsc.org</cp:lastModifiedBy>
  <cp:revision>122</cp:revision>
  <cp:lastPrinted>2016-08-19T17:59:32Z</cp:lastPrinted>
  <dcterms:created xsi:type="dcterms:W3CDTF">2016-01-15T19:44:07Z</dcterms:created>
  <dcterms:modified xsi:type="dcterms:W3CDTF">2019-11-15T21:34:22Z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0x010100FFB43682ABBC854F8797EFF07C6E2BC000E85E59ABB4567B4E84ACBF91684DE326</vt:lpwstr>
  </property>
  <property fmtid="{D5CDD505-2E9C-101B-9397-08002B2CF9AE}" pid="3" name="Topic">
    <vt:lpwstr/>
  </property>
  <property fmtid="{D5CDD505-2E9C-101B-9397-08002B2CF9AE}" pid="4" name="Document Type">
    <vt:lpwstr>111;#Educational|2ccee355-b2dd-4a32-acde-0a8b816bffd5</vt:lpwstr>
  </property>
  <property fmtid="{D5CDD505-2E9C-101B-9397-08002B2CF9AE}" pid="5" name="Departments">
    <vt:lpwstr/>
  </property>
  <property fmtid="{D5CDD505-2E9C-101B-9397-08002B2CF9AE}" pid="6" name="Enterprise Keywords">
    <vt:lpwstr>401;#Membership|614043ac-0d47-4be0-ad1b-b92ed81fdb2f</vt:lpwstr>
  </property>
</Properties>
</file>